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679" r:id="rId4"/>
    <p:sldMasterId id="2147484691" r:id="rId5"/>
  </p:sldMasterIdLst>
  <p:notesMasterIdLst>
    <p:notesMasterId r:id="rId17"/>
  </p:notesMasterIdLst>
  <p:sldIdLst>
    <p:sldId id="286" r:id="rId6"/>
    <p:sldId id="315" r:id="rId7"/>
    <p:sldId id="296" r:id="rId8"/>
    <p:sldId id="307" r:id="rId9"/>
    <p:sldId id="346" r:id="rId10"/>
    <p:sldId id="332" r:id="rId11"/>
    <p:sldId id="311" r:id="rId12"/>
    <p:sldId id="305" r:id="rId13"/>
    <p:sldId id="344" r:id="rId14"/>
    <p:sldId id="345" r:id="rId15"/>
    <p:sldId id="343" r:id="rId16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EF4"/>
    <a:srgbClr val="009999"/>
    <a:srgbClr val="006666"/>
    <a:srgbClr val="498F3D"/>
    <a:srgbClr val="C3DD93"/>
    <a:srgbClr val="EBFAD6"/>
    <a:srgbClr val="0090D4"/>
    <a:srgbClr val="0092B4"/>
    <a:srgbClr val="9AC6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78" autoAdjust="0"/>
    <p:restoredTop sz="90929"/>
  </p:normalViewPr>
  <p:slideViewPr>
    <p:cSldViewPr snapToGrid="0">
      <p:cViewPr>
        <p:scale>
          <a:sx n="70" d="100"/>
          <a:sy n="70" d="100"/>
        </p:scale>
        <p:origin x="-1896" y="-2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32" charset="-128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32" charset="-128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 smtClean="0"/>
              <a:t>Click to edit Master text styles</a:t>
            </a:r>
          </a:p>
          <a:p>
            <a:pPr lvl="1"/>
            <a:r>
              <a:rPr lang="fi-FI" noProof="0" smtClean="0"/>
              <a:t>Second level</a:t>
            </a:r>
          </a:p>
          <a:p>
            <a:pPr lvl="2"/>
            <a:r>
              <a:rPr lang="fi-FI" noProof="0" smtClean="0"/>
              <a:t>Third level</a:t>
            </a:r>
          </a:p>
          <a:p>
            <a:pPr lvl="3"/>
            <a:r>
              <a:rPr lang="fi-FI" noProof="0" smtClean="0"/>
              <a:t>Fourth level</a:t>
            </a:r>
          </a:p>
          <a:p>
            <a:pPr lvl="4"/>
            <a:r>
              <a:rPr lang="fi-FI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32" charset="-128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32" charset="-128"/>
              </a:defRPr>
            </a:lvl1pPr>
          </a:lstStyle>
          <a:p>
            <a:pPr>
              <a:defRPr/>
            </a:pPr>
            <a:fld id="{87FAFCCB-EB6B-4C7D-8AE5-D0CF2753108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2772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74B66EE9-FB17-4258-8401-8F7CE81818F5}" type="slidenum">
              <a:rPr lang="fi-FI" altLang="fi-FI" sz="1200" smtClean="0">
                <a:solidFill>
                  <a:srgbClr val="000000"/>
                </a:solidFill>
              </a:rPr>
              <a:pPr/>
              <a:t>1</a:t>
            </a:fld>
            <a:endParaRPr lang="fi-FI" altLang="fi-FI" sz="1200" smtClean="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-6350"/>
            <a:ext cx="9144000" cy="252413"/>
          </a:xfrm>
          <a:prstGeom prst="rect">
            <a:avLst/>
          </a:prstGeom>
          <a:solidFill>
            <a:srgbClr val="9AC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9pPr>
          </a:lstStyle>
          <a:p>
            <a:pPr>
              <a:defRPr/>
            </a:pPr>
            <a:endParaRPr lang="fi-FI" altLang="fi-FI" smtClean="0">
              <a:solidFill>
                <a:srgbClr val="000000"/>
              </a:solidFill>
            </a:endParaRPr>
          </a:p>
        </p:txBody>
      </p:sp>
      <p:pic>
        <p:nvPicPr>
          <p:cNvPr id="5" name="Kuva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150" y="6154738"/>
            <a:ext cx="166370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52950"/>
            <a:ext cx="8229600" cy="752475"/>
          </a:xfrm>
        </p:spPr>
        <p:txBody>
          <a:bodyPr lIns="144000"/>
          <a:lstStyle>
            <a:lvl1pPr>
              <a:lnSpc>
                <a:spcPct val="90000"/>
              </a:lnSpc>
              <a:defRPr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440363"/>
            <a:ext cx="8229600" cy="533400"/>
          </a:xfrm>
        </p:spPr>
        <p:txBody>
          <a:bodyPr lIns="144000" anchor="ctr"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5721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71F44-9381-4BB9-9054-8BF7550653F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322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03897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42B64-0DE6-4C6D-9D5C-AB8380C763A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8315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28D75-1FCE-4D60-BB79-0BAD3414AB2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070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8D418-D3DE-4F96-ABFF-C1EFA4C132B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596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B4876-03E3-4F42-9643-37F30AEE7CF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74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87AA8-D014-4A67-AE6D-3C8BC95A26F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06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 smtClean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CD0BE-A548-4936-967B-692EF31E8FD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729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58D77-7853-4EB5-BFEF-920A94C7137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8204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6388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6388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D2277-912E-407B-AC43-CEBDF9AD5989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7077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-6350"/>
            <a:ext cx="9144000" cy="252413"/>
          </a:xfrm>
          <a:prstGeom prst="rect">
            <a:avLst/>
          </a:prstGeom>
          <a:solidFill>
            <a:srgbClr val="9AC6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32" charset="-128"/>
              </a:defRPr>
            </a:lvl9pPr>
          </a:lstStyle>
          <a:p>
            <a:pPr>
              <a:defRPr/>
            </a:pPr>
            <a:endParaRPr lang="fi-FI" altLang="fi-FI" smtClean="0">
              <a:solidFill>
                <a:srgbClr val="000000"/>
              </a:solidFill>
            </a:endParaRPr>
          </a:p>
        </p:txBody>
      </p:sp>
      <p:pic>
        <p:nvPicPr>
          <p:cNvPr id="5" name="Kuva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150" y="6154738"/>
            <a:ext cx="166370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52950"/>
            <a:ext cx="8229600" cy="752475"/>
          </a:xfrm>
        </p:spPr>
        <p:txBody>
          <a:bodyPr lIns="144000"/>
          <a:lstStyle>
            <a:lvl1pPr>
              <a:lnSpc>
                <a:spcPct val="90000"/>
              </a:lnSpc>
              <a:defRPr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440363"/>
            <a:ext cx="8229600" cy="533400"/>
          </a:xfrm>
        </p:spPr>
        <p:txBody>
          <a:bodyPr lIns="144000" anchor="ctr"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729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A1FEC-A0C2-4F9F-B816-E80CC45E993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1428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86273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B8446-6A23-44E5-BF51-6BFA3EC24E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8631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C10EA-73A9-4DE5-9796-ECF18A1E1B3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1629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4D3C1-4EB9-426F-B04B-BDA9AB3A7BE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6953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AE840-1941-4F7F-A48B-3092FAD5419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134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96D87-E01E-4D24-A961-4FBEFEE099E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2799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 smtClean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9717E-83CF-4F27-9CEB-6B23BD539EF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1589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1D5A-4715-4AE5-9C52-2C2B32FC9AA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004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6388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6388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B4C87-588C-4749-AA5B-7AA999F4BBB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523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Kuva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3067050"/>
            <a:ext cx="247650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perustyyl. napsautt.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tekstin perustyylejä napsauttamalla</a:t>
            </a:r>
          </a:p>
          <a:p>
            <a:pPr lvl="1"/>
            <a:r>
              <a:rPr lang="fi-FI" altLang="fi-FI" smtClean="0"/>
              <a:t>toinen taso</a:t>
            </a:r>
          </a:p>
          <a:p>
            <a:pPr lvl="2"/>
            <a:r>
              <a:rPr lang="fi-FI" altLang="fi-FI" smtClean="0"/>
              <a:t>kolmas taso</a:t>
            </a:r>
          </a:p>
          <a:p>
            <a:pPr lvl="3"/>
            <a:r>
              <a:rPr lang="fi-FI" altLang="fi-FI" smtClean="0"/>
              <a:t>neljäs taso</a:t>
            </a:r>
          </a:p>
          <a:p>
            <a:pPr lvl="4"/>
            <a:r>
              <a:rPr lang="fi-FI" altLang="fi-FI" smtClean="0"/>
              <a:t>viides taso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0875" y="6516688"/>
            <a:ext cx="312738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  <a:latin typeface="Arial" charset="0"/>
                <a:ea typeface="ＭＳ Ｐゴシック" pitchFamily="-32" charset="-128"/>
              </a:defRPr>
            </a:lvl1pPr>
          </a:lstStyle>
          <a:p>
            <a:pPr>
              <a:defRPr/>
            </a:pPr>
            <a:fld id="{E709AB31-DC79-4651-84B4-DC6E05387A6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2" name="Kuva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6249988"/>
            <a:ext cx="12541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Kuva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91" r:id="rId1"/>
    <p:sldLayoutId id="2147484773" r:id="rId2"/>
    <p:sldLayoutId id="2147484792" r:id="rId3"/>
    <p:sldLayoutId id="2147484774" r:id="rId4"/>
    <p:sldLayoutId id="2147484775" r:id="rId5"/>
    <p:sldLayoutId id="2147484776" r:id="rId6"/>
    <p:sldLayoutId id="2147484777" r:id="rId7"/>
    <p:sldLayoutId id="2147484778" r:id="rId8"/>
    <p:sldLayoutId id="2147484779" r:id="rId9"/>
    <p:sldLayoutId id="2147484780" r:id="rId10"/>
    <p:sldLayoutId id="214748478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9pPr>
    </p:titleStyle>
    <p:bodyStyle>
      <a:lvl1pPr marL="533400" indent="-5334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2pPr>
      <a:lvl3pPr marL="12573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3pPr>
      <a:lvl4pPr marL="1676400" indent="-304800" algn="l" rtl="0" eaLnBrk="0" fontAlgn="base" hangingPunct="0">
        <a:spcBef>
          <a:spcPct val="20000"/>
        </a:spcBef>
        <a:spcAft>
          <a:spcPct val="0"/>
        </a:spcAft>
        <a:buFont typeface="Arial" charset="0"/>
        <a:buAutoNum type="arabicPeriod"/>
        <a:defRPr sz="1600">
          <a:solidFill>
            <a:schemeClr val="bg2"/>
          </a:solidFill>
          <a:latin typeface="+mn-lt"/>
          <a:ea typeface="+mn-ea"/>
        </a:defRPr>
      </a:lvl4pPr>
      <a:lvl5pPr marL="2095500" indent="-266700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5pPr>
      <a:lvl6pPr marL="25527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30099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671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9243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Kuva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3067050"/>
            <a:ext cx="247650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perustyyl. napsautt.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tekstin perustyylejä napsauttamalla</a:t>
            </a:r>
          </a:p>
          <a:p>
            <a:pPr lvl="1"/>
            <a:r>
              <a:rPr lang="fi-FI" altLang="fi-FI" smtClean="0"/>
              <a:t>toinen taso</a:t>
            </a:r>
          </a:p>
          <a:p>
            <a:pPr lvl="2"/>
            <a:r>
              <a:rPr lang="fi-FI" altLang="fi-FI" smtClean="0"/>
              <a:t>kolmas taso</a:t>
            </a:r>
          </a:p>
          <a:p>
            <a:pPr lvl="3"/>
            <a:r>
              <a:rPr lang="fi-FI" altLang="fi-FI" smtClean="0"/>
              <a:t>neljäs taso</a:t>
            </a:r>
          </a:p>
          <a:p>
            <a:pPr lvl="4"/>
            <a:r>
              <a:rPr lang="fi-FI" altLang="fi-FI" smtClean="0"/>
              <a:t>viides taso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0875" y="6516688"/>
            <a:ext cx="312738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  <a:latin typeface="Arial" charset="0"/>
                <a:ea typeface="ＭＳ Ｐゴシック" pitchFamily="-32" charset="-128"/>
              </a:defRPr>
            </a:lvl1pPr>
          </a:lstStyle>
          <a:p>
            <a:pPr>
              <a:defRPr/>
            </a:pPr>
            <a:fld id="{21EEDF0A-1580-414D-852E-AD62B4988EF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2054" name="Kuva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6249988"/>
            <a:ext cx="12541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Kuva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82" r:id="rId2"/>
    <p:sldLayoutId id="2147484794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90D4"/>
          </a:solidFill>
          <a:latin typeface="Arial" charset="0"/>
          <a:ea typeface="ＭＳ Ｐゴシック" pitchFamily="-32" charset="-128"/>
        </a:defRPr>
      </a:lvl9pPr>
    </p:titleStyle>
    <p:bodyStyle>
      <a:lvl1pPr marL="533400" indent="-5334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2pPr>
      <a:lvl3pPr marL="12573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3pPr>
      <a:lvl4pPr marL="1676400" indent="-304800" algn="l" rtl="0" eaLnBrk="0" fontAlgn="base" hangingPunct="0">
        <a:spcBef>
          <a:spcPct val="20000"/>
        </a:spcBef>
        <a:spcAft>
          <a:spcPct val="0"/>
        </a:spcAft>
        <a:buFont typeface="Arial" charset="0"/>
        <a:buAutoNum type="arabicPeriod"/>
        <a:defRPr sz="1600">
          <a:solidFill>
            <a:schemeClr val="bg2"/>
          </a:solidFill>
          <a:latin typeface="+mn-lt"/>
          <a:ea typeface="+mn-ea"/>
        </a:defRPr>
      </a:lvl4pPr>
      <a:lvl5pPr marL="2095500" indent="-266700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5pPr>
      <a:lvl6pPr marL="25527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30099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671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924300" indent="-266700" algn="l" rtl="0" fontAlgn="base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implifier.net/FinnishPHR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nta.fi/phr-developers" TargetMode="External"/><Relationship Id="rId2" Type="http://schemas.openxmlformats.org/officeDocument/2006/relationships/hyperlink" Target="http://www.kanta.fi/fi/web/ammattilaisille/omakannan-omatietovarannon-maarittelyt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simplifier.net/FinnishPHR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3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fi-FI" sz="2400" dirty="0" smtClean="0"/>
              <a:t>Omakannan omatietovaranto (PHR)</a:t>
            </a:r>
            <a:endParaRPr lang="fi-FI" altLang="fi-FI" sz="2400" dirty="0" smtClean="0"/>
          </a:p>
        </p:txBody>
      </p:sp>
      <p:sp>
        <p:nvSpPr>
          <p:cNvPr id="7171" name="Rectangle 1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/>
            <a:r>
              <a:rPr lang="fi-FI" altLang="fi-FI" dirty="0" smtClean="0"/>
              <a:t> </a:t>
            </a:r>
          </a:p>
          <a:p>
            <a:pPr algn="ctr" eaLnBrk="1" hangingPunct="1"/>
            <a:r>
              <a:rPr lang="fi-FI" altLang="fi-FI" dirty="0" smtClean="0"/>
              <a:t>24.11.2016</a:t>
            </a:r>
          </a:p>
        </p:txBody>
      </p:sp>
      <p:pic>
        <p:nvPicPr>
          <p:cNvPr id="7172" name="Kuv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381000"/>
            <a:ext cx="8220075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Omakannan </a:t>
            </a:r>
            <a:r>
              <a:rPr lang="fi-FI" smtClean="0"/>
              <a:t>omatietovaranto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49036" y="1540329"/>
            <a:ext cx="8229600" cy="4114800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Keskitetty kansallinen tietovarasto kansalaisen omille terveys- ja hyvinvointitiedoille </a:t>
            </a:r>
          </a:p>
          <a:p>
            <a:r>
              <a:rPr lang="fi-FI" dirty="0"/>
              <a:t>Omilla terveys- ja hyvinvointitiedoilla tarkoitetaan kansalaisen itse tuottamia terveyttä ja hyvinvointia edistäviä tietoja, kuten kotona tehtävät fysiologiset mittaukset, kyselyt, </a:t>
            </a:r>
            <a:r>
              <a:rPr lang="fi-FI" dirty="0" smtClean="0"/>
              <a:t>oirearviot.</a:t>
            </a:r>
            <a:endParaRPr lang="fi-FI" dirty="0"/>
          </a:p>
          <a:p>
            <a:r>
              <a:rPr lang="fi-FI" dirty="0"/>
              <a:t>Kansalaisen suostumuksella tietoja voidaan hyödyntää mm. sosiaali- ja terveydenhuollossa</a:t>
            </a:r>
          </a:p>
          <a:p>
            <a:r>
              <a:rPr lang="fi-FI" dirty="0"/>
              <a:t>Palvelun virallinen nimi (mm. </a:t>
            </a:r>
            <a:r>
              <a:rPr lang="fi-FI" dirty="0" err="1"/>
              <a:t>kanta.fi</a:t>
            </a:r>
            <a:r>
              <a:rPr lang="fi-FI" dirty="0"/>
              <a:t>) on Omakannan omatietovaranto. </a:t>
            </a:r>
          </a:p>
          <a:p>
            <a:pPr lvl="1"/>
            <a:r>
              <a:rPr lang="fi-FI" dirty="0"/>
              <a:t>K</a:t>
            </a:r>
            <a:r>
              <a:rPr lang="fi-FI" dirty="0" smtClean="0"/>
              <a:t>äytetään </a:t>
            </a:r>
            <a:r>
              <a:rPr lang="fi-FI" dirty="0"/>
              <a:t>myös nimeä PHR (</a:t>
            </a:r>
            <a:r>
              <a:rPr lang="fi-FI" dirty="0" err="1"/>
              <a:t>personal</a:t>
            </a:r>
            <a:r>
              <a:rPr lang="fi-FI" dirty="0"/>
              <a:t> </a:t>
            </a:r>
            <a:r>
              <a:rPr lang="fi-FI" dirty="0" err="1"/>
              <a:t>health</a:t>
            </a:r>
            <a:r>
              <a:rPr lang="fi-FI" dirty="0"/>
              <a:t> </a:t>
            </a:r>
            <a:r>
              <a:rPr lang="fi-FI" dirty="0" err="1"/>
              <a:t>record</a:t>
            </a:r>
            <a:r>
              <a:rPr lang="fi-FI" dirty="0"/>
              <a:t>)</a:t>
            </a:r>
          </a:p>
          <a:p>
            <a:pPr marL="0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EA1FEC-A0C2-4F9F-B816-E80CC45E993F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2119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47675" y="257175"/>
            <a:ext cx="8229600" cy="1066800"/>
          </a:xfrm>
        </p:spPr>
        <p:txBody>
          <a:bodyPr/>
          <a:lstStyle/>
          <a:p>
            <a:r>
              <a:rPr lang="fi-FI" dirty="0"/>
              <a:t>Omatietovarannon </a:t>
            </a:r>
            <a:r>
              <a:rPr lang="fi-FI" dirty="0" smtClean="0"/>
              <a:t>projekti tuottaa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6379" y="1359354"/>
            <a:ext cx="8229600" cy="4573360"/>
          </a:xfrm>
        </p:spPr>
        <p:txBody>
          <a:bodyPr>
            <a:noAutofit/>
          </a:bodyPr>
          <a:lstStyle/>
          <a:p>
            <a:r>
              <a:rPr lang="fi-FI" sz="1600" dirty="0"/>
              <a:t>Kansalaisen omien </a:t>
            </a:r>
            <a:r>
              <a:rPr lang="fi-FI" sz="1600" dirty="0" smtClean="0"/>
              <a:t>terveys- </a:t>
            </a:r>
            <a:r>
              <a:rPr lang="fi-FI" sz="1600" dirty="0"/>
              <a:t>ja hyvinvointitietojen tallennusalustan määrittely </a:t>
            </a:r>
            <a:r>
              <a:rPr lang="fi-FI" sz="1600" dirty="0" smtClean="0"/>
              <a:t>ja toteutus</a:t>
            </a:r>
            <a:endParaRPr lang="fi-FI" sz="1600" dirty="0"/>
          </a:p>
          <a:p>
            <a:r>
              <a:rPr lang="fi-FI" sz="1600" dirty="0"/>
              <a:t>Toiminnallisuudet kansalaisten käyttämien sovellusten liittämiseksi </a:t>
            </a:r>
            <a:r>
              <a:rPr lang="fi-FI" sz="1600" dirty="0" smtClean="0"/>
              <a:t>kansalaisen </a:t>
            </a:r>
            <a:r>
              <a:rPr lang="fi-FI" sz="1600" dirty="0"/>
              <a:t>tiliin (auktorisointi).</a:t>
            </a:r>
          </a:p>
          <a:p>
            <a:r>
              <a:rPr lang="fi-FI" sz="1600" dirty="0"/>
              <a:t>Edellytykset </a:t>
            </a:r>
            <a:r>
              <a:rPr lang="fi-FI" sz="1600" dirty="0" smtClean="0"/>
              <a:t>tietojen </a:t>
            </a:r>
            <a:r>
              <a:rPr lang="fi-FI" sz="1600" dirty="0"/>
              <a:t>luovutukseen </a:t>
            </a:r>
            <a:r>
              <a:rPr lang="fi-FI" sz="1600" dirty="0" smtClean="0"/>
              <a:t>(sote) </a:t>
            </a:r>
            <a:r>
              <a:rPr lang="fi-FI" sz="1600" dirty="0"/>
              <a:t>ammattilaisille. </a:t>
            </a:r>
          </a:p>
          <a:p>
            <a:pPr lvl="1"/>
            <a:r>
              <a:rPr lang="fi-FI" sz="1600" dirty="0"/>
              <a:t>Suostumusten </a:t>
            </a:r>
            <a:r>
              <a:rPr lang="fi-FI" sz="1600" dirty="0" smtClean="0"/>
              <a:t>ja </a:t>
            </a:r>
            <a:r>
              <a:rPr lang="fi-FI" sz="1600" dirty="0"/>
              <a:t>mahdollisten kieltojen </a:t>
            </a:r>
            <a:r>
              <a:rPr lang="fi-FI" sz="1600" dirty="0" smtClean="0"/>
              <a:t>käsittely</a:t>
            </a:r>
            <a:endParaRPr lang="fi-FI" sz="1600" dirty="0"/>
          </a:p>
          <a:p>
            <a:r>
              <a:rPr lang="fi-FI" sz="1600" dirty="0"/>
              <a:t>Menettelyt tietosisältöjen ketterään laajentamiseen, </a:t>
            </a:r>
            <a:r>
              <a:rPr lang="fi-FI" sz="1600" dirty="0" smtClean="0"/>
              <a:t>tietomallin </a:t>
            </a:r>
            <a:r>
              <a:rPr lang="fi-FI" sz="1600" dirty="0"/>
              <a:t>hallintaprosessi.</a:t>
            </a:r>
          </a:p>
          <a:p>
            <a:r>
              <a:rPr lang="fi-FI" sz="1600" dirty="0"/>
              <a:t>Ensimmäiset tietosisältömäärittelyt </a:t>
            </a:r>
          </a:p>
          <a:p>
            <a:r>
              <a:rPr lang="fi-FI" sz="1600" dirty="0"/>
              <a:t>Sovellusten sertifiointikriteereiden </a:t>
            </a:r>
            <a:r>
              <a:rPr lang="fi-FI" sz="1600" dirty="0" smtClean="0"/>
              <a:t>määrittely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r>
              <a:rPr lang="fi-FI" sz="1600" dirty="0"/>
              <a:t>Omakantaan toteutettavat </a:t>
            </a:r>
            <a:r>
              <a:rPr lang="fi-FI" sz="1600" dirty="0" smtClean="0"/>
              <a:t>toiminnallisuudet</a:t>
            </a:r>
            <a:endParaRPr lang="fi-FI" sz="1600" dirty="0"/>
          </a:p>
          <a:p>
            <a:r>
              <a:rPr lang="fi-FI" sz="1600" dirty="0"/>
              <a:t>Tallennettujen tietojen katselun </a:t>
            </a:r>
            <a:r>
              <a:rPr lang="fi-FI" sz="1600" dirty="0" smtClean="0"/>
              <a:t>ja </a:t>
            </a:r>
            <a:r>
              <a:rPr lang="fi-FI" sz="1600" dirty="0"/>
              <a:t>poiston toteutus omakannan käyttöliittymään</a:t>
            </a:r>
          </a:p>
          <a:p>
            <a:pPr lvl="1"/>
            <a:r>
              <a:rPr lang="fi-FI" sz="1600" dirty="0"/>
              <a:t>Tietojen tallennus liittyvien sovellusten kautta</a:t>
            </a:r>
          </a:p>
          <a:p>
            <a:r>
              <a:rPr lang="fi-FI" sz="1600" dirty="0"/>
              <a:t>Suostumuksen antaminen omakannan käyttöliittymässä</a:t>
            </a:r>
          </a:p>
          <a:p>
            <a:r>
              <a:rPr lang="fi-FI" sz="1600" dirty="0"/>
              <a:t>Kansalaisen tiliin liitettyjen sovellusten </a:t>
            </a:r>
            <a:r>
              <a:rPr lang="fi-FI" sz="1600" dirty="0" smtClean="0"/>
              <a:t>lupien poisto </a:t>
            </a:r>
            <a:r>
              <a:rPr lang="fi-FI" sz="1600" dirty="0"/>
              <a:t>omakannan käyttöliittymässä</a:t>
            </a:r>
          </a:p>
          <a:p>
            <a:endParaRPr lang="fi-FI" sz="2000" dirty="0"/>
          </a:p>
          <a:p>
            <a:endParaRPr lang="fi-FI" sz="200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EA1FEC-A0C2-4F9F-B816-E80CC45E993F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214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 dirty="0" smtClean="0"/>
              <a:t>Omatietovarannon arkkitehtuuri</a:t>
            </a:r>
          </a:p>
        </p:txBody>
      </p:sp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489857" y="1540328"/>
            <a:ext cx="8229600" cy="4114800"/>
          </a:xfrm>
        </p:spPr>
        <p:txBody>
          <a:bodyPr>
            <a:normAutofit/>
          </a:bodyPr>
          <a:lstStyle/>
          <a:p>
            <a:r>
              <a:rPr lang="fi-FI" dirty="0"/>
              <a:t>Uusi Kanta-palvelu, </a:t>
            </a:r>
            <a:r>
              <a:rPr lang="fi-FI" dirty="0" smtClean="0"/>
              <a:t>tietovaranto </a:t>
            </a:r>
            <a:r>
              <a:rPr lang="fi-FI" dirty="0"/>
              <a:t>kansalaisen tuottamien tietojen säilyttämiselle.</a:t>
            </a:r>
          </a:p>
          <a:p>
            <a:pPr lvl="1"/>
            <a:r>
              <a:rPr lang="fi-FI" dirty="0"/>
              <a:t>Ammattilaisten ja kansalaisten kirjaamat tiedot pysyvät loogisella tasolla erillään</a:t>
            </a:r>
          </a:p>
          <a:p>
            <a:pPr lvl="1"/>
            <a:r>
              <a:rPr lang="fi-FI" dirty="0"/>
              <a:t>Tietojen integrointi samaan näkymään on mahdollista tietoja käsittelevässä sovelluksessa</a:t>
            </a:r>
          </a:p>
          <a:p>
            <a:r>
              <a:rPr lang="fi-FI" dirty="0"/>
              <a:t>Uudet rajapinnat</a:t>
            </a:r>
          </a:p>
          <a:p>
            <a:pPr lvl="1"/>
            <a:r>
              <a:rPr lang="fi-FI" dirty="0"/>
              <a:t>HL7 v3:n sijasta HL7 FHIR DSTU2</a:t>
            </a:r>
          </a:p>
          <a:p>
            <a:pPr lvl="1"/>
            <a:r>
              <a:rPr lang="fi-FI" dirty="0"/>
              <a:t>Vaikuttaa sekä rajapintoihin että tietosisältöihin</a:t>
            </a:r>
          </a:p>
          <a:p>
            <a:pPr lvl="1"/>
            <a:r>
              <a:rPr lang="fi-FI" dirty="0"/>
              <a:t>Auktorisoinnissa </a:t>
            </a:r>
            <a:r>
              <a:rPr lang="fi-FI" dirty="0" err="1"/>
              <a:t>OAuth</a:t>
            </a:r>
            <a:r>
              <a:rPr lang="fi-FI" dirty="0"/>
              <a:t> </a:t>
            </a:r>
            <a:r>
              <a:rPr lang="fi-FI" dirty="0" smtClean="0"/>
              <a:t>2.0</a:t>
            </a:r>
            <a:endParaRPr lang="fi-FI" dirty="0"/>
          </a:p>
        </p:txBody>
      </p:sp>
      <p:sp>
        <p:nvSpPr>
          <p:cNvPr id="6147" name="Dian numeron paikkamerkki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38A49F-D0D2-4732-AECF-9D042925A19C}" type="slidenum">
              <a:rPr lang="fi-FI" altLang="fi-FI" sz="8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fi-FI" altLang="fi-FI" sz="800" smtClean="0"/>
          </a:p>
        </p:txBody>
      </p:sp>
    </p:spTree>
    <p:extLst>
      <p:ext uri="{BB962C8B-B14F-4D97-AF65-F5344CB8AC3E}">
        <p14:creationId xmlns:p14="http://schemas.microsoft.com/office/powerpoint/2010/main" val="61974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Tietomallin</a:t>
            </a:r>
            <a:r>
              <a:rPr lang="en-US" dirty="0" smtClean="0"/>
              <a:t> </a:t>
            </a:r>
            <a:r>
              <a:rPr lang="en-US" dirty="0" err="1" smtClean="0"/>
              <a:t>hallintamalli</a:t>
            </a:r>
            <a:r>
              <a:rPr lang="en-US" dirty="0" smtClean="0"/>
              <a:t> </a:t>
            </a:r>
            <a:r>
              <a:rPr lang="en-US" dirty="0" err="1" smtClean="0"/>
              <a:t>työn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7824" y="1684317"/>
            <a:ext cx="8229600" cy="4114800"/>
          </a:xfrm>
        </p:spPr>
        <p:txBody>
          <a:bodyPr>
            <a:noAutofit/>
          </a:bodyPr>
          <a:lstStyle/>
          <a:p>
            <a:r>
              <a:rPr lang="en-US" sz="2000" dirty="0" err="1"/>
              <a:t>Omatietovarannon</a:t>
            </a:r>
            <a:r>
              <a:rPr lang="en-US" sz="2000" dirty="0"/>
              <a:t> </a:t>
            </a:r>
            <a:r>
              <a:rPr lang="en-US" sz="2000" dirty="0" err="1"/>
              <a:t>tietomalli</a:t>
            </a:r>
            <a:r>
              <a:rPr lang="en-US" sz="2000" dirty="0"/>
              <a:t> on </a:t>
            </a:r>
            <a:r>
              <a:rPr lang="en-US" sz="2000" dirty="0" err="1"/>
              <a:t>avoin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/>
              <a:t>Omatietovarantoon</a:t>
            </a:r>
            <a:r>
              <a:rPr lang="en-US" sz="2000" dirty="0"/>
              <a:t> </a:t>
            </a:r>
            <a:r>
              <a:rPr lang="en-US" sz="2000" dirty="0" err="1"/>
              <a:t>tallennettavan</a:t>
            </a:r>
            <a:r>
              <a:rPr lang="en-US" sz="2000" dirty="0"/>
              <a:t> </a:t>
            </a:r>
            <a:r>
              <a:rPr lang="en-US" sz="2000" dirty="0" err="1"/>
              <a:t>tiedon</a:t>
            </a:r>
            <a:r>
              <a:rPr lang="en-US" sz="2000" dirty="0"/>
              <a:t> on </a:t>
            </a:r>
            <a:r>
              <a:rPr lang="en-US" sz="2000" dirty="0" err="1"/>
              <a:t>oltava</a:t>
            </a:r>
            <a:r>
              <a:rPr lang="en-US" sz="2000" dirty="0"/>
              <a:t> </a:t>
            </a:r>
            <a:r>
              <a:rPr lang="en-US" sz="2000" dirty="0" err="1"/>
              <a:t>kansallisen</a:t>
            </a:r>
            <a:r>
              <a:rPr lang="en-US" sz="2000" dirty="0"/>
              <a:t> </a:t>
            </a:r>
            <a:r>
              <a:rPr lang="en-US" sz="2000" dirty="0" err="1"/>
              <a:t>tietomallin</a:t>
            </a:r>
            <a:r>
              <a:rPr lang="en-US" sz="2000" dirty="0"/>
              <a:t> </a:t>
            </a:r>
            <a:r>
              <a:rPr lang="en-US" sz="2000" dirty="0" err="1"/>
              <a:t>mukaista</a:t>
            </a:r>
            <a:r>
              <a:rPr lang="en-US" sz="2000" dirty="0"/>
              <a:t>.</a:t>
            </a:r>
          </a:p>
          <a:p>
            <a:r>
              <a:rPr lang="en-US" sz="2000" dirty="0" err="1" smtClean="0"/>
              <a:t>Kehittäjien</a:t>
            </a:r>
            <a:r>
              <a:rPr lang="en-US" sz="2000" dirty="0" smtClean="0"/>
              <a:t> </a:t>
            </a:r>
            <a:r>
              <a:rPr lang="en-US" sz="2000" dirty="0" err="1" smtClean="0"/>
              <a:t>tarvitsemat</a:t>
            </a:r>
            <a:r>
              <a:rPr lang="en-US" sz="2000" dirty="0" smtClean="0"/>
              <a:t>  </a:t>
            </a:r>
            <a:r>
              <a:rPr lang="en-US" sz="2000" dirty="0" err="1" smtClean="0"/>
              <a:t>kuvaukset</a:t>
            </a:r>
            <a:r>
              <a:rPr lang="en-US" sz="2000" dirty="0" smtClean="0"/>
              <a:t> </a:t>
            </a:r>
            <a:r>
              <a:rPr lang="en-US" sz="2000" dirty="0" err="1" smtClean="0"/>
              <a:t>löytyvät</a:t>
            </a:r>
            <a:r>
              <a:rPr lang="en-US" sz="2000" dirty="0" smtClean="0"/>
              <a:t> </a:t>
            </a:r>
            <a:r>
              <a:rPr lang="en-US" sz="2000" dirty="0" err="1" smtClean="0"/>
              <a:t>profiilirekisteristä</a:t>
            </a:r>
            <a:endParaRPr lang="en-US" sz="2000" dirty="0" smtClean="0"/>
          </a:p>
          <a:p>
            <a:pPr lvl="1"/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simplifier.net/FinnishPHR </a:t>
            </a:r>
            <a:endParaRPr lang="en-US" dirty="0"/>
          </a:p>
          <a:p>
            <a:pPr marL="533400" lvl="1" indent="-533400">
              <a:buClr>
                <a:schemeClr val="folHlink"/>
              </a:buClr>
            </a:pPr>
            <a:r>
              <a:rPr lang="en-US" dirty="0" err="1">
                <a:solidFill>
                  <a:schemeClr val="tx1"/>
                </a:solidFill>
                <a:cs typeface="+mn-cs"/>
              </a:rPr>
              <a:t>Tietomalli</a:t>
            </a:r>
            <a:r>
              <a:rPr lang="en-US" dirty="0">
                <a:solidFill>
                  <a:schemeClr val="tx1"/>
                </a:solidFill>
                <a:cs typeface="+mn-cs"/>
              </a:rPr>
              <a:t> on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laajennettavissa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määritellyn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prosessin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mukaisesti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Prosessi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esitellään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tarkemmin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tänään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työpajassa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.</a:t>
            </a:r>
            <a:endParaRPr lang="en-US" dirty="0">
              <a:solidFill>
                <a:schemeClr val="tx1"/>
              </a:solidFill>
              <a:cs typeface="+mn-cs"/>
            </a:endParaRPr>
          </a:p>
          <a:p>
            <a:pPr marL="533400" lvl="1" indent="-533400">
              <a:buClr>
                <a:schemeClr val="folHlink"/>
              </a:buClr>
            </a:pPr>
            <a:endParaRPr lang="en-US" dirty="0">
              <a:solidFill>
                <a:schemeClr val="tx1"/>
              </a:solidFill>
              <a:cs typeface="+mn-cs"/>
            </a:endParaRPr>
          </a:p>
          <a:p>
            <a:pPr marL="533400" lvl="1" indent="-533400">
              <a:buClr>
                <a:schemeClr val="folHlink"/>
              </a:buClr>
            </a:pPr>
            <a:r>
              <a:rPr lang="en-US" dirty="0" err="1">
                <a:solidFill>
                  <a:schemeClr val="tx1"/>
                </a:solidFill>
                <a:cs typeface="+mn-cs"/>
              </a:rPr>
              <a:t>Tietomallin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hallintamalli</a:t>
            </a:r>
            <a:r>
              <a:rPr lang="en-US" dirty="0">
                <a:solidFill>
                  <a:schemeClr val="tx1"/>
                </a:solidFill>
                <a:cs typeface="+mn-cs"/>
              </a:rPr>
              <a:t> –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prosessin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mukainen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toiminta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edellyttää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sen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tarvitsemien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resurssien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olemassaoloa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 </a:t>
            </a:r>
            <a:r>
              <a:rPr lang="en-US" dirty="0">
                <a:solidFill>
                  <a:schemeClr val="tx1"/>
                </a:solidFill>
                <a:cs typeface="+mn-cs"/>
              </a:rPr>
              <a:t>ja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osallistumista</a:t>
            </a:r>
            <a:r>
              <a:rPr lang="en-US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arviointiin</a:t>
            </a:r>
            <a:r>
              <a:rPr lang="en-US" dirty="0">
                <a:solidFill>
                  <a:schemeClr val="tx1"/>
                </a:solidFill>
                <a:cs typeface="+mn-cs"/>
              </a:rPr>
              <a:t> ja </a:t>
            </a:r>
            <a:r>
              <a:rPr lang="en-US" dirty="0" err="1">
                <a:solidFill>
                  <a:schemeClr val="tx1"/>
                </a:solidFill>
                <a:cs typeface="+mn-cs"/>
              </a:rPr>
              <a:t>katselmointeihin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.</a:t>
            </a:r>
          </a:p>
          <a:p>
            <a:pPr marL="533400" lvl="1" indent="-533400">
              <a:buClr>
                <a:schemeClr val="folHlink"/>
              </a:buClr>
            </a:pPr>
            <a:r>
              <a:rPr lang="en-US" dirty="0" smtClean="0">
                <a:solidFill>
                  <a:schemeClr val="tx1"/>
                </a:solidFill>
                <a:cs typeface="+mn-cs"/>
              </a:rPr>
              <a:t>PH SIG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rooli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on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tässä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cs typeface="+mn-cs"/>
              </a:rPr>
              <a:t>tärkeä</a:t>
            </a:r>
            <a:r>
              <a:rPr lang="en-US" dirty="0" smtClean="0">
                <a:solidFill>
                  <a:schemeClr val="tx1"/>
                </a:solidFill>
                <a:cs typeface="+mn-cs"/>
              </a:rPr>
              <a:t> </a:t>
            </a:r>
            <a:endParaRPr lang="en-US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EA1FEC-A0C2-4F9F-B816-E80CC45E993F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499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Projektissa tuotettavat FHIR profiilit / tietosisältömäärittelyt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 smtClean="0"/>
              <a:t>Kansallinen pohjaprofiili fysiologisille mittauksille sekä joukko mittauskohtaisia profiileita</a:t>
            </a:r>
          </a:p>
          <a:p>
            <a:pPr lvl="1"/>
            <a:r>
              <a:rPr lang="fi-FI" dirty="0" smtClean="0"/>
              <a:t>pituus, paino, verenpaine, PEF, syke, lämpö, hengitystaajuus, verensokeri</a:t>
            </a:r>
          </a:p>
          <a:p>
            <a:r>
              <a:rPr lang="fi-FI" dirty="0" smtClean="0"/>
              <a:t>Profiilit itsehoitolääkityksen-, sekä määrättyjen lääkkeiden käytön kirjaamiselle</a:t>
            </a:r>
          </a:p>
          <a:p>
            <a:r>
              <a:rPr lang="fi-FI" dirty="0" smtClean="0"/>
              <a:t>Alustavat profiilit </a:t>
            </a:r>
            <a:r>
              <a:rPr lang="fi-FI" dirty="0"/>
              <a:t>saatavilla profiilirekisteristä </a:t>
            </a:r>
            <a:r>
              <a:rPr lang="fi-FI" dirty="0">
                <a:hlinkClick r:id="rId2"/>
              </a:rPr>
              <a:t>https://</a:t>
            </a:r>
            <a:r>
              <a:rPr lang="fi-FI" dirty="0" smtClean="0">
                <a:hlinkClick r:id="rId2"/>
              </a:rPr>
              <a:t>simplifier.net/FinnishPHR</a:t>
            </a:r>
            <a:endParaRPr lang="fi-FI" dirty="0" smtClean="0"/>
          </a:p>
          <a:p>
            <a:r>
              <a:rPr lang="fi-FI" dirty="0" smtClean="0"/>
              <a:t>Teknisten profiilien lisäksi kehittäjille julkaistaan </a:t>
            </a:r>
            <a:r>
              <a:rPr lang="fi-FI" dirty="0" err="1" smtClean="0"/>
              <a:t>implementation</a:t>
            </a:r>
            <a:r>
              <a:rPr lang="fi-FI" dirty="0" smtClean="0"/>
              <a:t> </a:t>
            </a:r>
            <a:r>
              <a:rPr lang="fi-FI" dirty="0" err="1" smtClean="0"/>
              <a:t>guide</a:t>
            </a:r>
            <a:endParaRPr lang="fi-FI" dirty="0" smtClean="0"/>
          </a:p>
          <a:p>
            <a:r>
              <a:rPr lang="fi-FI" dirty="0" smtClean="0"/>
              <a:t>Määrittelyihin osallistunut Kelan lisäksi mm. PH SIG kommentointiprojekti sekä ODA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EA1FEC-A0C2-4F9F-B816-E80CC45E993F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31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Kehittämisen tilanne 11/2016</a:t>
            </a:r>
            <a:endParaRPr lang="fi-FI" dirty="0"/>
          </a:p>
        </p:txBody>
      </p:sp>
      <p:sp>
        <p:nvSpPr>
          <p:cNvPr id="7" name="Sisällön paikkamerkki 6"/>
          <p:cNvSpPr>
            <a:spLocks noGrp="1"/>
          </p:cNvSpPr>
          <p:nvPr>
            <p:ph idx="1"/>
          </p:nvPr>
        </p:nvSpPr>
        <p:spPr>
          <a:xfrm>
            <a:off x="449036" y="1646464"/>
            <a:ext cx="8229600" cy="4114800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Kaikille kehittäjille </a:t>
            </a:r>
            <a:r>
              <a:rPr lang="fi-FI" dirty="0" smtClean="0"/>
              <a:t>avoimet </a:t>
            </a:r>
            <a:r>
              <a:rPr lang="fi-FI" dirty="0" err="1" smtClean="0"/>
              <a:t>sandbox</a:t>
            </a:r>
            <a:r>
              <a:rPr lang="fi-FI" dirty="0" smtClean="0"/>
              <a:t> ympäristöt on avattu </a:t>
            </a:r>
            <a:endParaRPr lang="fi-FI" dirty="0"/>
          </a:p>
          <a:p>
            <a:pPr lvl="1"/>
            <a:r>
              <a:rPr lang="fi-FI" dirty="0"/>
              <a:t>Sisältää FHIR palvelimen perustoiminnallisuuksia sekä </a:t>
            </a:r>
            <a:r>
              <a:rPr lang="fi-FI" dirty="0" smtClean="0"/>
              <a:t>lokakuussa julkaistun ensimmäisen version auktorisointipalvelusta.</a:t>
            </a:r>
          </a:p>
          <a:p>
            <a:pPr lvl="1"/>
            <a:r>
              <a:rPr lang="fi-FI" dirty="0" smtClean="0"/>
              <a:t>Sisältää jo yli 15 000 mittaustulosta lähes 3000:lle testipotilaalle.</a:t>
            </a:r>
          </a:p>
          <a:p>
            <a:r>
              <a:rPr lang="fi-FI" dirty="0" smtClean="0"/>
              <a:t>Tällä </a:t>
            </a:r>
            <a:r>
              <a:rPr lang="fi-FI" dirty="0"/>
              <a:t>hetkellä työn </a:t>
            </a:r>
            <a:r>
              <a:rPr lang="fi-FI" dirty="0" smtClean="0"/>
              <a:t>alla</a:t>
            </a:r>
            <a:endParaRPr lang="fi-FI" dirty="0"/>
          </a:p>
          <a:p>
            <a:pPr lvl="1"/>
            <a:r>
              <a:rPr lang="fi-FI" dirty="0" smtClean="0"/>
              <a:t>PHR –projektin ensimmäiseen versioon tuottamien tietosisältömäärittelyjen viimeistely.</a:t>
            </a:r>
          </a:p>
          <a:p>
            <a:pPr lvl="1"/>
            <a:r>
              <a:rPr lang="fi-FI" dirty="0" smtClean="0"/>
              <a:t>Tietosisältöjen </a:t>
            </a:r>
            <a:r>
              <a:rPr lang="fi-FI" dirty="0"/>
              <a:t>hallintamallin </a:t>
            </a:r>
            <a:r>
              <a:rPr lang="fi-FI" dirty="0" smtClean="0"/>
              <a:t>ja </a:t>
            </a:r>
            <a:r>
              <a:rPr lang="fi-FI" dirty="0"/>
              <a:t>välineistön </a:t>
            </a:r>
            <a:r>
              <a:rPr lang="fi-FI" dirty="0" smtClean="0"/>
              <a:t>tarkennukset</a:t>
            </a:r>
            <a:endParaRPr lang="fi-FI" sz="1200" dirty="0"/>
          </a:p>
          <a:p>
            <a:pPr lvl="1"/>
            <a:r>
              <a:rPr lang="fi-FI" dirty="0" smtClean="0"/>
              <a:t>Lakimuutokset mm. suostumusten osalta</a:t>
            </a:r>
            <a:endParaRPr lang="fi-FI" dirty="0"/>
          </a:p>
          <a:p>
            <a:pPr lvl="1"/>
            <a:r>
              <a:rPr lang="fi-FI" dirty="0"/>
              <a:t>Toiminnallisten </a:t>
            </a:r>
            <a:r>
              <a:rPr lang="fi-FI" dirty="0" smtClean="0"/>
              <a:t>määrittelyjen tarkennukset</a:t>
            </a:r>
            <a:endParaRPr lang="fi-FI" dirty="0"/>
          </a:p>
          <a:p>
            <a:pPr lvl="1"/>
            <a:r>
              <a:rPr lang="fi-FI" dirty="0"/>
              <a:t>Sovellusten </a:t>
            </a:r>
            <a:r>
              <a:rPr lang="fi-FI" dirty="0" smtClean="0"/>
              <a:t>hyväksymiskriteerit</a:t>
            </a:r>
            <a:endParaRPr lang="fi-FI" sz="1200" dirty="0"/>
          </a:p>
          <a:p>
            <a:pPr lvl="1"/>
            <a:r>
              <a:rPr lang="fi-FI" dirty="0"/>
              <a:t>Auktorisointiprofiilien </a:t>
            </a:r>
            <a:r>
              <a:rPr lang="fi-FI" dirty="0" smtClean="0"/>
              <a:t>tarkentaminen</a:t>
            </a:r>
          </a:p>
          <a:p>
            <a:pPr lvl="1"/>
            <a:r>
              <a:rPr lang="fi-FI" dirty="0"/>
              <a:t>Omakannan toiminnallisuudet</a:t>
            </a:r>
          </a:p>
          <a:p>
            <a:endParaRPr lang="fi-FI" dirty="0"/>
          </a:p>
          <a:p>
            <a:pPr marL="0" indent="0">
              <a:buNone/>
            </a:pPr>
            <a:endParaRPr lang="fi-FI" sz="120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2DACA-7C41-4D6A-BBB3-D743C7B21D0C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174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Aikataulu</a:t>
            </a:r>
            <a:endParaRPr lang="fi-FI" dirty="0"/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4D3C1-4EB9-426F-B04B-BDA9AB3A7BE0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  <p:sp>
        <p:nvSpPr>
          <p:cNvPr id="4" name="Ellipsi 4"/>
          <p:cNvSpPr>
            <a:spLocks noChangeArrowheads="1"/>
          </p:cNvSpPr>
          <p:nvPr/>
        </p:nvSpPr>
        <p:spPr bwMode="auto">
          <a:xfrm>
            <a:off x="501649" y="3456925"/>
            <a:ext cx="393700" cy="393700"/>
          </a:xfrm>
          <a:prstGeom prst="ellipse">
            <a:avLst/>
          </a:prstGeom>
          <a:solidFill>
            <a:srgbClr val="FAFEF4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fi-FI" altLang="fi-FI" sz="2400"/>
          </a:p>
        </p:txBody>
      </p:sp>
      <p:sp>
        <p:nvSpPr>
          <p:cNvPr id="5" name="Ellipsi 5"/>
          <p:cNvSpPr>
            <a:spLocks noChangeArrowheads="1"/>
          </p:cNvSpPr>
          <p:nvPr/>
        </p:nvSpPr>
        <p:spPr bwMode="auto">
          <a:xfrm>
            <a:off x="3257549" y="3456926"/>
            <a:ext cx="393700" cy="393700"/>
          </a:xfrm>
          <a:prstGeom prst="ellipse">
            <a:avLst/>
          </a:prstGeom>
          <a:solidFill>
            <a:srgbClr val="C3DD9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fi-FI" altLang="fi-FI" sz="2400"/>
          </a:p>
        </p:txBody>
      </p:sp>
      <p:sp>
        <p:nvSpPr>
          <p:cNvPr id="6" name="Ellipsi 6"/>
          <p:cNvSpPr>
            <a:spLocks noChangeArrowheads="1"/>
          </p:cNvSpPr>
          <p:nvPr/>
        </p:nvSpPr>
        <p:spPr bwMode="auto">
          <a:xfrm>
            <a:off x="7020373" y="3438333"/>
            <a:ext cx="393700" cy="393700"/>
          </a:xfrm>
          <a:prstGeom prst="ellipse">
            <a:avLst/>
          </a:prstGeom>
          <a:solidFill>
            <a:srgbClr val="9AC647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fi-FI" altLang="fi-FI" sz="2400"/>
          </a:p>
        </p:txBody>
      </p:sp>
      <p:cxnSp>
        <p:nvCxnSpPr>
          <p:cNvPr id="8" name="Suora nuoliyhdysviiva 11"/>
          <p:cNvCxnSpPr>
            <a:cxnSpLocks noChangeShapeType="1"/>
            <a:stCxn id="4" idx="6"/>
            <a:endCxn id="23" idx="2"/>
          </p:cNvCxnSpPr>
          <p:nvPr/>
        </p:nvCxnSpPr>
        <p:spPr bwMode="auto">
          <a:xfrm>
            <a:off x="895349" y="3653775"/>
            <a:ext cx="938893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uora nuoliyhdysviiva 13"/>
          <p:cNvCxnSpPr>
            <a:cxnSpLocks noChangeShapeType="1"/>
            <a:stCxn id="5" idx="6"/>
            <a:endCxn id="6" idx="2"/>
          </p:cNvCxnSpPr>
          <p:nvPr/>
        </p:nvCxnSpPr>
        <p:spPr bwMode="auto">
          <a:xfrm flipV="1">
            <a:off x="3651249" y="3635183"/>
            <a:ext cx="3369124" cy="1859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uora nuoliyhdysviiva 15"/>
          <p:cNvCxnSpPr>
            <a:cxnSpLocks noChangeShapeType="1"/>
            <a:stCxn id="6" idx="6"/>
          </p:cNvCxnSpPr>
          <p:nvPr/>
        </p:nvCxnSpPr>
        <p:spPr bwMode="auto">
          <a:xfrm>
            <a:off x="7414073" y="3635183"/>
            <a:ext cx="1158292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kstiruutu 16"/>
          <p:cNvSpPr txBox="1">
            <a:spLocks noChangeArrowheads="1"/>
          </p:cNvSpPr>
          <p:nvPr/>
        </p:nvSpPr>
        <p:spPr bwMode="auto">
          <a:xfrm>
            <a:off x="8031318" y="1963851"/>
            <a:ext cx="1082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Tuotannon </a:t>
            </a:r>
            <a:endParaRPr lang="fi-FI" altLang="fi-FI" sz="1400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aloitus</a:t>
            </a:r>
            <a:endParaRPr lang="fi-FI" altLang="fi-FI" sz="1400" dirty="0"/>
          </a:p>
        </p:txBody>
      </p:sp>
      <p:sp>
        <p:nvSpPr>
          <p:cNvPr id="12" name="Tekstiruutu 17"/>
          <p:cNvSpPr txBox="1">
            <a:spLocks noChangeArrowheads="1"/>
          </p:cNvSpPr>
          <p:nvPr/>
        </p:nvSpPr>
        <p:spPr bwMode="auto">
          <a:xfrm>
            <a:off x="170996" y="2896519"/>
            <a:ext cx="12001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Projektin aloitus</a:t>
            </a:r>
            <a:endParaRPr lang="fi-FI" altLang="fi-FI" sz="1400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 </a:t>
            </a:r>
            <a:endParaRPr lang="fi-FI" altLang="fi-FI" sz="1400" dirty="0"/>
          </a:p>
        </p:txBody>
      </p:sp>
      <p:sp>
        <p:nvSpPr>
          <p:cNvPr id="13" name="Tekstiruutu 18"/>
          <p:cNvSpPr txBox="1">
            <a:spLocks noChangeArrowheads="1"/>
          </p:cNvSpPr>
          <p:nvPr/>
        </p:nvSpPr>
        <p:spPr bwMode="auto">
          <a:xfrm>
            <a:off x="6529253" y="4034871"/>
            <a:ext cx="16383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Avataan asiakastesti-ympäristö hyväksymistestejä varten</a:t>
            </a:r>
            <a:endParaRPr lang="fi-FI" altLang="fi-FI" sz="1400" dirty="0"/>
          </a:p>
        </p:txBody>
      </p:sp>
      <p:sp>
        <p:nvSpPr>
          <p:cNvPr id="14" name="Tekstiruutu 19"/>
          <p:cNvSpPr txBox="1">
            <a:spLocks noChangeArrowheads="1"/>
          </p:cNvSpPr>
          <p:nvPr/>
        </p:nvSpPr>
        <p:spPr bwMode="auto">
          <a:xfrm>
            <a:off x="6413948" y="5430569"/>
            <a:ext cx="20002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Omakannan toteutukset </a:t>
            </a:r>
            <a:endParaRPr lang="fi-FI" altLang="fi-FI" sz="1400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/>
              <a:t>valmiina </a:t>
            </a:r>
          </a:p>
        </p:txBody>
      </p:sp>
      <p:sp>
        <p:nvSpPr>
          <p:cNvPr id="18" name="Tekstiruutu 17"/>
          <p:cNvSpPr txBox="1"/>
          <p:nvPr/>
        </p:nvSpPr>
        <p:spPr>
          <a:xfrm>
            <a:off x="2847973" y="2702515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i="1" dirty="0" smtClean="0"/>
              <a:t>Syksy 2016</a:t>
            </a:r>
            <a:endParaRPr lang="fi-FI" sz="1600" b="1" i="1" dirty="0"/>
          </a:p>
        </p:txBody>
      </p:sp>
      <p:sp>
        <p:nvSpPr>
          <p:cNvPr id="21" name="8-sakarainen tähti 20"/>
          <p:cNvSpPr/>
          <p:nvPr/>
        </p:nvSpPr>
        <p:spPr bwMode="auto">
          <a:xfrm>
            <a:off x="8167553" y="3320496"/>
            <a:ext cx="809625" cy="714375"/>
          </a:xfrm>
          <a:prstGeom prst="star8">
            <a:avLst/>
          </a:prstGeom>
          <a:solidFill>
            <a:srgbClr val="498F3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32" charset="-128"/>
            </a:endParaRPr>
          </a:p>
        </p:txBody>
      </p:sp>
      <p:sp>
        <p:nvSpPr>
          <p:cNvPr id="23" name="Ellipsi 4"/>
          <p:cNvSpPr>
            <a:spLocks noChangeArrowheads="1"/>
          </p:cNvSpPr>
          <p:nvPr/>
        </p:nvSpPr>
        <p:spPr bwMode="auto">
          <a:xfrm>
            <a:off x="1834242" y="3456925"/>
            <a:ext cx="393700" cy="393700"/>
          </a:xfrm>
          <a:prstGeom prst="ellipse">
            <a:avLst/>
          </a:prstGeom>
          <a:solidFill>
            <a:srgbClr val="EBFAD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fi-FI" altLang="fi-FI" sz="2400"/>
          </a:p>
        </p:txBody>
      </p:sp>
      <p:cxnSp>
        <p:nvCxnSpPr>
          <p:cNvPr id="25" name="Suora nuoliyhdysviiva 11"/>
          <p:cNvCxnSpPr>
            <a:cxnSpLocks noChangeShapeType="1"/>
            <a:endCxn id="5" idx="2"/>
          </p:cNvCxnSpPr>
          <p:nvPr/>
        </p:nvCxnSpPr>
        <p:spPr bwMode="auto">
          <a:xfrm>
            <a:off x="2226127" y="3648785"/>
            <a:ext cx="1031422" cy="499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kstiruutu 18"/>
          <p:cNvSpPr txBox="1">
            <a:spLocks noChangeArrowheads="1"/>
          </p:cNvSpPr>
          <p:nvPr/>
        </p:nvSpPr>
        <p:spPr bwMode="auto">
          <a:xfrm>
            <a:off x="1471385" y="4070620"/>
            <a:ext cx="112259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PHR hiekka-laatikko avattu </a:t>
            </a:r>
            <a:endParaRPr lang="fi-FI" altLang="fi-FI" sz="1400" dirty="0"/>
          </a:p>
        </p:txBody>
      </p:sp>
      <p:sp>
        <p:nvSpPr>
          <p:cNvPr id="29" name="Tekstiruutu 28"/>
          <p:cNvSpPr txBox="1"/>
          <p:nvPr/>
        </p:nvSpPr>
        <p:spPr>
          <a:xfrm>
            <a:off x="1473411" y="2711812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i="1" dirty="0" smtClean="0"/>
              <a:t>Tammikuu 2016</a:t>
            </a:r>
            <a:endParaRPr lang="fi-FI" sz="1600" b="1" i="1" dirty="0"/>
          </a:p>
        </p:txBody>
      </p:sp>
      <p:sp>
        <p:nvSpPr>
          <p:cNvPr id="26" name="Tekstiruutu 18"/>
          <p:cNvSpPr txBox="1">
            <a:spLocks noChangeArrowheads="1"/>
          </p:cNvSpPr>
          <p:nvPr/>
        </p:nvSpPr>
        <p:spPr bwMode="auto">
          <a:xfrm>
            <a:off x="2925533" y="4199463"/>
            <a:ext cx="112259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PHR hiekka-laatikko sovellusten liittämisominaisuuksilla avattu </a:t>
            </a:r>
            <a:endParaRPr lang="fi-FI" altLang="fi-FI" sz="1400" dirty="0"/>
          </a:p>
        </p:txBody>
      </p:sp>
      <p:sp>
        <p:nvSpPr>
          <p:cNvPr id="28" name="Tekstiruutu 18"/>
          <p:cNvSpPr txBox="1">
            <a:spLocks noChangeArrowheads="1"/>
          </p:cNvSpPr>
          <p:nvPr/>
        </p:nvSpPr>
        <p:spPr bwMode="auto">
          <a:xfrm>
            <a:off x="3739465" y="2273535"/>
            <a:ext cx="147818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Kelan tuottamat tietosisältömäärittelyt julkaistu</a:t>
            </a:r>
            <a:endParaRPr lang="fi-FI" altLang="fi-FI" sz="1400" dirty="0"/>
          </a:p>
        </p:txBody>
      </p:sp>
      <p:sp>
        <p:nvSpPr>
          <p:cNvPr id="30" name="Tekstiruutu 18"/>
          <p:cNvSpPr txBox="1">
            <a:spLocks noChangeArrowheads="1"/>
          </p:cNvSpPr>
          <p:nvPr/>
        </p:nvSpPr>
        <p:spPr bwMode="auto">
          <a:xfrm>
            <a:off x="5142359" y="2225461"/>
            <a:ext cx="171278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400" dirty="0" smtClean="0"/>
              <a:t>Vaatimusmäärittelyjen ja linjausten  tarkennukset valmiina</a:t>
            </a:r>
            <a:endParaRPr lang="fi-FI" altLang="fi-FI" sz="1400" dirty="0"/>
          </a:p>
        </p:txBody>
      </p:sp>
      <p:sp>
        <p:nvSpPr>
          <p:cNvPr id="33" name="Tekstiruutu 32"/>
          <p:cNvSpPr txBox="1"/>
          <p:nvPr/>
        </p:nvSpPr>
        <p:spPr>
          <a:xfrm>
            <a:off x="6617148" y="2853558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i="1" dirty="0" smtClean="0"/>
              <a:t>Kevät 2017</a:t>
            </a:r>
            <a:endParaRPr lang="fi-FI" sz="1600" b="1" i="1" dirty="0"/>
          </a:p>
        </p:txBody>
      </p:sp>
      <p:sp>
        <p:nvSpPr>
          <p:cNvPr id="34" name="Ellipsi 5"/>
          <p:cNvSpPr>
            <a:spLocks noChangeArrowheads="1"/>
          </p:cNvSpPr>
          <p:nvPr/>
        </p:nvSpPr>
        <p:spPr bwMode="auto">
          <a:xfrm>
            <a:off x="4559751" y="3456926"/>
            <a:ext cx="393700" cy="393700"/>
          </a:xfrm>
          <a:prstGeom prst="ellipse">
            <a:avLst/>
          </a:prstGeom>
          <a:solidFill>
            <a:srgbClr val="C3DD9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fi-FI" altLang="fi-FI" sz="2400"/>
          </a:p>
        </p:txBody>
      </p:sp>
      <p:sp>
        <p:nvSpPr>
          <p:cNvPr id="35" name="Ellipsi 5"/>
          <p:cNvSpPr>
            <a:spLocks noChangeArrowheads="1"/>
          </p:cNvSpPr>
          <p:nvPr/>
        </p:nvSpPr>
        <p:spPr bwMode="auto">
          <a:xfrm>
            <a:off x="5446252" y="3447629"/>
            <a:ext cx="393700" cy="393700"/>
          </a:xfrm>
          <a:prstGeom prst="ellipse">
            <a:avLst/>
          </a:prstGeom>
          <a:solidFill>
            <a:srgbClr val="C3DD9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AutoNum type="arabicPeriod"/>
              <a:defRPr sz="1600">
                <a:solidFill>
                  <a:schemeClr val="bg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fi-FI" altLang="fi-FI" sz="2400"/>
          </a:p>
        </p:txBody>
      </p:sp>
      <p:sp>
        <p:nvSpPr>
          <p:cNvPr id="31" name="Tekstiruutu 30"/>
          <p:cNvSpPr txBox="1"/>
          <p:nvPr/>
        </p:nvSpPr>
        <p:spPr>
          <a:xfrm>
            <a:off x="7883903" y="2681076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i="1" dirty="0" smtClean="0"/>
              <a:t>Syksy 2017</a:t>
            </a:r>
            <a:endParaRPr lang="fi-FI" sz="1600" b="1" i="1" dirty="0"/>
          </a:p>
        </p:txBody>
      </p:sp>
    </p:spTree>
    <p:extLst>
      <p:ext uri="{BB962C8B-B14F-4D97-AF65-F5344CB8AC3E}">
        <p14:creationId xmlns:p14="http://schemas.microsoft.com/office/powerpoint/2010/main" val="40713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PHR määrittelyt ja ohjeet julkaistaan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http://</a:t>
            </a:r>
            <a:r>
              <a:rPr lang="fi-FI" dirty="0" smtClean="0">
                <a:hlinkClick r:id="rId2"/>
              </a:rPr>
              <a:t>www.kanta.fi/fi/web/ammattilaisille/omakannan-omatietovarannon-maarittelyt</a:t>
            </a:r>
            <a:r>
              <a:rPr lang="fi-FI" dirty="0" smtClean="0"/>
              <a:t> tai suoraan englanninkielisillä sivuilla </a:t>
            </a:r>
            <a:r>
              <a:rPr lang="fi-FI" sz="2800" dirty="0" err="1" smtClean="0">
                <a:cs typeface="+mn-cs"/>
                <a:hlinkClick r:id="rId3"/>
              </a:rPr>
              <a:t>www.kanta.fi/phr-developers</a:t>
            </a:r>
            <a:r>
              <a:rPr lang="fi-FI" sz="2800" dirty="0" smtClean="0">
                <a:cs typeface="+mn-cs"/>
              </a:rPr>
              <a:t> </a:t>
            </a:r>
            <a:endParaRPr lang="fi-FI" sz="2800" dirty="0">
              <a:cs typeface="+mn-cs"/>
            </a:endParaRPr>
          </a:p>
          <a:p>
            <a:pPr marL="723900" lvl="2" indent="0">
              <a:buNone/>
            </a:pPr>
            <a:endParaRPr lang="fi-FI" sz="2600" dirty="0">
              <a:cs typeface="+mn-cs"/>
            </a:endParaRPr>
          </a:p>
          <a:p>
            <a:pPr marL="533400" lvl="2" indent="-533400">
              <a:buClr>
                <a:schemeClr val="folHlink"/>
              </a:buClr>
            </a:pPr>
            <a:r>
              <a:rPr lang="fi-FI" sz="2600" dirty="0">
                <a:cs typeface="+mn-cs"/>
              </a:rPr>
              <a:t>FHIR profiilit ja implementointioppaat </a:t>
            </a:r>
            <a:r>
              <a:rPr lang="fi-FI" sz="2600" dirty="0" smtClean="0">
                <a:cs typeface="+mn-cs"/>
              </a:rPr>
              <a:t>profiilirekisterissä: </a:t>
            </a:r>
            <a:r>
              <a:rPr lang="fi-FI" sz="2600" dirty="0" smtClean="0">
                <a:cs typeface="+mn-cs"/>
                <a:hlinkClick r:id="rId4"/>
              </a:rPr>
              <a:t>https</a:t>
            </a:r>
            <a:r>
              <a:rPr lang="fi-FI" sz="2600" dirty="0">
                <a:cs typeface="+mn-cs"/>
                <a:hlinkClick r:id="rId4"/>
              </a:rPr>
              <a:t>://</a:t>
            </a:r>
            <a:r>
              <a:rPr lang="fi-FI" sz="2600" dirty="0" smtClean="0">
                <a:cs typeface="+mn-cs"/>
                <a:hlinkClick r:id="rId4"/>
              </a:rPr>
              <a:t>simplifier.net/FinnishPHR</a:t>
            </a:r>
            <a:endParaRPr lang="fi-FI" sz="2600" dirty="0">
              <a:cs typeface="+mn-cs"/>
            </a:endParaRPr>
          </a:p>
          <a:p>
            <a:pPr marL="723900" lvl="2" indent="0">
              <a:buNone/>
            </a:pPr>
            <a:endParaRPr lang="fi-FI" sz="2600" dirty="0">
              <a:cs typeface="+mn-cs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EA1FEC-A0C2-4F9F-B816-E80CC45E993F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3472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Kuinka mukaan kehitykseen?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1632857"/>
            <a:ext cx="8229600" cy="4114800"/>
          </a:xfrm>
        </p:spPr>
        <p:txBody>
          <a:bodyPr/>
          <a:lstStyle/>
          <a:p>
            <a:r>
              <a:rPr lang="fi-FI" dirty="0" smtClean="0"/>
              <a:t>Seuraa edellisellä sivulla kuvattujen määrittelyjen julkaisua ja etenemistä</a:t>
            </a:r>
          </a:p>
          <a:p>
            <a:r>
              <a:rPr lang="fi-FI" dirty="0" smtClean="0"/>
              <a:t>Koesta omaa </a:t>
            </a:r>
            <a:r>
              <a:rPr lang="fi-FI" dirty="0" err="1" smtClean="0"/>
              <a:t>appsia</a:t>
            </a:r>
            <a:r>
              <a:rPr lang="fi-FI" dirty="0" smtClean="0"/>
              <a:t> vasten </a:t>
            </a:r>
            <a:r>
              <a:rPr lang="fi-FI" dirty="0" err="1" smtClean="0"/>
              <a:t>sandboxia</a:t>
            </a:r>
            <a:r>
              <a:rPr lang="fi-FI" dirty="0" smtClean="0"/>
              <a:t> </a:t>
            </a:r>
          </a:p>
          <a:p>
            <a:r>
              <a:rPr lang="fi-FI" dirty="0" smtClean="0"/>
              <a:t>Ehdota tarvittaessa laajennosta tietomalliin sen hallintaprosessin mukaisesti</a:t>
            </a:r>
          </a:p>
          <a:p>
            <a:r>
              <a:rPr lang="fi-FI" dirty="0" smtClean="0"/>
              <a:t>Keväällä 2017 avataan asiakastestiympäristö asiakastestausta ja sertifiointia varten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EA1FEC-A0C2-4F9F-B816-E80CC45E993F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3026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PHR esillä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8085" y="1654629"/>
            <a:ext cx="8229600" cy="4114800"/>
          </a:xfrm>
        </p:spPr>
        <p:txBody>
          <a:bodyPr>
            <a:normAutofit lnSpcReduction="10000"/>
          </a:bodyPr>
          <a:lstStyle/>
          <a:p>
            <a:r>
              <a:rPr lang="fi-FI" dirty="0" err="1" smtClean="0"/>
              <a:t>Junction</a:t>
            </a:r>
            <a:r>
              <a:rPr lang="fi-FI" dirty="0" smtClean="0"/>
              <a:t> </a:t>
            </a:r>
            <a:r>
              <a:rPr lang="fi-FI" dirty="0" err="1" smtClean="0"/>
              <a:t>Hackathon</a:t>
            </a:r>
            <a:r>
              <a:rPr lang="fi-FI" dirty="0" smtClean="0"/>
              <a:t> 25.-27.11.2016</a:t>
            </a:r>
          </a:p>
          <a:p>
            <a:pPr lvl="1"/>
            <a:r>
              <a:rPr lang="fi-FI" dirty="0" err="1" smtClean="0"/>
              <a:t>Sandboximme</a:t>
            </a:r>
            <a:r>
              <a:rPr lang="fi-FI" dirty="0" smtClean="0"/>
              <a:t> toimivat alustana innovatiivisille </a:t>
            </a:r>
            <a:r>
              <a:rPr lang="fi-FI" dirty="0" err="1" smtClean="0"/>
              <a:t>appsikehittäjille</a:t>
            </a:r>
            <a:r>
              <a:rPr lang="fi-FI" dirty="0" smtClean="0"/>
              <a:t>, joista paras palkitaan</a:t>
            </a:r>
          </a:p>
          <a:p>
            <a:pPr lvl="1"/>
            <a:endParaRPr lang="fi-FI" dirty="0" smtClean="0"/>
          </a:p>
          <a:p>
            <a:pPr marL="533400" lvl="1" indent="-533400">
              <a:buClr>
                <a:schemeClr val="folHlink"/>
              </a:buClr>
            </a:pPr>
            <a:r>
              <a:rPr lang="fi-FI" sz="2600" dirty="0">
                <a:solidFill>
                  <a:schemeClr val="tx1"/>
                </a:solidFill>
                <a:cs typeface="+mn-cs"/>
              </a:rPr>
              <a:t>Digital </a:t>
            </a:r>
            <a:r>
              <a:rPr lang="fi-FI" sz="2600" dirty="0" err="1">
                <a:solidFill>
                  <a:schemeClr val="tx1"/>
                </a:solidFill>
                <a:cs typeface="+mn-cs"/>
              </a:rPr>
              <a:t>Silver</a:t>
            </a:r>
            <a:r>
              <a:rPr lang="fi-FI" sz="2600" dirty="0">
                <a:solidFill>
                  <a:schemeClr val="tx1"/>
                </a:solidFill>
                <a:cs typeface="+mn-cs"/>
              </a:rPr>
              <a:t> 29.11.2016 </a:t>
            </a:r>
            <a:r>
              <a:rPr lang="fi-FI" sz="2600" dirty="0" err="1">
                <a:solidFill>
                  <a:schemeClr val="tx1"/>
                </a:solidFill>
                <a:cs typeface="+mn-cs"/>
              </a:rPr>
              <a:t>Wanha</a:t>
            </a:r>
            <a:r>
              <a:rPr lang="fi-FI" sz="2600" dirty="0">
                <a:solidFill>
                  <a:schemeClr val="tx1"/>
                </a:solidFill>
                <a:cs typeface="+mn-cs"/>
              </a:rPr>
              <a:t> Satama</a:t>
            </a:r>
          </a:p>
          <a:p>
            <a:pPr lvl="1"/>
            <a:r>
              <a:rPr lang="fi-FI" dirty="0" err="1" smtClean="0"/>
              <a:t>Slush’n</a:t>
            </a:r>
            <a:r>
              <a:rPr lang="fi-FI" dirty="0" smtClean="0"/>
              <a:t> oheistapahtuma, jossa Kelan </a:t>
            </a:r>
            <a:r>
              <a:rPr lang="fi-FI" dirty="0" err="1" smtClean="0"/>
              <a:t>ständillä</a:t>
            </a:r>
            <a:r>
              <a:rPr lang="fi-FI" dirty="0" smtClean="0"/>
              <a:t> esitellään Omakannan omatietovarannon tarjoamia mahdollisuuksia kehittäjille ja muille kiinnostuneille</a:t>
            </a:r>
          </a:p>
          <a:p>
            <a:pPr marL="457200" lvl="1" indent="0">
              <a:buNone/>
            </a:pPr>
            <a:endParaRPr lang="fi-FI" dirty="0" smtClean="0"/>
          </a:p>
          <a:p>
            <a:pPr marL="533400" lvl="1" indent="-533400">
              <a:buClr>
                <a:schemeClr val="folHlink"/>
              </a:buClr>
            </a:pPr>
            <a:r>
              <a:rPr lang="fi-FI" sz="2600" dirty="0" err="1">
                <a:solidFill>
                  <a:schemeClr val="tx1"/>
                </a:solidFill>
                <a:cs typeface="+mn-cs"/>
              </a:rPr>
              <a:t>FHIRroundtable</a:t>
            </a:r>
            <a:r>
              <a:rPr lang="fi-FI" sz="2600" dirty="0">
                <a:solidFill>
                  <a:schemeClr val="tx1"/>
                </a:solidFill>
                <a:cs typeface="+mn-cs"/>
              </a:rPr>
              <a:t> 29.11.2016 </a:t>
            </a:r>
            <a:r>
              <a:rPr lang="fi-FI" sz="2600" dirty="0" err="1">
                <a:solidFill>
                  <a:schemeClr val="tx1"/>
                </a:solidFill>
                <a:cs typeface="+mn-cs"/>
              </a:rPr>
              <a:t>Scandic</a:t>
            </a:r>
            <a:r>
              <a:rPr lang="fi-FI" sz="2600" dirty="0">
                <a:solidFill>
                  <a:schemeClr val="tx1"/>
                </a:solidFill>
                <a:cs typeface="+mn-cs"/>
              </a:rPr>
              <a:t> </a:t>
            </a:r>
            <a:r>
              <a:rPr lang="fi-FI" sz="2600" dirty="0" err="1">
                <a:solidFill>
                  <a:schemeClr val="tx1"/>
                </a:solidFill>
                <a:cs typeface="+mn-cs"/>
              </a:rPr>
              <a:t>Simonkenttä</a:t>
            </a:r>
            <a:endParaRPr lang="fi-FI" sz="2600" dirty="0">
              <a:solidFill>
                <a:schemeClr val="tx1"/>
              </a:solidFill>
              <a:cs typeface="+mn-cs"/>
            </a:endParaRPr>
          </a:p>
          <a:p>
            <a:pPr lvl="1"/>
            <a:r>
              <a:rPr lang="fi-FI" dirty="0" smtClean="0"/>
              <a:t>Viimeisimpiä kuulumisia FHIR standardin kehityksestä ja käytöstä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EA1FEC-A0C2-4F9F-B816-E80CC45E993F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8260452"/>
      </p:ext>
    </p:extLst>
  </p:cSld>
  <p:clrMapOvr>
    <a:masterClrMapping/>
  </p:clrMapOvr>
</p:sld>
</file>

<file path=ppt/theme/theme1.xml><?xml version="1.0" encoding="utf-8"?>
<a:theme xmlns:a="http://schemas.openxmlformats.org/drawingml/2006/main" name="1_~6980351">
  <a:themeElements>
    <a:clrScheme name="~69803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~698035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32" charset="-128"/>
          </a:defRPr>
        </a:defPPr>
      </a:lstStyle>
    </a:lnDef>
  </a:objectDefaults>
  <a:extraClrSchemeLst>
    <a:extraClrScheme>
      <a:clrScheme name="~69803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~6980351">
  <a:themeElements>
    <a:clrScheme name="~69803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~698035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32" charset="-128"/>
          </a:defRPr>
        </a:defPPr>
      </a:lstStyle>
    </a:lnDef>
  </a:objectDefaults>
  <a:extraClrSchemeLst>
    <a:extraClrScheme>
      <a:clrScheme name="~69803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~69803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~69803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8D650FCE4BF57409A7156FDF5A0B672" ma:contentTypeVersion="0" ma:contentTypeDescription="Luo uusi asiakirja." ma:contentTypeScope="" ma:versionID="a777351d362383a848d42dd79ee3742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e0100cabb18a25d4bc9820569b44ec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156A78-8B34-4116-9017-A14E3CA267E3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</ds:schemaRefs>
</ds:datastoreItem>
</file>

<file path=customXml/itemProps2.xml><?xml version="1.0" encoding="utf-8"?>
<ds:datastoreItem xmlns:ds="http://schemas.openxmlformats.org/officeDocument/2006/customXml" ds:itemID="{4D25DD85-927E-4E1B-8177-5F8C43F716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E018C5E-0111-40F6-A5E0-70AFEA5BF9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~6980351</Template>
  <TotalTime>38458</TotalTime>
  <Words>530</Words>
  <Application>Microsoft Office PowerPoint</Application>
  <PresentationFormat>Näytössä katseltava diaesitys (4:3)</PresentationFormat>
  <Paragraphs>104</Paragraphs>
  <Slides>11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11</vt:i4>
      </vt:variant>
    </vt:vector>
  </HeadingPairs>
  <TitlesOfParts>
    <vt:vector size="13" baseType="lpstr">
      <vt:lpstr>1_~6980351</vt:lpstr>
      <vt:lpstr>2_~6980351</vt:lpstr>
      <vt:lpstr>Omakannan omatietovaranto (PHR)</vt:lpstr>
      <vt:lpstr>Omakannan omatietovaranto</vt:lpstr>
      <vt:lpstr>Omatietovarannon projekti tuottaa</vt:lpstr>
      <vt:lpstr>Omatietovarannon arkkitehtuuri</vt:lpstr>
      <vt:lpstr>Tietomallin hallintamalli työn alla</vt:lpstr>
      <vt:lpstr>Projektissa tuotettavat FHIR profiilit / tietosisältömäärittelyt</vt:lpstr>
      <vt:lpstr>Kehittämisen tilanne 11/2016</vt:lpstr>
      <vt:lpstr>Aikataulu</vt:lpstr>
      <vt:lpstr>PHR määrittelyt ja ohjeet julkaistaan</vt:lpstr>
      <vt:lpstr>Kuinka mukaan kehitykseen?</vt:lpstr>
      <vt:lpstr>PHR esillä</vt:lpstr>
    </vt:vector>
  </TitlesOfParts>
  <Company>Kela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Pääotsikko Arial Bold 32 pistettä</dc:title>
  <dc:creator>Kela</dc:creator>
  <cp:lastModifiedBy>Kaiterniemi Anne</cp:lastModifiedBy>
  <cp:revision>609</cp:revision>
  <cp:lastPrinted>2007-12-20T08:44:53Z</cp:lastPrinted>
  <dcterms:created xsi:type="dcterms:W3CDTF">2007-12-20T11:33:32Z</dcterms:created>
  <dcterms:modified xsi:type="dcterms:W3CDTF">2016-11-28T19:45:28Z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0x01010068D650FCE4BF57409A7156FDF5A0B672</vt:lpwstr>
  </property>
</Properties>
</file>