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6" r:id="rId3"/>
    <p:sldId id="50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DB3652-5FD3-4AFF-9455-84496DAD1E63}" v="1" dt="2026-05-28T08:07:20.6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73" d="100"/>
          <a:sy n="73" d="100"/>
        </p:scale>
        <p:origin x="36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rkko Kortekangas" userId="920a65ed-85ae-4691-ab1b-29cd0611f4e7" providerId="ADAL" clId="{540DB7C9-9125-4616-90F4-FBB328E59B23}"/>
    <pc:docChg chg="addSld delSld modSld sldOrd delMainMaster">
      <pc:chgData name="Pirkko Kortekangas" userId="920a65ed-85ae-4691-ab1b-29cd0611f4e7" providerId="ADAL" clId="{540DB7C9-9125-4616-90F4-FBB328E59B23}" dt="2026-05-28T08:08:56.197" v="9" actId="404"/>
      <pc:docMkLst>
        <pc:docMk/>
      </pc:docMkLst>
      <pc:sldChg chg="modSp add mod ord">
        <pc:chgData name="Pirkko Kortekangas" userId="920a65ed-85ae-4691-ab1b-29cd0611f4e7" providerId="ADAL" clId="{540DB7C9-9125-4616-90F4-FBB328E59B23}" dt="2026-05-28T08:08:56.197" v="9" actId="404"/>
        <pc:sldMkLst>
          <pc:docMk/>
          <pc:sldMk cId="1374582813" sldId="257"/>
        </pc:sldMkLst>
        <pc:spChg chg="mod">
          <ac:chgData name="Pirkko Kortekangas" userId="920a65ed-85ae-4691-ab1b-29cd0611f4e7" providerId="ADAL" clId="{540DB7C9-9125-4616-90F4-FBB328E59B23}" dt="2026-05-28T08:08:56.197" v="9" actId="404"/>
          <ac:spMkLst>
            <pc:docMk/>
            <pc:sldMk cId="1374582813" sldId="257"/>
            <ac:spMk id="3" creationId="{208AD12F-DB83-5EFC-D986-E66EDE95AE72}"/>
          </ac:spMkLst>
        </pc:spChg>
      </pc:sldChg>
      <pc:sldChg chg="del">
        <pc:chgData name="Pirkko Kortekangas" userId="920a65ed-85ae-4691-ab1b-29cd0611f4e7" providerId="ADAL" clId="{540DB7C9-9125-4616-90F4-FBB328E59B23}" dt="2026-05-28T08:08:07.258" v="6" actId="2696"/>
        <pc:sldMkLst>
          <pc:docMk/>
          <pc:sldMk cId="3762143101" sldId="270"/>
        </pc:sldMkLst>
      </pc:sldChg>
      <pc:sldChg chg="modSp mod ord">
        <pc:chgData name="Pirkko Kortekangas" userId="920a65ed-85ae-4691-ab1b-29cd0611f4e7" providerId="ADAL" clId="{540DB7C9-9125-4616-90F4-FBB328E59B23}" dt="2026-05-28T08:08:39.356" v="8"/>
        <pc:sldMkLst>
          <pc:docMk/>
          <pc:sldMk cId="1551157894" sldId="276"/>
        </pc:sldMkLst>
        <pc:spChg chg="mod">
          <ac:chgData name="Pirkko Kortekangas" userId="920a65ed-85ae-4691-ab1b-29cd0611f4e7" providerId="ADAL" clId="{540DB7C9-9125-4616-90F4-FBB328E59B23}" dt="2026-05-28T08:07:09.463" v="0" actId="1076"/>
          <ac:spMkLst>
            <pc:docMk/>
            <pc:sldMk cId="1551157894" sldId="276"/>
            <ac:spMk id="4" creationId="{C9F0AA6D-0F3C-32CC-DF11-76CA8D67732E}"/>
          </ac:spMkLst>
        </pc:spChg>
      </pc:sldChg>
      <pc:sldChg chg="new del">
        <pc:chgData name="Pirkko Kortekangas" userId="920a65ed-85ae-4691-ab1b-29cd0611f4e7" providerId="ADAL" clId="{540DB7C9-9125-4616-90F4-FBB328E59B23}" dt="2026-05-28T08:07:37.821" v="5" actId="2696"/>
        <pc:sldMkLst>
          <pc:docMk/>
          <pc:sldMk cId="2306419912" sldId="502"/>
        </pc:sldMkLst>
      </pc:sldChg>
      <pc:sldMasterChg chg="del delSldLayout">
        <pc:chgData name="Pirkko Kortekangas" userId="920a65ed-85ae-4691-ab1b-29cd0611f4e7" providerId="ADAL" clId="{540DB7C9-9125-4616-90F4-FBB328E59B23}" dt="2026-05-28T08:08:07.258" v="6" actId="2696"/>
        <pc:sldMasterMkLst>
          <pc:docMk/>
          <pc:sldMasterMk cId="2849295585" sldId="2147483662"/>
        </pc:sldMasterMkLst>
        <pc:sldLayoutChg chg="del">
          <pc:chgData name="Pirkko Kortekangas" userId="920a65ed-85ae-4691-ab1b-29cd0611f4e7" providerId="ADAL" clId="{540DB7C9-9125-4616-90F4-FBB328E59B23}" dt="2026-05-28T08:08:07.258" v="6" actId="2696"/>
          <pc:sldLayoutMkLst>
            <pc:docMk/>
            <pc:sldMasterMk cId="2849295585" sldId="2147483662"/>
            <pc:sldLayoutMk cId="3580229867" sldId="2147483663"/>
          </pc:sldLayoutMkLst>
        </pc:sldLayoutChg>
        <pc:sldLayoutChg chg="del">
          <pc:chgData name="Pirkko Kortekangas" userId="920a65ed-85ae-4691-ab1b-29cd0611f4e7" providerId="ADAL" clId="{540DB7C9-9125-4616-90F4-FBB328E59B23}" dt="2026-05-28T08:08:07.258" v="6" actId="2696"/>
          <pc:sldLayoutMkLst>
            <pc:docMk/>
            <pc:sldMasterMk cId="2849295585" sldId="2147483662"/>
            <pc:sldLayoutMk cId="2064675134" sldId="2147483664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890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623CA8-9DE9-460F-BDE1-184DD50B1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AU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56437E-6904-4ADF-B1B9-79CA7D9C9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AU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3C6B37D-42B3-4C63-97AD-CD9A9B2A9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16871-A985-4CE7-B395-C0143EA111FE}" type="datetime1">
              <a:rPr lang="en-AU" smtClean="0"/>
              <a:t>28/05/2026</a:t>
            </a:fld>
            <a:endParaRPr lang="en-AU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F95B994-FCCB-4CF7-B78A-8F9C5B9B9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openEHR, copyright Rosaldo Oy</a:t>
            </a:r>
            <a:endParaRPr lang="en-AU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3EFFC0D-070C-40D1-9AB3-CE5D006C9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2F509-93A9-45D3-A88C-C54C881BC35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1511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721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openehr.org/about_us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208AD12F-DB83-5EFC-D986-E66EDE95AE72}"/>
              </a:ext>
            </a:extLst>
          </p:cNvPr>
          <p:cNvSpPr txBox="1"/>
          <p:nvPr/>
        </p:nvSpPr>
        <p:spPr>
          <a:xfrm>
            <a:off x="418656" y="1615539"/>
            <a:ext cx="11412744" cy="38882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>
              <a:spcAft>
                <a:spcPts val="750"/>
              </a:spcAft>
              <a:buNone/>
            </a:pPr>
            <a:r>
              <a:rPr lang="fi-FI" sz="2000" b="1" i="1" dirty="0">
                <a:solidFill>
                  <a:srgbClr val="333333"/>
                </a:solidFill>
                <a:effectLst/>
                <a:latin typeface="FuturaPTDemi"/>
              </a:rPr>
              <a:t>openEHR </a:t>
            </a:r>
            <a:r>
              <a:rPr lang="fi-FI" sz="2000" b="0" i="1" dirty="0">
                <a:solidFill>
                  <a:srgbClr val="333333"/>
                </a:solidFill>
                <a:effectLst/>
                <a:latin typeface="FuturaPTDemi"/>
              </a:rPr>
              <a:t>on kansainvälinen non-</a:t>
            </a:r>
            <a:r>
              <a:rPr lang="fi-FI" sz="2000" b="0" i="1" dirty="0" err="1">
                <a:solidFill>
                  <a:srgbClr val="333333"/>
                </a:solidFill>
                <a:effectLst/>
                <a:latin typeface="FuturaPTDemi"/>
              </a:rPr>
              <a:t>profit</a:t>
            </a:r>
            <a:r>
              <a:rPr lang="fi-FI" sz="2000" b="0" i="1" dirty="0">
                <a:solidFill>
                  <a:srgbClr val="333333"/>
                </a:solidFill>
                <a:effectLst/>
                <a:latin typeface="FuturaPTDemi"/>
              </a:rPr>
              <a:t> yhteisö, joka julkaisee kliinisiä terveydenhuollon ja sosiaalihuollon tietomalleja ja niihin liittyviä teknisiä standardeja. </a:t>
            </a:r>
          </a:p>
          <a:p>
            <a:pPr algn="l" fontAlgn="base">
              <a:spcAft>
                <a:spcPts val="750"/>
              </a:spcAft>
              <a:buNone/>
            </a:pPr>
            <a:r>
              <a:rPr lang="fi-FI" sz="2000" b="0" i="1" dirty="0">
                <a:solidFill>
                  <a:srgbClr val="333333"/>
                </a:solidFill>
                <a:effectLst/>
                <a:latin typeface="FuturaPTDemi"/>
              </a:rPr>
              <a:t>Yhteisöllä on neljä ohjelmaa, </a:t>
            </a:r>
            <a:r>
              <a:rPr lang="fi-FI" sz="2000" b="0" i="1" dirty="0" err="1">
                <a:solidFill>
                  <a:srgbClr val="333333"/>
                </a:solidFill>
                <a:effectLst/>
                <a:latin typeface="FuturaPTDemi"/>
              </a:rPr>
              <a:t>Spesification</a:t>
            </a:r>
            <a:r>
              <a:rPr lang="fi-FI" sz="2000" b="0" i="1" dirty="0">
                <a:solidFill>
                  <a:srgbClr val="333333"/>
                </a:solidFill>
                <a:effectLst/>
                <a:latin typeface="FuturaPTDemi"/>
              </a:rPr>
              <a:t>, </a:t>
            </a:r>
            <a:r>
              <a:rPr lang="fi-FI" sz="2000" b="0" i="1" dirty="0" err="1">
                <a:solidFill>
                  <a:srgbClr val="333333"/>
                </a:solidFill>
                <a:effectLst/>
                <a:latin typeface="FuturaPTDemi"/>
              </a:rPr>
              <a:t>Clinical</a:t>
            </a:r>
            <a:r>
              <a:rPr lang="fi-FI" sz="2000" b="0" i="1" dirty="0">
                <a:solidFill>
                  <a:srgbClr val="333333"/>
                </a:solidFill>
                <a:effectLst/>
                <a:latin typeface="FuturaPTDemi"/>
              </a:rPr>
              <a:t>, Software ja Education. Lisää tietoa kansainvälisen </a:t>
            </a:r>
            <a:r>
              <a:rPr lang="fi-FI" sz="2000" b="0" i="1" u="none" strike="noStrike" dirty="0">
                <a:solidFill>
                  <a:srgbClr val="FE1919"/>
                </a:solidFill>
                <a:effectLst/>
                <a:latin typeface="FuturaPTDemi"/>
                <a:hlinkClick r:id="rId2"/>
              </a:rPr>
              <a:t>yhteisön sivulta</a:t>
            </a:r>
            <a:r>
              <a:rPr lang="fi-FI" sz="2000" b="0" i="1" u="none" strike="noStrike" dirty="0">
                <a:solidFill>
                  <a:srgbClr val="FE1919"/>
                </a:solidFill>
                <a:effectLst/>
                <a:latin typeface="FuturaPTDemi"/>
              </a:rPr>
              <a:t>.</a:t>
            </a:r>
            <a:endParaRPr lang="fi-FI" sz="2000" b="0" i="0" dirty="0">
              <a:solidFill>
                <a:srgbClr val="333333"/>
              </a:solidFill>
              <a:effectLst/>
              <a:latin typeface="FuturaPTDemi"/>
            </a:endParaRPr>
          </a:p>
          <a:p>
            <a:pPr algn="l" fontAlgn="base">
              <a:spcAft>
                <a:spcPts val="750"/>
              </a:spcAft>
              <a:buNone/>
            </a:pPr>
            <a:r>
              <a:rPr lang="fi-FI" sz="2000" b="0" i="0" dirty="0">
                <a:solidFill>
                  <a:srgbClr val="333333"/>
                </a:solidFill>
                <a:effectLst/>
                <a:latin typeface="FuturaPTDemi"/>
              </a:rPr>
              <a:t>openEHR Finland on Hl7 Finlandin alatyöryhmä ja sen keskeisimmät tavoitteet ovat  </a:t>
            </a:r>
          </a:p>
          <a:p>
            <a:pPr algn="l" fontAlgn="base"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fi-FI" sz="2000" b="0" i="0" dirty="0">
                <a:solidFill>
                  <a:srgbClr val="333333"/>
                </a:solidFill>
                <a:effectLst/>
                <a:latin typeface="FuturaPTDemi"/>
              </a:rPr>
              <a:t> Semanttinen yhteensopivuus</a:t>
            </a:r>
          </a:p>
          <a:p>
            <a:pPr algn="l" fontAlgn="base"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rgbClr val="333333"/>
                </a:solidFill>
                <a:latin typeface="FuturaPTDemi"/>
              </a:rPr>
              <a:t> </a:t>
            </a:r>
            <a:r>
              <a:rPr lang="fi-FI" sz="2000" b="0" i="0" dirty="0">
                <a:solidFill>
                  <a:srgbClr val="333333"/>
                </a:solidFill>
                <a:effectLst/>
                <a:latin typeface="FuturaPTDemi"/>
              </a:rPr>
              <a:t>Yhteistyön hyödyntäminen</a:t>
            </a:r>
          </a:p>
          <a:p>
            <a:pPr algn="l" fontAlgn="base"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rgbClr val="333333"/>
                </a:solidFill>
                <a:latin typeface="FuturaPTDemi"/>
              </a:rPr>
              <a:t> </a:t>
            </a:r>
            <a:r>
              <a:rPr lang="fi-FI" sz="2000" b="0" i="0" dirty="0">
                <a:solidFill>
                  <a:srgbClr val="333333"/>
                </a:solidFill>
                <a:effectLst/>
                <a:latin typeface="FuturaPTDemi"/>
              </a:rPr>
              <a:t>Tiedon saatavuus</a:t>
            </a:r>
          </a:p>
          <a:p>
            <a:pPr algn="l" fontAlgn="base"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rgbClr val="333333"/>
                </a:solidFill>
                <a:latin typeface="FuturaPTDemi"/>
              </a:rPr>
              <a:t> </a:t>
            </a:r>
            <a:r>
              <a:rPr lang="fi-FI" sz="2000" b="0" i="0" dirty="0">
                <a:solidFill>
                  <a:srgbClr val="333333"/>
                </a:solidFill>
                <a:effectLst/>
                <a:latin typeface="FuturaPTDemi"/>
              </a:rPr>
              <a:t>Tietämyksen ja osaamisen lisääminen</a:t>
            </a:r>
          </a:p>
          <a:p>
            <a:pPr algn="l" fontAlgn="base">
              <a:spcAft>
                <a:spcPts val="750"/>
              </a:spcAft>
              <a:buNone/>
            </a:pPr>
            <a:r>
              <a:rPr lang="fi-FI" sz="2000" b="0" i="0" dirty="0">
                <a:solidFill>
                  <a:srgbClr val="333333"/>
                </a:solidFill>
                <a:effectLst/>
                <a:latin typeface="FuturaPTDemi"/>
              </a:rPr>
              <a:t> 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5FE3C9D8-3D4D-5D6A-D801-DC388EF97A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4422" y="284389"/>
            <a:ext cx="2219325" cy="1085850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9998A945-5A3E-FD5A-8476-B399070A9A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655" y="379639"/>
            <a:ext cx="4419600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582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7C874-40CF-3926-60C0-718146357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839" y="361949"/>
            <a:ext cx="6002110" cy="1495425"/>
          </a:xfrm>
        </p:spPr>
        <p:txBody>
          <a:bodyPr>
            <a:normAutofit fontScale="90000"/>
          </a:bodyPr>
          <a:lstStyle/>
          <a:p>
            <a:r>
              <a:rPr lang="en-CA" sz="3400" dirty="0"/>
              <a:t>The ‘right tool for the right job’ philosophy</a:t>
            </a:r>
            <a:br>
              <a:rPr lang="en-CA" sz="3400" dirty="0"/>
            </a:br>
            <a:endParaRPr lang="en-CA" sz="3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3D340-AE8D-2BEA-2663-44F22E11F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838" y="1857374"/>
            <a:ext cx="6002111" cy="3914778"/>
          </a:xfrm>
        </p:spPr>
        <p:txBody>
          <a:bodyPr>
            <a:normAutofit lnSpcReduction="10000"/>
          </a:bodyPr>
          <a:lstStyle/>
          <a:p>
            <a:r>
              <a:rPr lang="en-CA" sz="1700" b="1" dirty="0"/>
              <a:t>FHIR:</a:t>
            </a:r>
            <a:r>
              <a:rPr lang="en-CA" sz="1700" dirty="0"/>
              <a:t> The ‘Connector’ – excellent for real-time, lightweight data exchange and app development. </a:t>
            </a:r>
          </a:p>
          <a:p>
            <a:pPr lvl="1"/>
            <a:r>
              <a:rPr lang="en-CA" sz="1700" dirty="0"/>
              <a:t>Focus: interoperability</a:t>
            </a:r>
          </a:p>
          <a:p>
            <a:r>
              <a:rPr lang="en-CA" sz="1700" b="1" dirty="0"/>
              <a:t>openEHR:</a:t>
            </a:r>
            <a:r>
              <a:rPr lang="en-CA" sz="1700" dirty="0"/>
              <a:t> The ‘Semantic Foundation’ – excellent for long-term, vendor-neutral, clinically precise data storage and modelling. </a:t>
            </a:r>
          </a:p>
          <a:p>
            <a:pPr lvl="1"/>
            <a:r>
              <a:rPr lang="en-CA" sz="1700" dirty="0"/>
              <a:t>Focus: data persistence and meaning</a:t>
            </a:r>
          </a:p>
          <a:p>
            <a:r>
              <a:rPr lang="en-CA" sz="1700" b="1" dirty="0"/>
              <a:t>OMOP:</a:t>
            </a:r>
            <a:r>
              <a:rPr lang="en-CA" sz="1700" dirty="0"/>
              <a:t> The ‘Research &amp; analytics powerhouse’ – excellent for standardizing diverse observational data for large-scale research. </a:t>
            </a:r>
          </a:p>
          <a:p>
            <a:pPr lvl="1"/>
            <a:r>
              <a:rPr lang="en-CA" sz="1700" dirty="0"/>
              <a:t>Focus: transforming data for analysis</a:t>
            </a:r>
          </a:p>
          <a:p>
            <a:pPr lvl="0"/>
            <a:r>
              <a:rPr lang="en-CA" sz="1700" b="1" dirty="0"/>
              <a:t>Key Takeaway:</a:t>
            </a:r>
            <a:r>
              <a:rPr lang="en-CA" sz="1700" dirty="0"/>
              <a:t> These are complementary, not competing, open standards. Strategic success often involves understanding how to combine them.</a:t>
            </a:r>
          </a:p>
          <a:p>
            <a:endParaRPr lang="en-CA" sz="17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F0AA6D-0F3C-32CC-DF11-76CA8D677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1178861"/>
            <a:ext cx="3811437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CA" sz="1100" dirty="0"/>
              <a:t>Copyright Rosaldo Oy, from ‘Interoperability for leaders’ course</a:t>
            </a:r>
          </a:p>
        </p:txBody>
      </p:sp>
      <p:pic>
        <p:nvPicPr>
          <p:cNvPr id="5" name="AD4AF9C2-C2BF-4188-87E8-EA5583A34B52">
            <a:extLst>
              <a:ext uri="{FF2B5EF4-FFF2-40B4-BE49-F238E27FC236}">
                <a16:creationId xmlns:a16="http://schemas.microsoft.com/office/drawing/2014/main" id="{FFEFDB8C-7343-9ADE-9F66-F7BC495270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10"/>
          <a:stretch>
            <a:fillRect/>
          </a:stretch>
        </p:blipFill>
        <p:spPr bwMode="auto">
          <a:xfrm>
            <a:off x="7199440" y="10"/>
            <a:ext cx="4992560" cy="6857990"/>
          </a:xfrm>
          <a:prstGeom prst="rect">
            <a:avLst/>
          </a:prstGeom>
          <a:noFill/>
          <a:effectLst/>
        </p:spPr>
      </p:pic>
      <p:pic>
        <p:nvPicPr>
          <p:cNvPr id="6" name="Kuva 34" descr="Kuva, joka sisältää kohteen Fontti, teksti, Grafiikka, typografia&#10;&#10;Kuvaus luotu automaattisesti">
            <a:extLst>
              <a:ext uri="{FF2B5EF4-FFF2-40B4-BE49-F238E27FC236}">
                <a16:creationId xmlns:a16="http://schemas.microsoft.com/office/drawing/2014/main" id="{E7A1C6D0-BB71-D6B8-102C-7D90F26382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392" y="6398928"/>
            <a:ext cx="922230" cy="355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157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546B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1703845" y="774276"/>
            <a:ext cx="254000" cy="254000"/>
            <a:chOff x="0" y="0"/>
            <a:chExt cx="508000" cy="508000"/>
          </a:xfrm>
        </p:grpSpPr>
        <p:grpSp>
          <p:nvGrpSpPr>
            <p:cNvPr id="3" name="Group 3"/>
            <p:cNvGrpSpPr>
              <a:grpSpLocks noChangeAspect="1"/>
            </p:cNvGrpSpPr>
            <p:nvPr/>
          </p:nvGrpSpPr>
          <p:grpSpPr>
            <a:xfrm>
              <a:off x="0" y="0"/>
              <a:ext cx="508000" cy="508000"/>
              <a:chOff x="0" y="0"/>
              <a:chExt cx="6355080" cy="6355080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6355080" cy="6355080"/>
              </a:xfrm>
              <a:custGeom>
                <a:avLst/>
                <a:gdLst/>
                <a:ahLst/>
                <a:cxnLst/>
                <a:rect l="l" t="t" r="r" b="b"/>
                <a:pathLst>
                  <a:path w="6355080" h="6355080">
                    <a:moveTo>
                      <a:pt x="3177540" y="6355080"/>
                    </a:moveTo>
                    <a:cubicBezTo>
                      <a:pt x="2329180" y="6355080"/>
                      <a:pt x="1530350" y="6024880"/>
                      <a:pt x="930910" y="5424170"/>
                    </a:cubicBezTo>
                    <a:cubicBezTo>
                      <a:pt x="330200" y="4824730"/>
                      <a:pt x="0" y="4025900"/>
                      <a:pt x="0" y="3177540"/>
                    </a:cubicBezTo>
                    <a:cubicBezTo>
                      <a:pt x="0" y="2329180"/>
                      <a:pt x="330200" y="1530350"/>
                      <a:pt x="930910" y="930910"/>
                    </a:cubicBezTo>
                    <a:cubicBezTo>
                      <a:pt x="1530350" y="330200"/>
                      <a:pt x="2329180" y="0"/>
                      <a:pt x="3177540" y="0"/>
                    </a:cubicBezTo>
                    <a:cubicBezTo>
                      <a:pt x="4025900" y="0"/>
                      <a:pt x="4824730" y="330200"/>
                      <a:pt x="5424170" y="930910"/>
                    </a:cubicBezTo>
                    <a:cubicBezTo>
                      <a:pt x="6024880" y="1531620"/>
                      <a:pt x="6355080" y="2329180"/>
                      <a:pt x="6355080" y="3177540"/>
                    </a:cubicBezTo>
                    <a:cubicBezTo>
                      <a:pt x="6355080" y="4025900"/>
                      <a:pt x="6024880" y="4824730"/>
                      <a:pt x="5424170" y="5424170"/>
                    </a:cubicBezTo>
                    <a:cubicBezTo>
                      <a:pt x="4824730" y="6024880"/>
                      <a:pt x="4025900" y="6355080"/>
                      <a:pt x="3177540" y="6355080"/>
                    </a:cubicBezTo>
                    <a:close/>
                    <a:moveTo>
                      <a:pt x="3177540" y="190500"/>
                    </a:moveTo>
                    <a:cubicBezTo>
                      <a:pt x="2379980" y="190500"/>
                      <a:pt x="1629410" y="501650"/>
                      <a:pt x="1065530" y="1065530"/>
                    </a:cubicBezTo>
                    <a:cubicBezTo>
                      <a:pt x="501650" y="1629410"/>
                      <a:pt x="190500" y="2379980"/>
                      <a:pt x="190500" y="3177540"/>
                    </a:cubicBezTo>
                    <a:cubicBezTo>
                      <a:pt x="190500" y="3975100"/>
                      <a:pt x="501650" y="4725670"/>
                      <a:pt x="1065530" y="5289550"/>
                    </a:cubicBezTo>
                    <a:cubicBezTo>
                      <a:pt x="1629410" y="5853430"/>
                      <a:pt x="2379980" y="6164580"/>
                      <a:pt x="3177540" y="6164580"/>
                    </a:cubicBezTo>
                    <a:cubicBezTo>
                      <a:pt x="3975100" y="6164580"/>
                      <a:pt x="4725670" y="5853430"/>
                      <a:pt x="5289550" y="5289550"/>
                    </a:cubicBezTo>
                    <a:cubicBezTo>
                      <a:pt x="5853430" y="4725670"/>
                      <a:pt x="6164580" y="3975100"/>
                      <a:pt x="6164580" y="3177540"/>
                    </a:cubicBezTo>
                    <a:cubicBezTo>
                      <a:pt x="6164580" y="2379980"/>
                      <a:pt x="5853430" y="1629410"/>
                      <a:pt x="5289550" y="1065530"/>
                    </a:cubicBezTo>
                    <a:cubicBezTo>
                      <a:pt x="4725670" y="501650"/>
                      <a:pt x="3975100" y="190500"/>
                      <a:pt x="3177540" y="19050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i-FI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pic>
          <p:nvPicPr>
            <p:cNvPr id="5" name="Picture 5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 rot="5400000">
              <a:off x="84667" y="84667"/>
              <a:ext cx="338667" cy="338667"/>
            </a:xfrm>
            <a:prstGeom prst="rect">
              <a:avLst/>
            </a:prstGeom>
          </p:spPr>
        </p:pic>
      </p:grpSp>
      <p:grpSp>
        <p:nvGrpSpPr>
          <p:cNvPr id="6" name="Group 6"/>
          <p:cNvGrpSpPr/>
          <p:nvPr/>
        </p:nvGrpSpPr>
        <p:grpSpPr>
          <a:xfrm rot="-10800000">
            <a:off x="11703845" y="377191"/>
            <a:ext cx="254000" cy="254000"/>
            <a:chOff x="0" y="0"/>
            <a:chExt cx="508000" cy="508000"/>
          </a:xfrm>
        </p:grpSpPr>
        <p:grpSp>
          <p:nvGrpSpPr>
            <p:cNvPr id="7" name="Group 7"/>
            <p:cNvGrpSpPr>
              <a:grpSpLocks noChangeAspect="1"/>
            </p:cNvGrpSpPr>
            <p:nvPr/>
          </p:nvGrpSpPr>
          <p:grpSpPr>
            <a:xfrm>
              <a:off x="0" y="0"/>
              <a:ext cx="508000" cy="508000"/>
              <a:chOff x="0" y="0"/>
              <a:chExt cx="6355080" cy="635508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6355080" cy="6355080"/>
              </a:xfrm>
              <a:custGeom>
                <a:avLst/>
                <a:gdLst/>
                <a:ahLst/>
                <a:cxnLst/>
                <a:rect l="l" t="t" r="r" b="b"/>
                <a:pathLst>
                  <a:path w="6355080" h="6355080">
                    <a:moveTo>
                      <a:pt x="3177540" y="6355080"/>
                    </a:moveTo>
                    <a:cubicBezTo>
                      <a:pt x="2329180" y="6355080"/>
                      <a:pt x="1530350" y="6024880"/>
                      <a:pt x="930910" y="5424170"/>
                    </a:cubicBezTo>
                    <a:cubicBezTo>
                      <a:pt x="330200" y="4824730"/>
                      <a:pt x="0" y="4025900"/>
                      <a:pt x="0" y="3177540"/>
                    </a:cubicBezTo>
                    <a:cubicBezTo>
                      <a:pt x="0" y="2329180"/>
                      <a:pt x="330200" y="1530350"/>
                      <a:pt x="930910" y="930910"/>
                    </a:cubicBezTo>
                    <a:cubicBezTo>
                      <a:pt x="1530350" y="330200"/>
                      <a:pt x="2329180" y="0"/>
                      <a:pt x="3177540" y="0"/>
                    </a:cubicBezTo>
                    <a:cubicBezTo>
                      <a:pt x="4025900" y="0"/>
                      <a:pt x="4824730" y="330200"/>
                      <a:pt x="5424170" y="930910"/>
                    </a:cubicBezTo>
                    <a:cubicBezTo>
                      <a:pt x="6024880" y="1531620"/>
                      <a:pt x="6355080" y="2329180"/>
                      <a:pt x="6355080" y="3177540"/>
                    </a:cubicBezTo>
                    <a:cubicBezTo>
                      <a:pt x="6355080" y="4025900"/>
                      <a:pt x="6024880" y="4824730"/>
                      <a:pt x="5424170" y="5424170"/>
                    </a:cubicBezTo>
                    <a:cubicBezTo>
                      <a:pt x="4824730" y="6024880"/>
                      <a:pt x="4025900" y="6355080"/>
                      <a:pt x="3177540" y="6355080"/>
                    </a:cubicBezTo>
                    <a:close/>
                    <a:moveTo>
                      <a:pt x="3177540" y="190500"/>
                    </a:moveTo>
                    <a:cubicBezTo>
                      <a:pt x="2379980" y="190500"/>
                      <a:pt x="1629410" y="501650"/>
                      <a:pt x="1065530" y="1065530"/>
                    </a:cubicBezTo>
                    <a:cubicBezTo>
                      <a:pt x="501650" y="1629410"/>
                      <a:pt x="190500" y="2379980"/>
                      <a:pt x="190500" y="3177540"/>
                    </a:cubicBezTo>
                    <a:cubicBezTo>
                      <a:pt x="190500" y="3975100"/>
                      <a:pt x="501650" y="4725670"/>
                      <a:pt x="1065530" y="5289550"/>
                    </a:cubicBezTo>
                    <a:cubicBezTo>
                      <a:pt x="1629410" y="5853430"/>
                      <a:pt x="2379980" y="6164580"/>
                      <a:pt x="3177540" y="6164580"/>
                    </a:cubicBezTo>
                    <a:cubicBezTo>
                      <a:pt x="3975100" y="6164580"/>
                      <a:pt x="4725670" y="5853430"/>
                      <a:pt x="5289550" y="5289550"/>
                    </a:cubicBezTo>
                    <a:cubicBezTo>
                      <a:pt x="5853430" y="4725670"/>
                      <a:pt x="6164580" y="3975100"/>
                      <a:pt x="6164580" y="3177540"/>
                    </a:cubicBezTo>
                    <a:cubicBezTo>
                      <a:pt x="6164580" y="2379980"/>
                      <a:pt x="5853430" y="1629410"/>
                      <a:pt x="5289550" y="1065530"/>
                    </a:cubicBezTo>
                    <a:cubicBezTo>
                      <a:pt x="4725670" y="501650"/>
                      <a:pt x="3975100" y="190500"/>
                      <a:pt x="3177540" y="19050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i-FI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pic>
          <p:nvPicPr>
            <p:cNvPr id="9" name="Picture 9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 rot="5400000">
              <a:off x="84667" y="84667"/>
              <a:ext cx="338667" cy="338667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>
            <a:off x="796709" y="1831846"/>
            <a:ext cx="2572943" cy="851025"/>
            <a:chOff x="69552" y="0"/>
            <a:chExt cx="5145887" cy="1702050"/>
          </a:xfrm>
        </p:grpSpPr>
        <p:grpSp>
          <p:nvGrpSpPr>
            <p:cNvPr id="11" name="Group 11"/>
            <p:cNvGrpSpPr/>
            <p:nvPr/>
          </p:nvGrpSpPr>
          <p:grpSpPr>
            <a:xfrm>
              <a:off x="69552" y="0"/>
              <a:ext cx="5145887" cy="1702050"/>
              <a:chOff x="396158" y="0"/>
              <a:chExt cx="29310222" cy="9694629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396158" y="0"/>
                <a:ext cx="29310222" cy="9694629"/>
              </a:xfrm>
              <a:custGeom>
                <a:avLst/>
                <a:gdLst/>
                <a:ahLst/>
                <a:cxnLst/>
                <a:rect l="l" t="t" r="r" b="b"/>
                <a:pathLst>
                  <a:path w="29310223" h="9694629">
                    <a:moveTo>
                      <a:pt x="0" y="0"/>
                    </a:moveTo>
                    <a:lnTo>
                      <a:pt x="0" y="9694629"/>
                    </a:lnTo>
                    <a:lnTo>
                      <a:pt x="29310223" y="9694629"/>
                    </a:lnTo>
                    <a:lnTo>
                      <a:pt x="29310223" y="0"/>
                    </a:lnTo>
                    <a:lnTo>
                      <a:pt x="0" y="0"/>
                    </a:lnTo>
                    <a:close/>
                    <a:moveTo>
                      <a:pt x="29249263" y="9633669"/>
                    </a:moveTo>
                    <a:lnTo>
                      <a:pt x="59690" y="9633669"/>
                    </a:lnTo>
                    <a:lnTo>
                      <a:pt x="59690" y="59690"/>
                    </a:lnTo>
                    <a:lnTo>
                      <a:pt x="29249263" y="59690"/>
                    </a:lnTo>
                    <a:lnTo>
                      <a:pt x="29249263" y="9633669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i-FI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346588" y="681380"/>
              <a:ext cx="4452707" cy="7366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609539" rtl="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Montserrat Classic Bold"/>
                  <a:ea typeface="+mn-ea"/>
                  <a:cs typeface="+mn-cs"/>
                </a:rPr>
                <a:t>Harmonized data on open platform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796709" y="2913068"/>
            <a:ext cx="2572943" cy="851025"/>
            <a:chOff x="0" y="0"/>
            <a:chExt cx="5145887" cy="1702050"/>
          </a:xfrm>
        </p:grpSpPr>
        <p:grpSp>
          <p:nvGrpSpPr>
            <p:cNvPr id="15" name="Group 15"/>
            <p:cNvGrpSpPr/>
            <p:nvPr/>
          </p:nvGrpSpPr>
          <p:grpSpPr>
            <a:xfrm>
              <a:off x="0" y="0"/>
              <a:ext cx="5145887" cy="1702050"/>
              <a:chOff x="0" y="0"/>
              <a:chExt cx="29310222" cy="9694629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0" y="0"/>
                <a:ext cx="29310223" cy="9694629"/>
              </a:xfrm>
              <a:custGeom>
                <a:avLst/>
                <a:gdLst/>
                <a:ahLst/>
                <a:cxnLst/>
                <a:rect l="l" t="t" r="r" b="b"/>
                <a:pathLst>
                  <a:path w="29310223" h="9694629">
                    <a:moveTo>
                      <a:pt x="0" y="0"/>
                    </a:moveTo>
                    <a:lnTo>
                      <a:pt x="0" y="9694629"/>
                    </a:lnTo>
                    <a:lnTo>
                      <a:pt x="29310223" y="9694629"/>
                    </a:lnTo>
                    <a:lnTo>
                      <a:pt x="29310223" y="0"/>
                    </a:lnTo>
                    <a:lnTo>
                      <a:pt x="0" y="0"/>
                    </a:lnTo>
                    <a:close/>
                    <a:moveTo>
                      <a:pt x="29249263" y="9633669"/>
                    </a:moveTo>
                    <a:lnTo>
                      <a:pt x="59690" y="9633669"/>
                    </a:lnTo>
                    <a:lnTo>
                      <a:pt x="59690" y="59690"/>
                    </a:lnTo>
                    <a:lnTo>
                      <a:pt x="29249263" y="59690"/>
                    </a:lnTo>
                    <a:lnTo>
                      <a:pt x="29249263" y="9633669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i-FI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17" name="TextBox 17"/>
            <p:cNvSpPr txBox="1"/>
            <p:nvPr/>
          </p:nvSpPr>
          <p:spPr>
            <a:xfrm>
              <a:off x="346588" y="662938"/>
              <a:ext cx="4452707" cy="37754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609539" rtl="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Montserrat Classic Bold"/>
                  <a:ea typeface="+mn-ea"/>
                  <a:cs typeface="+mn-cs"/>
                </a:rPr>
                <a:t>Open APIs</a:t>
              </a:r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778118" y="5321420"/>
            <a:ext cx="2572943" cy="851025"/>
            <a:chOff x="0" y="0"/>
            <a:chExt cx="5145887" cy="1702050"/>
          </a:xfrm>
        </p:grpSpPr>
        <p:grpSp>
          <p:nvGrpSpPr>
            <p:cNvPr id="19" name="Group 19"/>
            <p:cNvGrpSpPr/>
            <p:nvPr/>
          </p:nvGrpSpPr>
          <p:grpSpPr>
            <a:xfrm>
              <a:off x="0" y="0"/>
              <a:ext cx="5145887" cy="1702050"/>
              <a:chOff x="0" y="0"/>
              <a:chExt cx="29310222" cy="9694629"/>
            </a:xfrm>
          </p:grpSpPr>
          <p:sp>
            <p:nvSpPr>
              <p:cNvPr id="20" name="Freeform 20"/>
              <p:cNvSpPr/>
              <p:nvPr/>
            </p:nvSpPr>
            <p:spPr>
              <a:xfrm>
                <a:off x="0" y="0"/>
                <a:ext cx="29310223" cy="9694629"/>
              </a:xfrm>
              <a:custGeom>
                <a:avLst/>
                <a:gdLst/>
                <a:ahLst/>
                <a:cxnLst/>
                <a:rect l="l" t="t" r="r" b="b"/>
                <a:pathLst>
                  <a:path w="29310223" h="9694629">
                    <a:moveTo>
                      <a:pt x="0" y="0"/>
                    </a:moveTo>
                    <a:lnTo>
                      <a:pt x="0" y="9694629"/>
                    </a:lnTo>
                    <a:lnTo>
                      <a:pt x="29310223" y="9694629"/>
                    </a:lnTo>
                    <a:lnTo>
                      <a:pt x="29310223" y="0"/>
                    </a:lnTo>
                    <a:lnTo>
                      <a:pt x="0" y="0"/>
                    </a:lnTo>
                    <a:close/>
                    <a:moveTo>
                      <a:pt x="29249263" y="9633669"/>
                    </a:moveTo>
                    <a:lnTo>
                      <a:pt x="59690" y="9633669"/>
                    </a:lnTo>
                    <a:lnTo>
                      <a:pt x="59690" y="59690"/>
                    </a:lnTo>
                    <a:lnTo>
                      <a:pt x="29249263" y="59690"/>
                    </a:lnTo>
                    <a:lnTo>
                      <a:pt x="29249263" y="9633669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i-FI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21" name="TextBox 21"/>
            <p:cNvSpPr txBox="1"/>
            <p:nvPr/>
          </p:nvSpPr>
          <p:spPr>
            <a:xfrm>
              <a:off x="346586" y="392692"/>
              <a:ext cx="4452707" cy="7366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609539" rtl="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Montserrat Classic Bold"/>
                  <a:ea typeface="+mn-ea"/>
                  <a:cs typeface="+mn-cs"/>
                </a:rPr>
                <a:t>Agile development by care delivery entities </a:t>
              </a:r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3531891" y="1769501"/>
            <a:ext cx="6223368" cy="11318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0510" marR="0" lvl="0" indent="-190510" algn="l" defTabSz="609539" rtl="0" eaLnBrk="1" fontAlgn="auto" latinLnBrk="0" hangingPunct="1">
              <a:lnSpc>
                <a:spcPts val="1813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0" i="0" u="none" strike="noStrike" kern="1200" cap="none" spc="23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re Franklin Light"/>
                <a:ea typeface="+mn-ea"/>
                <a:cs typeface="+mn-cs"/>
              </a:rPr>
              <a:t>Applications DO NOT store data</a:t>
            </a:r>
          </a:p>
          <a:p>
            <a:pPr marL="190510" marR="0" lvl="0" indent="-190510" algn="l" defTabSz="609539" rtl="0" eaLnBrk="1" fontAlgn="auto" latinLnBrk="0" hangingPunct="1">
              <a:lnSpc>
                <a:spcPts val="1813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0" i="0" u="none" strike="noStrike" kern="1200" cap="none" spc="23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re Franklin Light"/>
                <a:ea typeface="+mn-ea"/>
                <a:cs typeface="+mn-cs"/>
              </a:rPr>
              <a:t>A shared </a:t>
            </a:r>
            <a:r>
              <a:rPr kumimoji="0" lang="en-US" sz="1300" b="0" i="0" u="none" strike="noStrike" kern="1200" cap="none" spc="23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re Franklin Light"/>
                <a:ea typeface="+mn-ea"/>
                <a:cs typeface="+mn-cs"/>
              </a:rPr>
              <a:t>openEHR</a:t>
            </a:r>
            <a:r>
              <a:rPr kumimoji="0" lang="en-US" sz="1300" b="0" i="0" u="none" strike="noStrike" kern="1200" cap="none" spc="23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re Franklin Light"/>
                <a:ea typeface="+mn-ea"/>
                <a:cs typeface="+mn-cs"/>
              </a:rPr>
              <a:t> data repository </a:t>
            </a:r>
          </a:p>
          <a:p>
            <a:pPr marL="190510" marR="0" lvl="0" indent="-190510" algn="l" defTabSz="609539" rtl="0" eaLnBrk="1" fontAlgn="auto" latinLnBrk="0" hangingPunct="1">
              <a:lnSpc>
                <a:spcPts val="1813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0" i="0" u="none" strike="noStrike" kern="1200" cap="none" spc="23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re Franklin Light"/>
                <a:ea typeface="+mn-ea"/>
                <a:cs typeface="+mn-cs"/>
              </a:rPr>
              <a:t>Open, international, vendor and technology neutral</a:t>
            </a:r>
          </a:p>
          <a:p>
            <a:pPr marL="190510" marR="0" lvl="0" indent="-190510" algn="l" defTabSz="609539" rtl="0" eaLnBrk="1" fontAlgn="auto" latinLnBrk="0" hangingPunct="1">
              <a:lnSpc>
                <a:spcPts val="1813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0" i="0" u="none" strike="noStrike" kern="1200" cap="none" spc="23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re Franklin Light"/>
                <a:ea typeface="+mn-ea"/>
                <a:cs typeface="+mn-cs"/>
              </a:rPr>
              <a:t>Data model developed by clinicians</a:t>
            </a:r>
          </a:p>
          <a:p>
            <a:pPr marL="190510" marR="0" lvl="0" indent="-190510" algn="l" defTabSz="609539" rtl="0" eaLnBrk="1" fontAlgn="auto" latinLnBrk="0" hangingPunct="1">
              <a:lnSpc>
                <a:spcPts val="1813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0" i="0" u="none" strike="noStrike" kern="1200" cap="none" spc="23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re Franklin Light"/>
                <a:ea typeface="+mn-ea"/>
                <a:cs typeface="+mn-cs"/>
              </a:rPr>
              <a:t>Shared services to all applications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3540357" y="3213617"/>
            <a:ext cx="6223368" cy="444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0510" marR="0" lvl="0" indent="-190510" algn="l" defTabSz="609539" rtl="0" eaLnBrk="1" fontAlgn="auto" latinLnBrk="0" hangingPunct="1">
              <a:lnSpc>
                <a:spcPts val="1813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0" i="0" u="none" strike="noStrike" kern="1200" cap="none" spc="23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re Franklin Light"/>
                <a:ea typeface="+mn-ea"/>
                <a:cs typeface="+mn-cs"/>
              </a:rPr>
              <a:t>openEHR</a:t>
            </a:r>
            <a:r>
              <a:rPr kumimoji="0" lang="en-US" sz="1300" b="0" i="0" u="none" strike="noStrike" kern="1200" cap="none" spc="23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re Franklin Light"/>
                <a:ea typeface="+mn-ea"/>
                <a:cs typeface="+mn-cs"/>
              </a:rPr>
              <a:t>, HL7 FHIR, IHE, …</a:t>
            </a:r>
          </a:p>
          <a:p>
            <a:pPr marL="190510" marR="0" lvl="0" indent="-190510" algn="l" defTabSz="609539" rtl="0" eaLnBrk="1" fontAlgn="auto" latinLnBrk="0" hangingPunct="1">
              <a:lnSpc>
                <a:spcPts val="1813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0" i="0" u="none" strike="noStrike" kern="1200" cap="none" spc="23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re Franklin Light"/>
                <a:ea typeface="+mn-ea"/>
                <a:cs typeface="+mn-cs"/>
              </a:rPr>
              <a:t>Complementing each other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3540357" y="4317470"/>
            <a:ext cx="6223368" cy="8086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0510" marR="0" lvl="0" indent="-190510" algn="l" defTabSz="6095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029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Best-of-breed</a:t>
            </a:r>
          </a:p>
          <a:p>
            <a:pPr marL="190510" marR="0" lvl="0" indent="-190510" algn="l" defTabSz="6095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029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A true multi-vendor ecosystem</a:t>
            </a:r>
          </a:p>
          <a:p>
            <a:pPr marL="190510" marR="0" lvl="0" indent="-190510" algn="l" defTabSz="6095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029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Replaceble</a:t>
            </a:r>
            <a:r>
              <a:rPr kumimoji="0" lang="en-029" sz="13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ibre Franklin" pitchFamily="2" charset="0"/>
                <a:ea typeface="+mn-ea"/>
                <a:cs typeface="+mn-cs"/>
              </a:rPr>
              <a:t>, independent</a:t>
            </a:r>
          </a:p>
          <a:p>
            <a:pPr marL="0" marR="0" lvl="0" indent="0" algn="l" defTabSz="609539" rtl="0" eaLnBrk="1" fontAlgn="auto" latinLnBrk="0" hangingPunct="1">
              <a:lnSpc>
                <a:spcPts val="1813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33" b="0" i="0" u="none" strike="noStrike" kern="1200" cap="none" spc="23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ibre Franklin Light"/>
              <a:ea typeface="+mn-ea"/>
              <a:cs typeface="+mn-cs"/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820086" y="129451"/>
            <a:ext cx="10894861" cy="100348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09539" rtl="0" eaLnBrk="1" fontAlgn="auto" latinLnBrk="0" hangingPunct="1">
              <a:lnSpc>
                <a:spcPts val="414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67" b="0" i="0" u="none" strike="noStrike" kern="1200" cap="none" spc="59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 Classic Bold"/>
                <a:ea typeface="+mn-ea"/>
                <a:cs typeface="+mn-cs"/>
              </a:rPr>
              <a:t>A new way to build EHRs: </a:t>
            </a:r>
          </a:p>
          <a:p>
            <a:pPr marL="0" marR="0" lvl="0" indent="0" algn="l" defTabSz="609539" rtl="0" eaLnBrk="1" fontAlgn="auto" latinLnBrk="0" hangingPunct="1">
              <a:lnSpc>
                <a:spcPts val="414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67" b="0" i="0" u="none" strike="noStrike" kern="1200" cap="none" spc="59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 Classic Bold"/>
                <a:ea typeface="+mn-ea"/>
                <a:cs typeface="+mn-cs"/>
              </a:rPr>
              <a:t>One-vendor bundle (monolith) </a:t>
            </a:r>
            <a:r>
              <a:rPr kumimoji="0" lang="en-US" sz="2667" b="0" i="0" u="none" strike="noStrike" kern="1200" cap="none" spc="59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 Classic Bold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en-US" sz="2667" b="0" i="0" u="none" strike="noStrike" kern="1200" cap="none" spc="59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 Classic Bold"/>
                <a:ea typeface="+mn-ea"/>
                <a:cs typeface="+mn-cs"/>
              </a:rPr>
              <a:t>multivendor ecosystem</a:t>
            </a:r>
          </a:p>
        </p:txBody>
      </p:sp>
      <p:grpSp>
        <p:nvGrpSpPr>
          <p:cNvPr id="28" name="Group 28"/>
          <p:cNvGrpSpPr/>
          <p:nvPr/>
        </p:nvGrpSpPr>
        <p:grpSpPr>
          <a:xfrm>
            <a:off x="11768119" y="3928792"/>
            <a:ext cx="133279" cy="2546153"/>
            <a:chOff x="0" y="0"/>
            <a:chExt cx="266559" cy="5092306"/>
          </a:xfrm>
        </p:grpSpPr>
        <p:sp>
          <p:nvSpPr>
            <p:cNvPr id="29" name="TextBox 29"/>
            <p:cNvSpPr txBox="1"/>
            <p:nvPr/>
          </p:nvSpPr>
          <p:spPr>
            <a:xfrm rot="-5400000">
              <a:off x="-1082995" y="3742752"/>
              <a:ext cx="2451599" cy="24750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609539" rtl="0" eaLnBrk="1" fontAlgn="auto" latinLnBrk="0" hangingPunct="1">
                <a:lnSpc>
                  <a:spcPts val="933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33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ibre Franklin Bold"/>
                  <a:ea typeface="+mn-ea"/>
                  <a:cs typeface="+mn-cs"/>
                </a:rPr>
                <a:t>Hanna Pohjonen</a:t>
              </a:r>
            </a:p>
          </p:txBody>
        </p:sp>
        <p:sp>
          <p:nvSpPr>
            <p:cNvPr id="30" name="TextBox 30"/>
            <p:cNvSpPr txBox="1"/>
            <p:nvPr/>
          </p:nvSpPr>
          <p:spPr>
            <a:xfrm rot="-5400000">
              <a:off x="-1111826" y="1140402"/>
              <a:ext cx="2518787" cy="23798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609539" rtl="0" eaLnBrk="1" fontAlgn="auto" latinLnBrk="0" hangingPunct="1">
                <a:lnSpc>
                  <a:spcPts val="933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33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ibre Franklin Light"/>
                  <a:ea typeface="+mn-ea"/>
                  <a:cs typeface="+mn-cs"/>
                </a:rPr>
                <a:t>Rosaldo Oy</a:t>
              </a:r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784546" y="4117244"/>
            <a:ext cx="2572943" cy="851025"/>
            <a:chOff x="0" y="0"/>
            <a:chExt cx="5145887" cy="1702050"/>
          </a:xfrm>
        </p:grpSpPr>
        <p:grpSp>
          <p:nvGrpSpPr>
            <p:cNvPr id="33" name="Group 33"/>
            <p:cNvGrpSpPr/>
            <p:nvPr/>
          </p:nvGrpSpPr>
          <p:grpSpPr>
            <a:xfrm>
              <a:off x="0" y="0"/>
              <a:ext cx="5145887" cy="1702050"/>
              <a:chOff x="0" y="0"/>
              <a:chExt cx="29310222" cy="9694629"/>
            </a:xfrm>
          </p:grpSpPr>
          <p:sp>
            <p:nvSpPr>
              <p:cNvPr id="34" name="Freeform 34"/>
              <p:cNvSpPr/>
              <p:nvPr/>
            </p:nvSpPr>
            <p:spPr>
              <a:xfrm>
                <a:off x="0" y="0"/>
                <a:ext cx="29310223" cy="9694629"/>
              </a:xfrm>
              <a:custGeom>
                <a:avLst/>
                <a:gdLst/>
                <a:ahLst/>
                <a:cxnLst/>
                <a:rect l="l" t="t" r="r" b="b"/>
                <a:pathLst>
                  <a:path w="29310223" h="9694629">
                    <a:moveTo>
                      <a:pt x="0" y="0"/>
                    </a:moveTo>
                    <a:lnTo>
                      <a:pt x="0" y="9694629"/>
                    </a:lnTo>
                    <a:lnTo>
                      <a:pt x="29310223" y="9694629"/>
                    </a:lnTo>
                    <a:lnTo>
                      <a:pt x="29310223" y="0"/>
                    </a:lnTo>
                    <a:lnTo>
                      <a:pt x="0" y="0"/>
                    </a:lnTo>
                    <a:close/>
                    <a:moveTo>
                      <a:pt x="29249263" y="9633669"/>
                    </a:moveTo>
                    <a:lnTo>
                      <a:pt x="59690" y="9633669"/>
                    </a:lnTo>
                    <a:lnTo>
                      <a:pt x="59690" y="59690"/>
                    </a:lnTo>
                    <a:lnTo>
                      <a:pt x="29249263" y="59690"/>
                    </a:lnTo>
                    <a:lnTo>
                      <a:pt x="29249263" y="9633669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i-FI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35" name="TextBox 35"/>
            <p:cNvSpPr txBox="1"/>
            <p:nvPr/>
          </p:nvSpPr>
          <p:spPr>
            <a:xfrm>
              <a:off x="370914" y="240124"/>
              <a:ext cx="4452707" cy="1095684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609539" rtl="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Montserrat Classic Bold"/>
                  <a:ea typeface="+mn-ea"/>
                  <a:cs typeface="+mn-cs"/>
                </a:rPr>
                <a:t>EHR is split to functionalities, modules from various vendors</a:t>
              </a:r>
            </a:p>
          </p:txBody>
        </p:sp>
      </p:grpSp>
      <p:sp>
        <p:nvSpPr>
          <p:cNvPr id="36" name="TextBox 36"/>
          <p:cNvSpPr txBox="1"/>
          <p:nvPr/>
        </p:nvSpPr>
        <p:spPr>
          <a:xfrm>
            <a:off x="3583674" y="5472089"/>
            <a:ext cx="6223368" cy="444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0510" marR="0" lvl="0" indent="-190510" algn="l" defTabSz="609539" rtl="0" eaLnBrk="1" fontAlgn="auto" latinLnBrk="0" hangingPunct="1">
              <a:lnSpc>
                <a:spcPts val="1813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0" i="0" u="none" strike="noStrike" kern="1200" cap="none" spc="23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re Franklin Light"/>
                <a:ea typeface="+mn-ea"/>
                <a:cs typeface="+mn-cs"/>
              </a:rPr>
              <a:t>Low-code/no-code</a:t>
            </a:r>
          </a:p>
          <a:p>
            <a:pPr marL="190510" marR="0" lvl="0" indent="-190510" algn="l" defTabSz="609539" rtl="0" eaLnBrk="1" fontAlgn="auto" latinLnBrk="0" hangingPunct="1">
              <a:lnSpc>
                <a:spcPts val="1813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300" b="0" i="0" u="none" strike="noStrike" kern="1200" cap="none" spc="23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ibre Franklin Light"/>
                <a:ea typeface="+mn-ea"/>
                <a:cs typeface="+mn-cs"/>
              </a:rPr>
              <a:t>Easy and fast</a:t>
            </a:r>
          </a:p>
        </p:txBody>
      </p:sp>
      <p:sp>
        <p:nvSpPr>
          <p:cNvPr id="61" name="TextBox 24">
            <a:extLst>
              <a:ext uri="{FF2B5EF4-FFF2-40B4-BE49-F238E27FC236}">
                <a16:creationId xmlns:a16="http://schemas.microsoft.com/office/drawing/2014/main" id="{6D7A4314-2A04-4304-A0EF-A07933DBFACF}"/>
              </a:ext>
            </a:extLst>
          </p:cNvPr>
          <p:cNvSpPr txBox="1"/>
          <p:nvPr/>
        </p:nvSpPr>
        <p:spPr>
          <a:xfrm rot="-5400000">
            <a:off x="-315011" y="1357409"/>
            <a:ext cx="1202943" cy="2906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09539" rtl="0" eaLnBrk="1" fontAlgn="auto" latinLnBrk="0" hangingPunct="1">
              <a:lnSpc>
                <a:spcPts val="114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4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Copyright </a:t>
            </a:r>
            <a:r>
              <a:rPr kumimoji="0" lang="en-US" sz="114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Rosaldo</a:t>
            </a:r>
            <a:r>
              <a:rPr kumimoji="0" lang="en-US" sz="114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 Classic"/>
                <a:ea typeface="+mn-ea"/>
                <a:cs typeface="+mn-cs"/>
              </a:rPr>
              <a:t> Oy</a:t>
            </a:r>
          </a:p>
        </p:txBody>
      </p:sp>
      <p:pic>
        <p:nvPicPr>
          <p:cNvPr id="62" name="Picture 4">
            <a:extLst>
              <a:ext uri="{FF2B5EF4-FFF2-40B4-BE49-F238E27FC236}">
                <a16:creationId xmlns:a16="http://schemas.microsoft.com/office/drawing/2014/main" id="{0DC650A9-9EF3-4832-BF96-C52B4834B9C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 rot="16200000">
            <a:off x="151880" y="2294569"/>
            <a:ext cx="361633" cy="255270"/>
          </a:xfrm>
          <a:prstGeom prst="rect">
            <a:avLst/>
          </a:prstGeom>
        </p:spPr>
      </p:pic>
      <p:grpSp>
        <p:nvGrpSpPr>
          <p:cNvPr id="64" name="Group">
            <a:extLst>
              <a:ext uri="{FF2B5EF4-FFF2-40B4-BE49-F238E27FC236}">
                <a16:creationId xmlns:a16="http://schemas.microsoft.com/office/drawing/2014/main" id="{B4C2CB51-AFA8-423B-AC27-634AFDB1D3EA}"/>
              </a:ext>
            </a:extLst>
          </p:cNvPr>
          <p:cNvGrpSpPr/>
          <p:nvPr/>
        </p:nvGrpSpPr>
        <p:grpSpPr>
          <a:xfrm>
            <a:off x="7981215" y="1600200"/>
            <a:ext cx="2896945" cy="4343423"/>
            <a:chOff x="0" y="0"/>
            <a:chExt cx="4345417" cy="6515131"/>
          </a:xfrm>
        </p:grpSpPr>
        <p:sp>
          <p:nvSpPr>
            <p:cNvPr id="65" name="Shape">
              <a:extLst>
                <a:ext uri="{FF2B5EF4-FFF2-40B4-BE49-F238E27FC236}">
                  <a16:creationId xmlns:a16="http://schemas.microsoft.com/office/drawing/2014/main" id="{710D8847-3612-4E09-96A2-23B4582F3000}"/>
                </a:ext>
              </a:extLst>
            </p:cNvPr>
            <p:cNvSpPr/>
            <p:nvPr/>
          </p:nvSpPr>
          <p:spPr>
            <a:xfrm>
              <a:off x="584715" y="4089449"/>
              <a:ext cx="3165546" cy="16990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603" y="0"/>
                  </a:moveTo>
                  <a:cubicBezTo>
                    <a:pt x="7967" y="0"/>
                    <a:pt x="5720" y="2939"/>
                    <a:pt x="4858" y="7062"/>
                  </a:cubicBezTo>
                  <a:cubicBezTo>
                    <a:pt x="4628" y="6992"/>
                    <a:pt x="4391" y="6953"/>
                    <a:pt x="4150" y="6953"/>
                  </a:cubicBezTo>
                  <a:cubicBezTo>
                    <a:pt x="1857" y="6953"/>
                    <a:pt x="0" y="10233"/>
                    <a:pt x="0" y="14278"/>
                  </a:cubicBezTo>
                  <a:cubicBezTo>
                    <a:pt x="0" y="18323"/>
                    <a:pt x="1857" y="21600"/>
                    <a:pt x="4150" y="21600"/>
                  </a:cubicBezTo>
                  <a:cubicBezTo>
                    <a:pt x="4193" y="21600"/>
                    <a:pt x="4237" y="21597"/>
                    <a:pt x="4280" y="21594"/>
                  </a:cubicBezTo>
                  <a:lnTo>
                    <a:pt x="10532" y="21597"/>
                  </a:lnTo>
                  <a:cubicBezTo>
                    <a:pt x="10555" y="21598"/>
                    <a:pt x="10579" y="21600"/>
                    <a:pt x="10603" y="21600"/>
                  </a:cubicBezTo>
                  <a:cubicBezTo>
                    <a:pt x="10626" y="21600"/>
                    <a:pt x="10648" y="21598"/>
                    <a:pt x="10672" y="21597"/>
                  </a:cubicBezTo>
                  <a:lnTo>
                    <a:pt x="18141" y="21600"/>
                  </a:lnTo>
                  <a:cubicBezTo>
                    <a:pt x="20051" y="21600"/>
                    <a:pt x="21600" y="18868"/>
                    <a:pt x="21600" y="15496"/>
                  </a:cubicBezTo>
                  <a:cubicBezTo>
                    <a:pt x="21600" y="12124"/>
                    <a:pt x="20051" y="9389"/>
                    <a:pt x="18141" y="9389"/>
                  </a:cubicBezTo>
                  <a:cubicBezTo>
                    <a:pt x="17627" y="9389"/>
                    <a:pt x="17139" y="9589"/>
                    <a:pt x="16701" y="9943"/>
                  </a:cubicBezTo>
                  <a:cubicBezTo>
                    <a:pt x="16453" y="4379"/>
                    <a:pt x="13819" y="0"/>
                    <a:pt x="10603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0479" tIns="30479" rIns="30479" bIns="30479" numCol="1" anchor="ctr">
              <a:no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6095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6" name="OPEN PLATFORM">
              <a:extLst>
                <a:ext uri="{FF2B5EF4-FFF2-40B4-BE49-F238E27FC236}">
                  <a16:creationId xmlns:a16="http://schemas.microsoft.com/office/drawing/2014/main" id="{B55572C5-368D-45D9-9878-D473E4A47413}"/>
                </a:ext>
              </a:extLst>
            </p:cNvPr>
            <p:cNvSpPr txBox="1"/>
            <p:nvPr/>
          </p:nvSpPr>
          <p:spPr>
            <a:xfrm>
              <a:off x="1029716" y="5016948"/>
              <a:ext cx="2237661" cy="4616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30479" tIns="30479" rIns="30479" bIns="30479" numCol="1" anchor="t">
              <a:sp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6095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OPEN PLATFORM</a:t>
              </a:r>
            </a:p>
          </p:txBody>
        </p:sp>
        <p:sp>
          <p:nvSpPr>
            <p:cNvPr id="67" name="Medical Cross">
              <a:extLst>
                <a:ext uri="{FF2B5EF4-FFF2-40B4-BE49-F238E27FC236}">
                  <a16:creationId xmlns:a16="http://schemas.microsoft.com/office/drawing/2014/main" id="{BC54D30E-3E5E-4F76-9071-602F652B7356}"/>
                </a:ext>
              </a:extLst>
            </p:cNvPr>
            <p:cNvSpPr/>
            <p:nvPr/>
          </p:nvSpPr>
          <p:spPr>
            <a:xfrm>
              <a:off x="216372" y="662091"/>
              <a:ext cx="836106" cy="8361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  <a:close/>
                  <a:moveTo>
                    <a:pt x="8006" y="3400"/>
                  </a:moveTo>
                  <a:lnTo>
                    <a:pt x="13596" y="3400"/>
                  </a:lnTo>
                  <a:lnTo>
                    <a:pt x="13596" y="8006"/>
                  </a:lnTo>
                  <a:lnTo>
                    <a:pt x="18201" y="8006"/>
                  </a:lnTo>
                  <a:lnTo>
                    <a:pt x="18201" y="13595"/>
                  </a:lnTo>
                  <a:lnTo>
                    <a:pt x="13596" y="13595"/>
                  </a:lnTo>
                  <a:lnTo>
                    <a:pt x="13596" y="18201"/>
                  </a:lnTo>
                  <a:lnTo>
                    <a:pt x="8006" y="18201"/>
                  </a:lnTo>
                  <a:lnTo>
                    <a:pt x="8006" y="13595"/>
                  </a:lnTo>
                  <a:lnTo>
                    <a:pt x="3400" y="13595"/>
                  </a:lnTo>
                  <a:lnTo>
                    <a:pt x="3400" y="8006"/>
                  </a:lnTo>
                  <a:lnTo>
                    <a:pt x="8006" y="8006"/>
                  </a:lnTo>
                  <a:lnTo>
                    <a:pt x="8006" y="34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0479" tIns="30479" rIns="30479" bIns="30479" numCol="1" anchor="ctr">
              <a:no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6095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8" name="Medical Cross">
              <a:extLst>
                <a:ext uri="{FF2B5EF4-FFF2-40B4-BE49-F238E27FC236}">
                  <a16:creationId xmlns:a16="http://schemas.microsoft.com/office/drawing/2014/main" id="{8C84D983-9988-4B09-8F17-0899D902D4EE}"/>
                </a:ext>
              </a:extLst>
            </p:cNvPr>
            <p:cNvSpPr/>
            <p:nvPr/>
          </p:nvSpPr>
          <p:spPr>
            <a:xfrm>
              <a:off x="1243957" y="662091"/>
              <a:ext cx="836105" cy="8361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  <a:close/>
                  <a:moveTo>
                    <a:pt x="8006" y="3400"/>
                  </a:moveTo>
                  <a:lnTo>
                    <a:pt x="13596" y="3400"/>
                  </a:lnTo>
                  <a:lnTo>
                    <a:pt x="13596" y="8006"/>
                  </a:lnTo>
                  <a:lnTo>
                    <a:pt x="18201" y="8006"/>
                  </a:lnTo>
                  <a:lnTo>
                    <a:pt x="18201" y="13595"/>
                  </a:lnTo>
                  <a:lnTo>
                    <a:pt x="13596" y="13595"/>
                  </a:lnTo>
                  <a:lnTo>
                    <a:pt x="13596" y="18201"/>
                  </a:lnTo>
                  <a:lnTo>
                    <a:pt x="8006" y="18201"/>
                  </a:lnTo>
                  <a:lnTo>
                    <a:pt x="8006" y="13595"/>
                  </a:lnTo>
                  <a:lnTo>
                    <a:pt x="3400" y="13595"/>
                  </a:lnTo>
                  <a:lnTo>
                    <a:pt x="3400" y="8006"/>
                  </a:lnTo>
                  <a:lnTo>
                    <a:pt x="8006" y="8006"/>
                  </a:lnTo>
                  <a:lnTo>
                    <a:pt x="8006" y="34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0479" tIns="30479" rIns="30479" bIns="30479" numCol="1" anchor="ctr">
              <a:no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6095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9" name="Medical Cross">
              <a:extLst>
                <a:ext uri="{FF2B5EF4-FFF2-40B4-BE49-F238E27FC236}">
                  <a16:creationId xmlns:a16="http://schemas.microsoft.com/office/drawing/2014/main" id="{F1AFED03-8486-4FB7-A440-1D17994FDBF9}"/>
                </a:ext>
              </a:extLst>
            </p:cNvPr>
            <p:cNvSpPr/>
            <p:nvPr/>
          </p:nvSpPr>
          <p:spPr>
            <a:xfrm>
              <a:off x="2271541" y="662091"/>
              <a:ext cx="836106" cy="8361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  <a:close/>
                  <a:moveTo>
                    <a:pt x="8006" y="3400"/>
                  </a:moveTo>
                  <a:lnTo>
                    <a:pt x="13596" y="3400"/>
                  </a:lnTo>
                  <a:lnTo>
                    <a:pt x="13596" y="8006"/>
                  </a:lnTo>
                  <a:lnTo>
                    <a:pt x="18201" y="8006"/>
                  </a:lnTo>
                  <a:lnTo>
                    <a:pt x="18201" y="13595"/>
                  </a:lnTo>
                  <a:lnTo>
                    <a:pt x="13596" y="13595"/>
                  </a:lnTo>
                  <a:lnTo>
                    <a:pt x="13596" y="18201"/>
                  </a:lnTo>
                  <a:lnTo>
                    <a:pt x="8006" y="18201"/>
                  </a:lnTo>
                  <a:lnTo>
                    <a:pt x="8006" y="13595"/>
                  </a:lnTo>
                  <a:lnTo>
                    <a:pt x="3400" y="13595"/>
                  </a:lnTo>
                  <a:lnTo>
                    <a:pt x="3400" y="8006"/>
                  </a:lnTo>
                  <a:lnTo>
                    <a:pt x="8006" y="8006"/>
                  </a:lnTo>
                  <a:lnTo>
                    <a:pt x="8006" y="34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0479" tIns="30479" rIns="30479" bIns="30479" numCol="1" anchor="ctr">
              <a:no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6095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0" name="Medical Cross">
              <a:extLst>
                <a:ext uri="{FF2B5EF4-FFF2-40B4-BE49-F238E27FC236}">
                  <a16:creationId xmlns:a16="http://schemas.microsoft.com/office/drawing/2014/main" id="{5AAFB949-C2E2-4705-ABE6-F646A45ED83C}"/>
                </a:ext>
              </a:extLst>
            </p:cNvPr>
            <p:cNvSpPr/>
            <p:nvPr/>
          </p:nvSpPr>
          <p:spPr>
            <a:xfrm>
              <a:off x="3299125" y="662091"/>
              <a:ext cx="836106" cy="8361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4835" y="0"/>
                    <a:pt x="0" y="4835"/>
                    <a:pt x="0" y="10800"/>
                  </a:cubicBezTo>
                  <a:cubicBezTo>
                    <a:pt x="0" y="16765"/>
                    <a:pt x="4835" y="21600"/>
                    <a:pt x="10800" y="21600"/>
                  </a:cubicBezTo>
                  <a:cubicBezTo>
                    <a:pt x="16765" y="21600"/>
                    <a:pt x="21600" y="16765"/>
                    <a:pt x="21600" y="10800"/>
                  </a:cubicBezTo>
                  <a:cubicBezTo>
                    <a:pt x="21600" y="4835"/>
                    <a:pt x="16765" y="0"/>
                    <a:pt x="10800" y="0"/>
                  </a:cubicBezTo>
                  <a:close/>
                  <a:moveTo>
                    <a:pt x="8006" y="3400"/>
                  </a:moveTo>
                  <a:lnTo>
                    <a:pt x="13596" y="3400"/>
                  </a:lnTo>
                  <a:lnTo>
                    <a:pt x="13596" y="8006"/>
                  </a:lnTo>
                  <a:lnTo>
                    <a:pt x="18201" y="8006"/>
                  </a:lnTo>
                  <a:lnTo>
                    <a:pt x="18201" y="13595"/>
                  </a:lnTo>
                  <a:lnTo>
                    <a:pt x="13596" y="13595"/>
                  </a:lnTo>
                  <a:lnTo>
                    <a:pt x="13596" y="18201"/>
                  </a:lnTo>
                  <a:lnTo>
                    <a:pt x="8006" y="18201"/>
                  </a:lnTo>
                  <a:lnTo>
                    <a:pt x="8006" y="13595"/>
                  </a:lnTo>
                  <a:lnTo>
                    <a:pt x="3400" y="13595"/>
                  </a:lnTo>
                  <a:lnTo>
                    <a:pt x="3400" y="8006"/>
                  </a:lnTo>
                  <a:lnTo>
                    <a:pt x="8006" y="8006"/>
                  </a:lnTo>
                  <a:lnTo>
                    <a:pt x="8006" y="340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30479" tIns="30479" rIns="30479" bIns="30479" numCol="1" anchor="ctr">
              <a:no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6095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1" name="Health and social care functionalities">
              <a:extLst>
                <a:ext uri="{FF2B5EF4-FFF2-40B4-BE49-F238E27FC236}">
                  <a16:creationId xmlns:a16="http://schemas.microsoft.com/office/drawing/2014/main" id="{7EF420D1-CBD3-4D92-BC94-1ED90F66ED0D}"/>
                </a:ext>
              </a:extLst>
            </p:cNvPr>
            <p:cNvSpPr txBox="1"/>
            <p:nvPr/>
          </p:nvSpPr>
          <p:spPr>
            <a:xfrm>
              <a:off x="0" y="0"/>
              <a:ext cx="4345417" cy="430885"/>
            </a:xfrm>
            <a:prstGeom prst="rect">
              <a:avLst/>
            </a:prstGeom>
            <a:solidFill>
              <a:srgbClr val="FFEA8A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30479" tIns="30479" rIns="30479" bIns="30479" numCol="1" anchor="t">
              <a:sp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6095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sz="1467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Health and social care functionalities</a:t>
              </a:r>
              <a:r>
                <a:rPr kumimoji="0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</a:t>
              </a:r>
            </a:p>
          </p:txBody>
        </p:sp>
        <p:sp>
          <p:nvSpPr>
            <p:cNvPr id="72" name="Line">
              <a:extLst>
                <a:ext uri="{FF2B5EF4-FFF2-40B4-BE49-F238E27FC236}">
                  <a16:creationId xmlns:a16="http://schemas.microsoft.com/office/drawing/2014/main" id="{D03FC16D-7D0A-4D1F-8688-3F2A1412DA94}"/>
                </a:ext>
              </a:extLst>
            </p:cNvPr>
            <p:cNvSpPr/>
            <p:nvPr/>
          </p:nvSpPr>
          <p:spPr>
            <a:xfrm flipV="1">
              <a:off x="634425" y="1476791"/>
              <a:ext cx="1" cy="1069167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30479" tIns="30479" rIns="30479" bIns="30479" numCol="1" anchor="t">
              <a:no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6095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3" name="Line">
              <a:extLst>
                <a:ext uri="{FF2B5EF4-FFF2-40B4-BE49-F238E27FC236}">
                  <a16:creationId xmlns:a16="http://schemas.microsoft.com/office/drawing/2014/main" id="{58ED59C5-C252-40EA-B718-F9300F6758D5}"/>
                </a:ext>
              </a:extLst>
            </p:cNvPr>
            <p:cNvSpPr/>
            <p:nvPr/>
          </p:nvSpPr>
          <p:spPr>
            <a:xfrm flipV="1">
              <a:off x="1662009" y="1476791"/>
              <a:ext cx="1" cy="1069167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30479" tIns="30479" rIns="30479" bIns="30479" numCol="1" anchor="t">
              <a:no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6095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4" name="Line">
              <a:extLst>
                <a:ext uri="{FF2B5EF4-FFF2-40B4-BE49-F238E27FC236}">
                  <a16:creationId xmlns:a16="http://schemas.microsoft.com/office/drawing/2014/main" id="{88E5868B-92AB-4CFF-B666-7D2A3CA592D4}"/>
                </a:ext>
              </a:extLst>
            </p:cNvPr>
            <p:cNvSpPr/>
            <p:nvPr/>
          </p:nvSpPr>
          <p:spPr>
            <a:xfrm flipV="1">
              <a:off x="2689592" y="1476791"/>
              <a:ext cx="1" cy="1069167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30479" tIns="30479" rIns="30479" bIns="30479" numCol="1" anchor="t">
              <a:no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6095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5" name="Line">
              <a:extLst>
                <a:ext uri="{FF2B5EF4-FFF2-40B4-BE49-F238E27FC236}">
                  <a16:creationId xmlns:a16="http://schemas.microsoft.com/office/drawing/2014/main" id="{45B8FD4E-AC54-4A62-9027-945EF995E32E}"/>
                </a:ext>
              </a:extLst>
            </p:cNvPr>
            <p:cNvSpPr/>
            <p:nvPr/>
          </p:nvSpPr>
          <p:spPr>
            <a:xfrm flipV="1">
              <a:off x="3717178" y="1476791"/>
              <a:ext cx="1" cy="1069167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30479" tIns="30479" rIns="30479" bIns="30479" numCol="1" anchor="t">
              <a:no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6095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6" name="Line">
              <a:extLst>
                <a:ext uri="{FF2B5EF4-FFF2-40B4-BE49-F238E27FC236}">
                  <a16:creationId xmlns:a16="http://schemas.microsoft.com/office/drawing/2014/main" id="{7F44DB20-A9A2-4304-B83D-F3ADEB7E71AB}"/>
                </a:ext>
              </a:extLst>
            </p:cNvPr>
            <p:cNvSpPr/>
            <p:nvPr/>
          </p:nvSpPr>
          <p:spPr>
            <a:xfrm>
              <a:off x="623861" y="2537537"/>
              <a:ext cx="3087254" cy="1"/>
            </a:xfrm>
            <a:prstGeom prst="line">
              <a:avLst/>
            </a:prstGeom>
            <a:noFill/>
            <a:ln w="25400" cap="flat">
              <a:solidFill>
                <a:srgbClr val="FFFFFF"/>
              </a:solidFill>
              <a:prstDash val="solid"/>
              <a:round/>
            </a:ln>
            <a:effectLst/>
          </p:spPr>
          <p:txBody>
            <a:bodyPr wrap="square" lIns="30479" tIns="30479" rIns="30479" bIns="30479" numCol="1" anchor="t">
              <a:no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6095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7" name="Group">
              <a:extLst>
                <a:ext uri="{FF2B5EF4-FFF2-40B4-BE49-F238E27FC236}">
                  <a16:creationId xmlns:a16="http://schemas.microsoft.com/office/drawing/2014/main" id="{BA8F00A4-78F2-4FB1-93F2-C9DBFE658D00}"/>
                </a:ext>
              </a:extLst>
            </p:cNvPr>
            <p:cNvGrpSpPr/>
            <p:nvPr/>
          </p:nvGrpSpPr>
          <p:grpSpPr>
            <a:xfrm>
              <a:off x="1963184" y="2538299"/>
              <a:ext cx="408606" cy="2009432"/>
              <a:chOff x="-1" y="0"/>
              <a:chExt cx="408606" cy="2009430"/>
            </a:xfrm>
          </p:grpSpPr>
          <p:sp>
            <p:nvSpPr>
              <p:cNvPr id="96" name="Line">
                <a:extLst>
                  <a:ext uri="{FF2B5EF4-FFF2-40B4-BE49-F238E27FC236}">
                    <a16:creationId xmlns:a16="http://schemas.microsoft.com/office/drawing/2014/main" id="{45DECA53-30A7-42E2-B823-6731B996039A}"/>
                  </a:ext>
                </a:extLst>
              </p:cNvPr>
              <p:cNvSpPr/>
              <p:nvPr/>
            </p:nvSpPr>
            <p:spPr>
              <a:xfrm flipV="1">
                <a:off x="-1" y="0"/>
                <a:ext cx="2" cy="2009430"/>
              </a:xfrm>
              <a:prstGeom prst="line">
                <a:avLst/>
              </a:prstGeom>
              <a:noFill/>
              <a:ln w="635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30479" tIns="30479" rIns="30479" bIns="30479" numCol="1" anchor="t">
                <a:noAutofit/>
              </a:bodyPr>
              <a:lstStyle>
                <a:defPPr>
                  <a:defRPr lang="en-US"/>
                </a:defPPr>
                <a:lvl1pPr marL="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0477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0953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91430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1907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2384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61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3338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438156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609539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7" name="Line">
                <a:extLst>
                  <a:ext uri="{FF2B5EF4-FFF2-40B4-BE49-F238E27FC236}">
                    <a16:creationId xmlns:a16="http://schemas.microsoft.com/office/drawing/2014/main" id="{D2F5E5A2-6167-4126-9B4C-9DEF2AC97C28}"/>
                  </a:ext>
                </a:extLst>
              </p:cNvPr>
              <p:cNvSpPr/>
              <p:nvPr/>
            </p:nvSpPr>
            <p:spPr>
              <a:xfrm flipV="1">
                <a:off x="136201" y="0"/>
                <a:ext cx="1" cy="2009430"/>
              </a:xfrm>
              <a:prstGeom prst="line">
                <a:avLst/>
              </a:prstGeom>
              <a:noFill/>
              <a:ln w="635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30479" tIns="30479" rIns="30479" bIns="30479" numCol="1" anchor="t">
                <a:noAutofit/>
              </a:bodyPr>
              <a:lstStyle>
                <a:defPPr>
                  <a:defRPr lang="en-US"/>
                </a:defPPr>
                <a:lvl1pPr marL="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0477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0953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91430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1907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2384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61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3338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438156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609539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8" name="Line">
                <a:extLst>
                  <a:ext uri="{FF2B5EF4-FFF2-40B4-BE49-F238E27FC236}">
                    <a16:creationId xmlns:a16="http://schemas.microsoft.com/office/drawing/2014/main" id="{51F99229-B6EF-477D-940E-8876990CE5E8}"/>
                  </a:ext>
                </a:extLst>
              </p:cNvPr>
              <p:cNvSpPr/>
              <p:nvPr/>
            </p:nvSpPr>
            <p:spPr>
              <a:xfrm flipV="1">
                <a:off x="272401" y="0"/>
                <a:ext cx="1" cy="2009430"/>
              </a:xfrm>
              <a:prstGeom prst="line">
                <a:avLst/>
              </a:prstGeom>
              <a:noFill/>
              <a:ln w="635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30479" tIns="30479" rIns="30479" bIns="30479" numCol="1" anchor="t">
                <a:noAutofit/>
              </a:bodyPr>
              <a:lstStyle>
                <a:defPPr>
                  <a:defRPr lang="en-US"/>
                </a:defPPr>
                <a:lvl1pPr marL="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0477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0953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91430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1907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2384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61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3338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438156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609539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9" name="Line">
                <a:extLst>
                  <a:ext uri="{FF2B5EF4-FFF2-40B4-BE49-F238E27FC236}">
                    <a16:creationId xmlns:a16="http://schemas.microsoft.com/office/drawing/2014/main" id="{B77E4C3F-F2FE-4795-AE2F-52442160CBD7}"/>
                  </a:ext>
                </a:extLst>
              </p:cNvPr>
              <p:cNvSpPr/>
              <p:nvPr/>
            </p:nvSpPr>
            <p:spPr>
              <a:xfrm flipV="1">
                <a:off x="408604" y="0"/>
                <a:ext cx="1" cy="2009430"/>
              </a:xfrm>
              <a:prstGeom prst="line">
                <a:avLst/>
              </a:prstGeom>
              <a:noFill/>
              <a:ln w="63500" cap="flat">
                <a:solidFill>
                  <a:srgbClr val="FFFFFF"/>
                </a:solidFill>
                <a:prstDash val="solid"/>
                <a:round/>
              </a:ln>
              <a:effectLst/>
            </p:spPr>
            <p:txBody>
              <a:bodyPr wrap="square" lIns="30479" tIns="30479" rIns="30479" bIns="30479" numCol="1" anchor="t">
                <a:noAutofit/>
              </a:bodyPr>
              <a:lstStyle>
                <a:defPPr>
                  <a:defRPr lang="en-US"/>
                </a:defPPr>
                <a:lvl1pPr marL="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0477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0953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91430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1907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2384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61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3338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438156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609539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78" name="Open APIs">
              <a:extLst>
                <a:ext uri="{FF2B5EF4-FFF2-40B4-BE49-F238E27FC236}">
                  <a16:creationId xmlns:a16="http://schemas.microsoft.com/office/drawing/2014/main" id="{CDCBAA1E-027C-40D0-B8C6-3C4191B786E8}"/>
                </a:ext>
              </a:extLst>
            </p:cNvPr>
            <p:cNvSpPr txBox="1"/>
            <p:nvPr/>
          </p:nvSpPr>
          <p:spPr>
            <a:xfrm rot="16200000">
              <a:off x="1050290" y="3175190"/>
              <a:ext cx="1325040" cy="44627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30479" tIns="30479" rIns="30479" bIns="30479" numCol="1" anchor="t">
              <a:sp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6095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sz="1533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Open APIs</a:t>
              </a:r>
            </a:p>
          </p:txBody>
        </p:sp>
        <p:grpSp>
          <p:nvGrpSpPr>
            <p:cNvPr id="79" name="Group">
              <a:extLst>
                <a:ext uri="{FF2B5EF4-FFF2-40B4-BE49-F238E27FC236}">
                  <a16:creationId xmlns:a16="http://schemas.microsoft.com/office/drawing/2014/main" id="{DA3CCFFC-0D7B-42CC-8FD3-DC1D24AC95B8}"/>
                </a:ext>
              </a:extLst>
            </p:cNvPr>
            <p:cNvGrpSpPr/>
            <p:nvPr/>
          </p:nvGrpSpPr>
          <p:grpSpPr>
            <a:xfrm>
              <a:off x="92840" y="5589168"/>
              <a:ext cx="1989576" cy="836107"/>
              <a:chOff x="0" y="0"/>
              <a:chExt cx="1989575" cy="836105"/>
            </a:xfrm>
          </p:grpSpPr>
          <p:sp>
            <p:nvSpPr>
              <p:cNvPr id="94" name="Shape">
                <a:extLst>
                  <a:ext uri="{FF2B5EF4-FFF2-40B4-BE49-F238E27FC236}">
                    <a16:creationId xmlns:a16="http://schemas.microsoft.com/office/drawing/2014/main" id="{401B08D1-1785-4D81-9056-7723F2B6CDB3}"/>
                  </a:ext>
                </a:extLst>
              </p:cNvPr>
              <p:cNvSpPr/>
              <p:nvPr/>
            </p:nvSpPr>
            <p:spPr>
              <a:xfrm>
                <a:off x="0" y="0"/>
                <a:ext cx="1989575" cy="83610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400" y="0"/>
                    </a:moveTo>
                    <a:cubicBezTo>
                      <a:pt x="2418" y="0"/>
                      <a:pt x="0" y="4835"/>
                      <a:pt x="0" y="10800"/>
                    </a:cubicBezTo>
                    <a:cubicBezTo>
                      <a:pt x="0" y="16765"/>
                      <a:pt x="2418" y="21600"/>
                      <a:pt x="5400" y="21600"/>
                    </a:cubicBezTo>
                    <a:lnTo>
                      <a:pt x="16200" y="21600"/>
                    </a:lnTo>
                    <a:cubicBezTo>
                      <a:pt x="19182" y="21600"/>
                      <a:pt x="21600" y="16765"/>
                      <a:pt x="21600" y="10800"/>
                    </a:cubicBezTo>
                    <a:cubicBezTo>
                      <a:pt x="21600" y="4835"/>
                      <a:pt x="19182" y="0"/>
                      <a:pt x="16200" y="0"/>
                    </a:cubicBezTo>
                    <a:lnTo>
                      <a:pt x="5400" y="0"/>
                    </a:lnTo>
                    <a:close/>
                  </a:path>
                </a:pathLst>
              </a:custGeom>
              <a:solidFill>
                <a:srgbClr val="F49342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0479" tIns="30479" rIns="30479" bIns="30479" numCol="1" anchor="ctr">
                <a:noAutofit/>
              </a:bodyPr>
              <a:lstStyle>
                <a:defPPr>
                  <a:defRPr lang="en-US"/>
                </a:defPPr>
                <a:lvl1pPr marL="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0477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0953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91430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1907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2384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61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3338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438156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609539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5" name="openEHR  data repository">
                <a:extLst>
                  <a:ext uri="{FF2B5EF4-FFF2-40B4-BE49-F238E27FC236}">
                    <a16:creationId xmlns:a16="http://schemas.microsoft.com/office/drawing/2014/main" id="{7734DFE1-6959-40EB-A77B-C770CC8EB0E3}"/>
                  </a:ext>
                </a:extLst>
              </p:cNvPr>
              <p:cNvSpPr txBox="1"/>
              <p:nvPr/>
            </p:nvSpPr>
            <p:spPr>
              <a:xfrm>
                <a:off x="130926" y="82861"/>
                <a:ext cx="1727722" cy="59944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33867" tIns="33867" rIns="33867" bIns="33867" numCol="1" anchor="t">
                <a:spAutoFit/>
              </a:bodyPr>
              <a:lstStyle>
                <a:defPPr>
                  <a:defRPr lang="en-US"/>
                </a:defPPr>
                <a:lvl1pPr marL="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0477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0953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91430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1907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2384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61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3338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438156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609539" rtl="0" eaLnBrk="1" fontAlgn="auto" latinLnBrk="0" hangingPunct="1">
                  <a:lnSpc>
                    <a:spcPts val="1267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2000" b="1">
                    <a:solidFill>
                      <a:srgbClr val="2345B3"/>
                    </a:solidFill>
                  </a:defRPr>
                </a:pPr>
                <a:r>
                  <a:rPr kumimoji="0" sz="1333" b="1" i="0" u="none" strike="noStrike" kern="1200" cap="none" spc="0" normalizeH="0" baseline="0" noProof="0" dirty="0" err="1">
                    <a:ln>
                      <a:noFill/>
                    </a:ln>
                    <a:solidFill>
                      <a:srgbClr val="2345B3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openEHR</a:t>
                </a:r>
                <a:r>
                  <a:rPr kumimoji="0" sz="1333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2345B3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</a:t>
                </a:r>
                <a:br>
                  <a:rPr kumimoji="0" sz="1333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2345B3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</a:br>
                <a:r>
                  <a:rPr kumimoji="0" sz="1333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2345B3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data repository</a:t>
                </a:r>
              </a:p>
            </p:txBody>
          </p:sp>
        </p:grpSp>
        <p:sp>
          <p:nvSpPr>
            <p:cNvPr id="80" name="Rectangle">
              <a:extLst>
                <a:ext uri="{FF2B5EF4-FFF2-40B4-BE49-F238E27FC236}">
                  <a16:creationId xmlns:a16="http://schemas.microsoft.com/office/drawing/2014/main" id="{8FF4560B-8DF9-4FAC-851A-C2F04EFED842}"/>
                </a:ext>
              </a:extLst>
            </p:cNvPr>
            <p:cNvSpPr/>
            <p:nvPr/>
          </p:nvSpPr>
          <p:spPr>
            <a:xfrm>
              <a:off x="2508147" y="5573050"/>
              <a:ext cx="1406774" cy="789015"/>
            </a:xfrm>
            <a:prstGeom prst="rect">
              <a:avLst/>
            </a:prstGeom>
            <a:solidFill>
              <a:srgbClr val="FFEA8A"/>
            </a:solidFill>
            <a:ln w="12700" cap="flat">
              <a:noFill/>
              <a:miter lim="400000"/>
            </a:ln>
            <a:effectLst/>
          </p:spPr>
          <p:txBody>
            <a:bodyPr wrap="square" lIns="30479" tIns="30479" rIns="30479" bIns="30479" numCol="1" anchor="ctr">
              <a:no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6095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1" name="Shared  services">
              <a:extLst>
                <a:ext uri="{FF2B5EF4-FFF2-40B4-BE49-F238E27FC236}">
                  <a16:creationId xmlns:a16="http://schemas.microsoft.com/office/drawing/2014/main" id="{F7790345-F3F9-48D9-88EA-574A9D04DC67}"/>
                </a:ext>
              </a:extLst>
            </p:cNvPr>
            <p:cNvSpPr txBox="1"/>
            <p:nvPr/>
          </p:nvSpPr>
          <p:spPr>
            <a:xfrm>
              <a:off x="2734502" y="5667837"/>
              <a:ext cx="954064" cy="5994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33867" tIns="33867" rIns="33867" bIns="33867" numCol="1" anchor="t">
              <a:sp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609539" rtl="0" eaLnBrk="1" fontAlgn="auto" latinLnBrk="0" hangingPunct="1">
                <a:lnSpc>
                  <a:spcPts val="1267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2000" b="1">
                  <a:solidFill>
                    <a:srgbClr val="2345B3"/>
                  </a:solidFill>
                </a:defRPr>
              </a:pPr>
              <a:r>
                <a:rPr kumimoji="0" sz="1333" b="1" i="0" u="none" strike="noStrike" kern="1200" cap="none" spc="0" normalizeH="0" baseline="0" noProof="0">
                  <a:ln>
                    <a:noFill/>
                  </a:ln>
                  <a:solidFill>
                    <a:srgbClr val="2345B3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Shared </a:t>
              </a:r>
              <a:br>
                <a:rPr kumimoji="0" sz="1333" b="1" i="0" u="none" strike="noStrike" kern="1200" cap="none" spc="0" normalizeH="0" baseline="0" noProof="0">
                  <a:ln>
                    <a:noFill/>
                  </a:ln>
                  <a:solidFill>
                    <a:srgbClr val="2345B3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</a:br>
              <a:r>
                <a:rPr kumimoji="0" sz="1333" b="1" i="0" u="none" strike="noStrike" kern="1200" cap="none" spc="0" normalizeH="0" baseline="0" noProof="0">
                  <a:ln>
                    <a:noFill/>
                  </a:ln>
                  <a:solidFill>
                    <a:srgbClr val="2345B3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services</a:t>
              </a:r>
            </a:p>
          </p:txBody>
        </p:sp>
        <p:sp>
          <p:nvSpPr>
            <p:cNvPr id="82" name="Shape">
              <a:extLst>
                <a:ext uri="{FF2B5EF4-FFF2-40B4-BE49-F238E27FC236}">
                  <a16:creationId xmlns:a16="http://schemas.microsoft.com/office/drawing/2014/main" id="{4A1F211B-0F25-4599-AF15-79A9A7744841}"/>
                </a:ext>
              </a:extLst>
            </p:cNvPr>
            <p:cNvSpPr/>
            <p:nvPr/>
          </p:nvSpPr>
          <p:spPr>
            <a:xfrm rot="5400000">
              <a:off x="239918" y="3478524"/>
              <a:ext cx="789015" cy="6042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469" y="0"/>
                  </a:moveTo>
                  <a:cubicBezTo>
                    <a:pt x="13010" y="0"/>
                    <a:pt x="12551" y="232"/>
                    <a:pt x="12200" y="697"/>
                  </a:cubicBezTo>
                  <a:cubicBezTo>
                    <a:pt x="11500" y="1626"/>
                    <a:pt x="11500" y="3135"/>
                    <a:pt x="12200" y="4065"/>
                  </a:cubicBezTo>
                  <a:lnTo>
                    <a:pt x="15479" y="8419"/>
                  </a:lnTo>
                  <a:lnTo>
                    <a:pt x="1793" y="8419"/>
                  </a:lnTo>
                  <a:cubicBezTo>
                    <a:pt x="802" y="8419"/>
                    <a:pt x="0" y="9485"/>
                    <a:pt x="0" y="10800"/>
                  </a:cubicBezTo>
                  <a:cubicBezTo>
                    <a:pt x="0" y="12115"/>
                    <a:pt x="802" y="13181"/>
                    <a:pt x="1793" y="13181"/>
                  </a:cubicBezTo>
                  <a:lnTo>
                    <a:pt x="15479" y="13181"/>
                  </a:lnTo>
                  <a:lnTo>
                    <a:pt x="12200" y="17535"/>
                  </a:lnTo>
                  <a:cubicBezTo>
                    <a:pt x="11500" y="18465"/>
                    <a:pt x="11500" y="19974"/>
                    <a:pt x="12200" y="20903"/>
                  </a:cubicBezTo>
                  <a:cubicBezTo>
                    <a:pt x="12551" y="21368"/>
                    <a:pt x="13010" y="21600"/>
                    <a:pt x="13469" y="21600"/>
                  </a:cubicBezTo>
                  <a:cubicBezTo>
                    <a:pt x="13927" y="21600"/>
                    <a:pt x="14387" y="21368"/>
                    <a:pt x="14737" y="20903"/>
                  </a:cubicBezTo>
                  <a:lnTo>
                    <a:pt x="21074" y="12484"/>
                  </a:lnTo>
                  <a:cubicBezTo>
                    <a:pt x="21424" y="12019"/>
                    <a:pt x="21600" y="11409"/>
                    <a:pt x="21600" y="10800"/>
                  </a:cubicBezTo>
                  <a:cubicBezTo>
                    <a:pt x="21600" y="10191"/>
                    <a:pt x="21424" y="9581"/>
                    <a:pt x="21074" y="9116"/>
                  </a:cubicBezTo>
                  <a:lnTo>
                    <a:pt x="14737" y="697"/>
                  </a:lnTo>
                  <a:cubicBezTo>
                    <a:pt x="14387" y="232"/>
                    <a:pt x="13927" y="0"/>
                    <a:pt x="13469" y="0"/>
                  </a:cubicBezTo>
                  <a:close/>
                </a:path>
              </a:pathLst>
            </a:custGeom>
            <a:solidFill>
              <a:srgbClr val="F49342"/>
            </a:solidFill>
            <a:ln w="12700" cap="flat">
              <a:noFill/>
              <a:miter lim="400000"/>
            </a:ln>
            <a:effectLst/>
          </p:spPr>
          <p:txBody>
            <a:bodyPr wrap="square" lIns="30479" tIns="30479" rIns="30479" bIns="30479" numCol="1" anchor="ctr">
              <a:no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6095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83" name="Group">
              <a:extLst>
                <a:ext uri="{FF2B5EF4-FFF2-40B4-BE49-F238E27FC236}">
                  <a16:creationId xmlns:a16="http://schemas.microsoft.com/office/drawing/2014/main" id="{A36D2350-9F46-4548-AB60-0D35FBD1D1A6}"/>
                </a:ext>
              </a:extLst>
            </p:cNvPr>
            <p:cNvGrpSpPr/>
            <p:nvPr/>
          </p:nvGrpSpPr>
          <p:grpSpPr>
            <a:xfrm>
              <a:off x="2616558" y="5653092"/>
              <a:ext cx="1373529" cy="789014"/>
              <a:chOff x="0" y="0"/>
              <a:chExt cx="1373528" cy="789014"/>
            </a:xfrm>
          </p:grpSpPr>
          <p:sp>
            <p:nvSpPr>
              <p:cNvPr id="90" name="Line">
                <a:extLst>
                  <a:ext uri="{FF2B5EF4-FFF2-40B4-BE49-F238E27FC236}">
                    <a16:creationId xmlns:a16="http://schemas.microsoft.com/office/drawing/2014/main" id="{9CD5EEB7-77E5-48B3-985E-7957F49585BD}"/>
                  </a:ext>
                </a:extLst>
              </p:cNvPr>
              <p:cNvSpPr/>
              <p:nvPr/>
            </p:nvSpPr>
            <p:spPr>
              <a:xfrm>
                <a:off x="0" y="775757"/>
                <a:ext cx="1356730" cy="1"/>
              </a:xfrm>
              <a:prstGeom prst="line">
                <a:avLst/>
              </a:prstGeom>
              <a:noFill/>
              <a:ln w="25400" cap="flat">
                <a:solidFill>
                  <a:srgbClr val="FFEA8A"/>
                </a:solidFill>
                <a:prstDash val="solid"/>
                <a:round/>
              </a:ln>
              <a:effectLst/>
            </p:spPr>
            <p:txBody>
              <a:bodyPr wrap="square" lIns="30479" tIns="30479" rIns="30479" bIns="30479" numCol="1" anchor="t">
                <a:noAutofit/>
              </a:bodyPr>
              <a:lstStyle>
                <a:defPPr>
                  <a:defRPr lang="en-US"/>
                </a:defPPr>
                <a:lvl1pPr marL="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0477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0953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91430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1907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2384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61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3338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438156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609539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1" name="Line">
                <a:extLst>
                  <a:ext uri="{FF2B5EF4-FFF2-40B4-BE49-F238E27FC236}">
                    <a16:creationId xmlns:a16="http://schemas.microsoft.com/office/drawing/2014/main" id="{50C928C4-31A4-46FF-AB68-BDBC4C1AB72A}"/>
                  </a:ext>
                </a:extLst>
              </p:cNvPr>
              <p:cNvSpPr/>
              <p:nvPr/>
            </p:nvSpPr>
            <p:spPr>
              <a:xfrm flipV="1">
                <a:off x="13351" y="671158"/>
                <a:ext cx="1" cy="102405"/>
              </a:xfrm>
              <a:prstGeom prst="line">
                <a:avLst/>
              </a:prstGeom>
              <a:noFill/>
              <a:ln w="25400" cap="flat">
                <a:solidFill>
                  <a:srgbClr val="FFEA8A"/>
                </a:solidFill>
                <a:prstDash val="solid"/>
                <a:round/>
              </a:ln>
              <a:effectLst/>
            </p:spPr>
            <p:txBody>
              <a:bodyPr wrap="square" lIns="30479" tIns="30479" rIns="30479" bIns="30479" numCol="1" anchor="t">
                <a:noAutofit/>
              </a:bodyPr>
              <a:lstStyle>
                <a:defPPr>
                  <a:defRPr lang="en-US"/>
                </a:defPPr>
                <a:lvl1pPr marL="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0477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0953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91430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1907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2384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61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3338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438156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609539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2" name="Line">
                <a:extLst>
                  <a:ext uri="{FF2B5EF4-FFF2-40B4-BE49-F238E27FC236}">
                    <a16:creationId xmlns:a16="http://schemas.microsoft.com/office/drawing/2014/main" id="{66BFD2B0-CD36-4476-9CD9-8970672199B0}"/>
                  </a:ext>
                </a:extLst>
              </p:cNvPr>
              <p:cNvSpPr/>
              <p:nvPr/>
            </p:nvSpPr>
            <p:spPr>
              <a:xfrm>
                <a:off x="1282552" y="5446"/>
                <a:ext cx="90976" cy="1"/>
              </a:xfrm>
              <a:prstGeom prst="line">
                <a:avLst/>
              </a:prstGeom>
              <a:noFill/>
              <a:ln w="25400" cap="flat">
                <a:solidFill>
                  <a:srgbClr val="FFEA8A"/>
                </a:solidFill>
                <a:prstDash val="solid"/>
                <a:round/>
              </a:ln>
              <a:effectLst/>
            </p:spPr>
            <p:txBody>
              <a:bodyPr wrap="square" lIns="30479" tIns="30479" rIns="30479" bIns="30479" numCol="1" anchor="t">
                <a:noAutofit/>
              </a:bodyPr>
              <a:lstStyle>
                <a:defPPr>
                  <a:defRPr lang="en-US"/>
                </a:defPPr>
                <a:lvl1pPr marL="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0477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0953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91430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1907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2384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61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3338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438156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609539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3" name="Line">
                <a:extLst>
                  <a:ext uri="{FF2B5EF4-FFF2-40B4-BE49-F238E27FC236}">
                    <a16:creationId xmlns:a16="http://schemas.microsoft.com/office/drawing/2014/main" id="{37B7AA25-4F2F-431A-B426-F163B97C84FD}"/>
                  </a:ext>
                </a:extLst>
              </p:cNvPr>
              <p:cNvSpPr/>
              <p:nvPr/>
            </p:nvSpPr>
            <p:spPr>
              <a:xfrm flipH="1">
                <a:off x="1363132" y="0"/>
                <a:ext cx="1" cy="789014"/>
              </a:xfrm>
              <a:prstGeom prst="line">
                <a:avLst/>
              </a:prstGeom>
              <a:noFill/>
              <a:ln w="25400" cap="flat">
                <a:solidFill>
                  <a:srgbClr val="FFEA8A"/>
                </a:solidFill>
                <a:prstDash val="solid"/>
                <a:round/>
              </a:ln>
              <a:effectLst/>
            </p:spPr>
            <p:txBody>
              <a:bodyPr wrap="square" lIns="30479" tIns="30479" rIns="30479" bIns="30479" numCol="1" anchor="t">
                <a:noAutofit/>
              </a:bodyPr>
              <a:lstStyle>
                <a:defPPr>
                  <a:defRPr lang="en-US"/>
                </a:defPPr>
                <a:lvl1pPr marL="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0477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0953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91430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1907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2384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61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3338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438156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609539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grpSp>
          <p:nvGrpSpPr>
            <p:cNvPr id="84" name="Group">
              <a:extLst>
                <a:ext uri="{FF2B5EF4-FFF2-40B4-BE49-F238E27FC236}">
                  <a16:creationId xmlns:a16="http://schemas.microsoft.com/office/drawing/2014/main" id="{774D3AE1-DFCF-4F51-B65E-8A7E6AB8C589}"/>
                </a:ext>
              </a:extLst>
            </p:cNvPr>
            <p:cNvGrpSpPr/>
            <p:nvPr/>
          </p:nvGrpSpPr>
          <p:grpSpPr>
            <a:xfrm>
              <a:off x="2686408" y="5726117"/>
              <a:ext cx="1373529" cy="789014"/>
              <a:chOff x="0" y="0"/>
              <a:chExt cx="1373528" cy="789014"/>
            </a:xfrm>
          </p:grpSpPr>
          <p:sp>
            <p:nvSpPr>
              <p:cNvPr id="86" name="Line">
                <a:extLst>
                  <a:ext uri="{FF2B5EF4-FFF2-40B4-BE49-F238E27FC236}">
                    <a16:creationId xmlns:a16="http://schemas.microsoft.com/office/drawing/2014/main" id="{0F1D3D58-5453-419E-A92F-65E015C7F6FF}"/>
                  </a:ext>
                </a:extLst>
              </p:cNvPr>
              <p:cNvSpPr/>
              <p:nvPr/>
            </p:nvSpPr>
            <p:spPr>
              <a:xfrm>
                <a:off x="0" y="775757"/>
                <a:ext cx="1356730" cy="1"/>
              </a:xfrm>
              <a:prstGeom prst="line">
                <a:avLst/>
              </a:prstGeom>
              <a:noFill/>
              <a:ln w="25400" cap="flat">
                <a:solidFill>
                  <a:srgbClr val="FFEA8A"/>
                </a:solidFill>
                <a:prstDash val="solid"/>
                <a:round/>
              </a:ln>
              <a:effectLst/>
            </p:spPr>
            <p:txBody>
              <a:bodyPr wrap="square" lIns="30479" tIns="30479" rIns="30479" bIns="30479" numCol="1" anchor="t">
                <a:noAutofit/>
              </a:bodyPr>
              <a:lstStyle>
                <a:defPPr>
                  <a:defRPr lang="en-US"/>
                </a:defPPr>
                <a:lvl1pPr marL="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0477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0953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91430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1907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2384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61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3338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438156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609539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7" name="Line">
                <a:extLst>
                  <a:ext uri="{FF2B5EF4-FFF2-40B4-BE49-F238E27FC236}">
                    <a16:creationId xmlns:a16="http://schemas.microsoft.com/office/drawing/2014/main" id="{373BC935-FBE4-45FE-B61D-EAE1F252FDF4}"/>
                  </a:ext>
                </a:extLst>
              </p:cNvPr>
              <p:cNvSpPr/>
              <p:nvPr/>
            </p:nvSpPr>
            <p:spPr>
              <a:xfrm flipV="1">
                <a:off x="13351" y="708307"/>
                <a:ext cx="1" cy="65256"/>
              </a:xfrm>
              <a:prstGeom prst="line">
                <a:avLst/>
              </a:prstGeom>
              <a:noFill/>
              <a:ln w="25400" cap="flat">
                <a:solidFill>
                  <a:srgbClr val="FFEA8A"/>
                </a:solidFill>
                <a:prstDash val="solid"/>
                <a:round/>
              </a:ln>
              <a:effectLst/>
            </p:spPr>
            <p:txBody>
              <a:bodyPr wrap="square" lIns="30479" tIns="30479" rIns="30479" bIns="30479" numCol="1" anchor="t">
                <a:noAutofit/>
              </a:bodyPr>
              <a:lstStyle>
                <a:defPPr>
                  <a:defRPr lang="en-US"/>
                </a:defPPr>
                <a:lvl1pPr marL="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0477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0953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91430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1907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2384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61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3338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438156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609539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8" name="Line">
                <a:extLst>
                  <a:ext uri="{FF2B5EF4-FFF2-40B4-BE49-F238E27FC236}">
                    <a16:creationId xmlns:a16="http://schemas.microsoft.com/office/drawing/2014/main" id="{F0F95F33-536F-4F1D-99F0-C974D09A9FEE}"/>
                  </a:ext>
                </a:extLst>
              </p:cNvPr>
              <p:cNvSpPr/>
              <p:nvPr/>
            </p:nvSpPr>
            <p:spPr>
              <a:xfrm>
                <a:off x="1282552" y="5446"/>
                <a:ext cx="90976" cy="1"/>
              </a:xfrm>
              <a:prstGeom prst="line">
                <a:avLst/>
              </a:prstGeom>
              <a:noFill/>
              <a:ln w="25400" cap="flat">
                <a:solidFill>
                  <a:srgbClr val="FFEA8A"/>
                </a:solidFill>
                <a:prstDash val="solid"/>
                <a:round/>
              </a:ln>
              <a:effectLst/>
            </p:spPr>
            <p:txBody>
              <a:bodyPr wrap="square" lIns="30479" tIns="30479" rIns="30479" bIns="30479" numCol="1" anchor="t">
                <a:noAutofit/>
              </a:bodyPr>
              <a:lstStyle>
                <a:defPPr>
                  <a:defRPr lang="en-US"/>
                </a:defPPr>
                <a:lvl1pPr marL="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0477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0953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91430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1907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2384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61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3338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438156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609539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9" name="Line">
                <a:extLst>
                  <a:ext uri="{FF2B5EF4-FFF2-40B4-BE49-F238E27FC236}">
                    <a16:creationId xmlns:a16="http://schemas.microsoft.com/office/drawing/2014/main" id="{42DCB6D2-5B39-4352-A2C3-F68BC631D33C}"/>
                  </a:ext>
                </a:extLst>
              </p:cNvPr>
              <p:cNvSpPr/>
              <p:nvPr/>
            </p:nvSpPr>
            <p:spPr>
              <a:xfrm flipH="1">
                <a:off x="1363132" y="0"/>
                <a:ext cx="1" cy="789014"/>
              </a:xfrm>
              <a:prstGeom prst="line">
                <a:avLst/>
              </a:prstGeom>
              <a:noFill/>
              <a:ln w="25400" cap="flat">
                <a:solidFill>
                  <a:srgbClr val="FFEA8A"/>
                </a:solidFill>
                <a:prstDash val="solid"/>
                <a:round/>
              </a:ln>
              <a:effectLst/>
            </p:spPr>
            <p:txBody>
              <a:bodyPr wrap="square" lIns="30479" tIns="30479" rIns="30479" bIns="30479" numCol="1" anchor="t">
                <a:noAutofit/>
              </a:bodyPr>
              <a:lstStyle>
                <a:defPPr>
                  <a:defRPr lang="en-US"/>
                </a:defPPr>
                <a:lvl1pPr marL="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304770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60953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914309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21907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523848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61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33387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438156" algn="l" defTabSz="609539" rtl="0" eaLnBrk="1" latinLnBrk="0" hangingPunct="1"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609539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sz="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85" name="Shape">
              <a:extLst>
                <a:ext uri="{FF2B5EF4-FFF2-40B4-BE49-F238E27FC236}">
                  <a16:creationId xmlns:a16="http://schemas.microsoft.com/office/drawing/2014/main" id="{1329357A-7BE5-43A1-B422-B4D4ECFB4C55}"/>
                </a:ext>
              </a:extLst>
            </p:cNvPr>
            <p:cNvSpPr/>
            <p:nvPr/>
          </p:nvSpPr>
          <p:spPr>
            <a:xfrm rot="16200000">
              <a:off x="3322671" y="3478524"/>
              <a:ext cx="789015" cy="6042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3469" y="0"/>
                  </a:moveTo>
                  <a:cubicBezTo>
                    <a:pt x="13010" y="0"/>
                    <a:pt x="12551" y="232"/>
                    <a:pt x="12200" y="697"/>
                  </a:cubicBezTo>
                  <a:cubicBezTo>
                    <a:pt x="11500" y="1626"/>
                    <a:pt x="11500" y="3135"/>
                    <a:pt x="12200" y="4065"/>
                  </a:cubicBezTo>
                  <a:lnTo>
                    <a:pt x="15479" y="8419"/>
                  </a:lnTo>
                  <a:lnTo>
                    <a:pt x="1793" y="8419"/>
                  </a:lnTo>
                  <a:cubicBezTo>
                    <a:pt x="802" y="8419"/>
                    <a:pt x="0" y="9485"/>
                    <a:pt x="0" y="10800"/>
                  </a:cubicBezTo>
                  <a:cubicBezTo>
                    <a:pt x="0" y="12115"/>
                    <a:pt x="802" y="13181"/>
                    <a:pt x="1793" y="13181"/>
                  </a:cubicBezTo>
                  <a:lnTo>
                    <a:pt x="15479" y="13181"/>
                  </a:lnTo>
                  <a:lnTo>
                    <a:pt x="12200" y="17535"/>
                  </a:lnTo>
                  <a:cubicBezTo>
                    <a:pt x="11500" y="18465"/>
                    <a:pt x="11500" y="19974"/>
                    <a:pt x="12200" y="20903"/>
                  </a:cubicBezTo>
                  <a:cubicBezTo>
                    <a:pt x="12551" y="21368"/>
                    <a:pt x="13010" y="21600"/>
                    <a:pt x="13469" y="21600"/>
                  </a:cubicBezTo>
                  <a:cubicBezTo>
                    <a:pt x="13927" y="21600"/>
                    <a:pt x="14387" y="21368"/>
                    <a:pt x="14737" y="20903"/>
                  </a:cubicBezTo>
                  <a:lnTo>
                    <a:pt x="21074" y="12484"/>
                  </a:lnTo>
                  <a:cubicBezTo>
                    <a:pt x="21424" y="12019"/>
                    <a:pt x="21600" y="11409"/>
                    <a:pt x="21600" y="10800"/>
                  </a:cubicBezTo>
                  <a:cubicBezTo>
                    <a:pt x="21600" y="10191"/>
                    <a:pt x="21424" y="9581"/>
                    <a:pt x="21074" y="9116"/>
                  </a:cubicBezTo>
                  <a:lnTo>
                    <a:pt x="14737" y="697"/>
                  </a:lnTo>
                  <a:cubicBezTo>
                    <a:pt x="14387" y="232"/>
                    <a:pt x="13927" y="0"/>
                    <a:pt x="13469" y="0"/>
                  </a:cubicBezTo>
                  <a:close/>
                </a:path>
              </a:pathLst>
            </a:custGeom>
            <a:solidFill>
              <a:srgbClr val="F49342"/>
            </a:solidFill>
            <a:ln w="12700" cap="flat">
              <a:noFill/>
              <a:miter lim="400000"/>
            </a:ln>
            <a:effectLst/>
          </p:spPr>
          <p:txBody>
            <a:bodyPr wrap="square" lIns="30479" tIns="30479" rIns="30479" bIns="30479" numCol="1" anchor="ctr">
              <a:noAutofit/>
            </a:bodyPr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6095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DA18711-A9BF-69DD-00C2-5FB9957B2CAD}"/>
              </a:ext>
            </a:extLst>
          </p:cNvPr>
          <p:cNvGrpSpPr/>
          <p:nvPr/>
        </p:nvGrpSpPr>
        <p:grpSpPr>
          <a:xfrm>
            <a:off x="38912" y="6368791"/>
            <a:ext cx="1080000" cy="385818"/>
            <a:chOff x="38912" y="6368791"/>
            <a:chExt cx="1080000" cy="385818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9D76139-5120-A0F4-0EFF-57742A2CEBED}"/>
                </a:ext>
              </a:extLst>
            </p:cNvPr>
            <p:cNvSpPr/>
            <p:nvPr/>
          </p:nvSpPr>
          <p:spPr>
            <a:xfrm>
              <a:off x="38912" y="6368791"/>
              <a:ext cx="1080000" cy="38581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pic>
          <p:nvPicPr>
            <p:cNvPr id="26" name="Kuva 34" descr="Kuva, joka sisältää kohteen Fontti, teksti, Grafiikka, typografia&#10;&#10;Kuvaus luotu automaattisesti">
              <a:extLst>
                <a:ext uri="{FF2B5EF4-FFF2-40B4-BE49-F238E27FC236}">
                  <a16:creationId xmlns:a16="http://schemas.microsoft.com/office/drawing/2014/main" id="{F854244A-19AF-F2DB-02BF-FE172562731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5392" y="6398928"/>
              <a:ext cx="922230" cy="355681"/>
            </a:xfrm>
            <a:prstGeom prst="rect">
              <a:avLst/>
            </a:prstGeom>
          </p:spPr>
        </p:pic>
      </p:grpSp>
      <p:sp>
        <p:nvSpPr>
          <p:cNvPr id="27" name="Footer Placeholder 3">
            <a:extLst>
              <a:ext uri="{FF2B5EF4-FFF2-40B4-BE49-F238E27FC236}">
                <a16:creationId xmlns:a16="http://schemas.microsoft.com/office/drawing/2014/main" id="{A20C3FC2-1A31-4404-A2B7-138C0124A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7726" y="6363424"/>
            <a:ext cx="3811437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CA" sz="1100" dirty="0">
                <a:solidFill>
                  <a:schemeClr val="bg1"/>
                </a:solidFill>
              </a:rPr>
              <a:t>Copyright Rosaldo Oy, from ‘openEHR Awareness’ course</a:t>
            </a:r>
          </a:p>
        </p:txBody>
      </p:sp>
    </p:spTree>
    <p:extLst>
      <p:ext uri="{BB962C8B-B14F-4D97-AF65-F5344CB8AC3E}">
        <p14:creationId xmlns:p14="http://schemas.microsoft.com/office/powerpoint/2010/main" val="226574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599"/>
    </mc:Choice>
    <mc:Fallback xmlns="">
      <p:transition spd="slow" advTm="28599"/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307</Words>
  <Application>Microsoft Office PowerPoint</Application>
  <PresentationFormat>Laajakuva</PresentationFormat>
  <Paragraphs>44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12" baseType="lpstr">
      <vt:lpstr>Arial</vt:lpstr>
      <vt:lpstr>Calibri</vt:lpstr>
      <vt:lpstr>FuturaPTDemi</vt:lpstr>
      <vt:lpstr>Libre Franklin</vt:lpstr>
      <vt:lpstr>Libre Franklin Bold</vt:lpstr>
      <vt:lpstr>Libre Franklin Light</vt:lpstr>
      <vt:lpstr>Montserrat Classic</vt:lpstr>
      <vt:lpstr>Montserrat Classic Bold</vt:lpstr>
      <vt:lpstr>1_Office Theme</vt:lpstr>
      <vt:lpstr>PowerPoint-esitys</vt:lpstr>
      <vt:lpstr>The ‘right tool for the right job’ philosophy 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Hanna Pohjonen</dc:creator>
  <cp:lastModifiedBy>Pirkko Kortekangas</cp:lastModifiedBy>
  <cp:revision>1</cp:revision>
  <dcterms:created xsi:type="dcterms:W3CDTF">2026-05-24T05:48:29Z</dcterms:created>
  <dcterms:modified xsi:type="dcterms:W3CDTF">2026-05-28T08:08:57Z</dcterms:modified>
</cp:coreProperties>
</file>