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1" r:id="rId3"/>
    <p:sldId id="273" r:id="rId4"/>
    <p:sldId id="263" r:id="rId5"/>
    <p:sldId id="265" r:id="rId6"/>
    <p:sldId id="266" r:id="rId7"/>
    <p:sldId id="267" r:id="rId8"/>
    <p:sldId id="268" r:id="rId9"/>
    <p:sldId id="269" r:id="rId10"/>
    <p:sldId id="275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6" d="100"/>
          <a:sy n="96" d="100"/>
        </p:scale>
        <p:origin x="42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B427-E62A-49DA-9280-8802125D8FAC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9A00-216F-45E2-A3A0-49A9C681B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20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B427-E62A-49DA-9280-8802125D8FAC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9A00-216F-45E2-A3A0-49A9C681B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0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B427-E62A-49DA-9280-8802125D8FAC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9A00-216F-45E2-A3A0-49A9C681B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6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B427-E62A-49DA-9280-8802125D8FAC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9A00-216F-45E2-A3A0-49A9C681B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2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B427-E62A-49DA-9280-8802125D8FAC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9A00-216F-45E2-A3A0-49A9C681B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78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B427-E62A-49DA-9280-8802125D8FAC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9A00-216F-45E2-A3A0-49A9C681B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2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B427-E62A-49DA-9280-8802125D8FAC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9A00-216F-45E2-A3A0-49A9C681B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3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B427-E62A-49DA-9280-8802125D8FAC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9A00-216F-45E2-A3A0-49A9C681B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9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B427-E62A-49DA-9280-8802125D8FAC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9A00-216F-45E2-A3A0-49A9C681B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72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B427-E62A-49DA-9280-8802125D8FAC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9A00-216F-45E2-A3A0-49A9C681B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53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B427-E62A-49DA-9280-8802125D8FAC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9A00-216F-45E2-A3A0-49A9C681B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7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0B427-E62A-49DA-9280-8802125D8FAC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B9A00-216F-45E2-A3A0-49A9C681B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1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.png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12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9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4.png"/><Relationship Id="rId4" Type="http://schemas.openxmlformats.org/officeDocument/2006/relationships/image" Target="../media/image20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4.png"/><Relationship Id="rId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12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Asiakkuudet\HL7\Kuvat\AdobeStock_124997677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1" b="2361"/>
          <a:stretch/>
        </p:blipFill>
        <p:spPr bwMode="auto">
          <a:xfrm>
            <a:off x="-36512" y="0"/>
            <a:ext cx="91805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DCA5E12A-04A2-CCFB-965F-50888AB0A2BB}"/>
              </a:ext>
            </a:extLst>
          </p:cNvPr>
          <p:cNvSpPr/>
          <p:nvPr/>
        </p:nvSpPr>
        <p:spPr>
          <a:xfrm>
            <a:off x="7334620" y="1235590"/>
            <a:ext cx="1811996" cy="3888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6C1FFAA-F887-CA4C-50C0-2F75F4C6B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902" y="-13235"/>
            <a:ext cx="9180512" cy="1281463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2293967" y="1707654"/>
            <a:ext cx="44782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600" b="1" dirty="0">
                <a:latin typeface="+mj-lt"/>
              </a:rPr>
              <a:t>HL7 on kansainvälinen</a:t>
            </a:r>
            <a:br>
              <a:rPr lang="fi-FI" sz="1600" b="1" dirty="0">
                <a:latin typeface="+mj-lt"/>
              </a:rPr>
            </a:br>
            <a:r>
              <a:rPr lang="fi-FI" sz="1600" b="1" dirty="0">
                <a:latin typeface="+mj-lt"/>
              </a:rPr>
              <a:t>terveydenhuollon standardeja kehittävä voittoa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tavoittelematon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organisaatio</a:t>
            </a:r>
            <a:r>
              <a:rPr lang="en-US" sz="1600" b="1" dirty="0">
                <a:latin typeface="+mj-lt"/>
              </a:rPr>
              <a:t> </a:t>
            </a:r>
            <a:br>
              <a:rPr lang="en-US" sz="1600" b="1" dirty="0">
                <a:latin typeface="+mj-lt"/>
              </a:rPr>
            </a:br>
            <a:r>
              <a:rPr lang="en-US" sz="1600" b="1" cap="all" dirty="0">
                <a:solidFill>
                  <a:srgbClr val="C00000"/>
                </a:solidFill>
                <a:latin typeface="+mj-lt"/>
              </a:rPr>
              <a:t>Health Level Seven </a:t>
            </a:r>
            <a:br>
              <a:rPr lang="en-US" sz="1600" b="1" cap="all" dirty="0">
                <a:solidFill>
                  <a:srgbClr val="C00000"/>
                </a:solidFill>
                <a:latin typeface="+mj-lt"/>
              </a:rPr>
            </a:br>
            <a:r>
              <a:rPr lang="en-US" sz="1600" b="1" cap="all" dirty="0">
                <a:solidFill>
                  <a:srgbClr val="C00000"/>
                </a:solidFill>
                <a:latin typeface="+mj-lt"/>
              </a:rPr>
              <a:t>international</a:t>
            </a:r>
            <a:r>
              <a:rPr lang="en-US" sz="1600" b="1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pPr algn="ctr"/>
            <a:r>
              <a:rPr lang="en-US" sz="1600" dirty="0">
                <a:latin typeface="+mj-lt"/>
              </a:rPr>
              <a:t> </a:t>
            </a:r>
          </a:p>
          <a:p>
            <a:pPr algn="ctr"/>
            <a:r>
              <a:rPr lang="fi-FI" sz="1600" b="1" dirty="0">
                <a:solidFill>
                  <a:srgbClr val="C00000"/>
                </a:solidFill>
                <a:latin typeface="+mj-lt"/>
              </a:rPr>
              <a:t>HL7 Finland</a:t>
            </a:r>
            <a:r>
              <a:rPr lang="fi-FI" sz="1600" dirty="0">
                <a:latin typeface="+mj-lt"/>
              </a:rPr>
              <a:t> keskittyy sosiaali- ja terveydenhuollon tietojärjestelmien standardien ja </a:t>
            </a:r>
            <a:r>
              <a:rPr lang="fi-FI" sz="1600" dirty="0" err="1">
                <a:latin typeface="+mj-lt"/>
              </a:rPr>
              <a:t>yhteentoimivuuden</a:t>
            </a:r>
            <a:r>
              <a:rPr lang="fi-FI" sz="1600" dirty="0">
                <a:latin typeface="+mj-lt"/>
              </a:rPr>
              <a:t> kehittämiseen.</a:t>
            </a:r>
            <a:br>
              <a:rPr lang="fi-FI" sz="1600" dirty="0">
                <a:latin typeface="+mj-lt"/>
              </a:rPr>
            </a:br>
            <a:r>
              <a:rPr lang="fi-FI" sz="1600" dirty="0">
                <a:latin typeface="+mj-lt"/>
              </a:rPr>
              <a:t>Suomen yhdistykseen kuuluu yli 60 tietojärjestelmien </a:t>
            </a:r>
            <a:r>
              <a:rPr lang="fi-FI" sz="1600" dirty="0"/>
              <a:t>toimittajaa ja </a:t>
            </a:r>
            <a:r>
              <a:rPr lang="fi-FI" sz="1600" dirty="0">
                <a:latin typeface="+mj-lt"/>
              </a:rPr>
              <a:t>käyttäjäorganisaatiota.</a:t>
            </a:r>
            <a:endParaRPr lang="en-US" sz="1600" dirty="0">
              <a:latin typeface="+mj-lt"/>
            </a:endParaRPr>
          </a:p>
        </p:txBody>
      </p:sp>
      <p:pic>
        <p:nvPicPr>
          <p:cNvPr id="8" name="Sisällön paikkamerkki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22" y="1410825"/>
            <a:ext cx="368837" cy="368837"/>
          </a:xfrm>
        </p:spPr>
      </p:pic>
      <p:pic>
        <p:nvPicPr>
          <p:cNvPr id="9" name="Sisällön paikkamerkki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04248" y="1401487"/>
            <a:ext cx="368837" cy="368837"/>
          </a:xfrm>
          <a:prstGeom prst="rect">
            <a:avLst/>
          </a:prstGeom>
        </p:spPr>
      </p:pic>
      <p:pic>
        <p:nvPicPr>
          <p:cNvPr id="10" name="Sisällön paikkamerkki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0903" y="4651184"/>
            <a:ext cx="368837" cy="368837"/>
          </a:xfrm>
          <a:prstGeom prst="rect">
            <a:avLst/>
          </a:prstGeom>
        </p:spPr>
      </p:pic>
      <p:pic>
        <p:nvPicPr>
          <p:cNvPr id="11" name="Sisällön paikkamerkki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30566" y="4651184"/>
            <a:ext cx="368837" cy="368837"/>
          </a:xfrm>
          <a:prstGeom prst="rect">
            <a:avLst/>
          </a:prstGeom>
        </p:spPr>
      </p:pic>
      <p:pic>
        <p:nvPicPr>
          <p:cNvPr id="3" name="Picture 6" descr="P:\Asiakkuudet\HL7\PPT\tunnus 2.png">
            <a:extLst>
              <a:ext uri="{FF2B5EF4-FFF2-40B4-BE49-F238E27FC236}">
                <a16:creationId xmlns:a16="http://schemas.microsoft.com/office/drawing/2014/main" id="{738F1CEF-8875-664F-5D75-AF7021DCF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48" y="977"/>
            <a:ext cx="7488672" cy="12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A365193-794B-811C-3F7B-C544060DB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368" y="3270806"/>
            <a:ext cx="1529444" cy="74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HE Finland logo">
            <a:extLst>
              <a:ext uri="{FF2B5EF4-FFF2-40B4-BE49-F238E27FC236}">
                <a16:creationId xmlns:a16="http://schemas.microsoft.com/office/drawing/2014/main" id="{22AB4919-AAF7-7DD9-5CA9-493DC6B0D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28" y="2027438"/>
            <a:ext cx="1463560" cy="55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0FD3A780-7A14-E07B-FF84-6CB48FD777C8}"/>
              </a:ext>
            </a:extLst>
          </p:cNvPr>
          <p:cNvSpPr/>
          <p:nvPr/>
        </p:nvSpPr>
        <p:spPr>
          <a:xfrm>
            <a:off x="-36133" y="1268227"/>
            <a:ext cx="1943837" cy="3888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B09F18-1296-9B4E-701A-32565DD97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3" y="2275026"/>
            <a:ext cx="1764221" cy="176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0EE9D37-853D-2252-BA59-9F215A122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" y="1563638"/>
            <a:ext cx="1812030" cy="107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2FAA939-2D45-E073-2FB1-E60C921E7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96" y="3363838"/>
            <a:ext cx="1512384" cy="151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32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P:\Asiakkuudet\HL7\Kuvat\shutterstock_3381020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 t="4962" r="4076" b="8358"/>
          <a:stretch/>
        </p:blipFill>
        <p:spPr bwMode="auto">
          <a:xfrm>
            <a:off x="-252536" y="-66675"/>
            <a:ext cx="9829799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P:\Asiakkuudet\HL7\PPT\efekti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2" t="3614" b="8557"/>
          <a:stretch/>
        </p:blipFill>
        <p:spPr bwMode="auto">
          <a:xfrm>
            <a:off x="-396552" y="-66676"/>
            <a:ext cx="2899469" cy="544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orakulmio 4"/>
          <p:cNvSpPr/>
          <p:nvPr/>
        </p:nvSpPr>
        <p:spPr>
          <a:xfrm>
            <a:off x="-36512" y="302334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aseline="30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Syytä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baseline="30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liittyä</a:t>
            </a:r>
            <a:endParaRPr lang="en-US" sz="54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47614"/>
            <a:ext cx="650373" cy="812004"/>
          </a:xfrm>
          <a:prstGeom prst="rect">
            <a:avLst/>
          </a:prstGeom>
        </p:spPr>
      </p:pic>
      <p:sp>
        <p:nvSpPr>
          <p:cNvPr id="7" name="Suorakulmio 6"/>
          <p:cNvSpPr/>
          <p:nvPr/>
        </p:nvSpPr>
        <p:spPr>
          <a:xfrm>
            <a:off x="1925960" y="2211710"/>
            <a:ext cx="55983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000" b="1" cap="all" dirty="0">
                <a:solidFill>
                  <a:srgbClr val="C00000"/>
                </a:solidFill>
              </a:rPr>
              <a:t>yhteisö. </a:t>
            </a:r>
            <a:br>
              <a:rPr lang="fi-FI" sz="2000" dirty="0"/>
            </a:br>
            <a:r>
              <a:rPr lang="fi-FI" dirty="0"/>
              <a:t>Alan toimijoiden puolueeton </a:t>
            </a:r>
            <a:br>
              <a:rPr lang="fi-FI" dirty="0"/>
            </a:br>
            <a:r>
              <a:rPr lang="fi-FI" dirty="0"/>
              <a:t>kohtaamispaikka ajatustenvaihtoon </a:t>
            </a:r>
            <a:br>
              <a:rPr lang="fi-FI" dirty="0"/>
            </a:br>
            <a:r>
              <a:rPr lang="fi-FI" dirty="0"/>
              <a:t>ja ratkaisujen löytämiseen.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62373"/>
            <a:ext cx="650373" cy="763899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62373"/>
            <a:ext cx="650373" cy="763899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72679"/>
            <a:ext cx="650373" cy="763899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72679"/>
            <a:ext cx="650373" cy="763899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62373"/>
            <a:ext cx="650373" cy="763899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1362373"/>
            <a:ext cx="648072" cy="761197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25" y="400510"/>
            <a:ext cx="679908" cy="964162"/>
          </a:xfrm>
          <a:prstGeom prst="rect">
            <a:avLst/>
          </a:prstGeom>
        </p:spPr>
      </p:pic>
      <p:pic>
        <p:nvPicPr>
          <p:cNvPr id="4" name="Picture 4" descr="Preview of your QR Code">
            <a:extLst>
              <a:ext uri="{FF2B5EF4-FFF2-40B4-BE49-F238E27FC236}">
                <a16:creationId xmlns:a16="http://schemas.microsoft.com/office/drawing/2014/main" id="{AE8B1818-190D-07A1-61FC-4306897B2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935" y="139356"/>
            <a:ext cx="1373545" cy="137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P:\Asiakkuudet\HL7\PPT\tunnus 2.png">
            <a:extLst>
              <a:ext uri="{FF2B5EF4-FFF2-40B4-BE49-F238E27FC236}">
                <a16:creationId xmlns:a16="http://schemas.microsoft.com/office/drawing/2014/main" id="{5F287BE0-E883-A498-ACB2-829A525B8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455" y="55234"/>
            <a:ext cx="4511803" cy="7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857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P:\Asiakkuudet\HL7\PPT\b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4" b="13883"/>
          <a:stretch/>
        </p:blipFill>
        <p:spPr bwMode="auto">
          <a:xfrm>
            <a:off x="0" y="0"/>
            <a:ext cx="9183657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4525490"/>
            <a:ext cx="9183657" cy="54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33" name="Picture 2">
            <a:extLst>
              <a:ext uri="{FF2B5EF4-FFF2-40B4-BE49-F238E27FC236}">
                <a16:creationId xmlns:a16="http://schemas.microsoft.com/office/drawing/2014/main" id="{D4CF6386-9529-E2FD-D5F1-AC7B04FB6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376" y="4452523"/>
            <a:ext cx="1227970" cy="60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Suorakulmio 1033">
            <a:extLst>
              <a:ext uri="{FF2B5EF4-FFF2-40B4-BE49-F238E27FC236}">
                <a16:creationId xmlns:a16="http://schemas.microsoft.com/office/drawing/2014/main" id="{0FD9E87B-AAC1-DCDB-1163-05311CAE2CD1}"/>
              </a:ext>
            </a:extLst>
          </p:cNvPr>
          <p:cNvSpPr/>
          <p:nvPr/>
        </p:nvSpPr>
        <p:spPr>
          <a:xfrm>
            <a:off x="1691680" y="4164552"/>
            <a:ext cx="1584176" cy="366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378"/>
            <a:ext cx="8229600" cy="857250"/>
          </a:xfrm>
        </p:spPr>
        <p:txBody>
          <a:bodyPr>
            <a:noAutofit/>
          </a:bodyPr>
          <a:lstStyle/>
          <a:p>
            <a:r>
              <a:rPr lang="fi-FI" sz="6000" baseline="30000" dirty="0">
                <a:solidFill>
                  <a:srgbClr val="C00000"/>
                </a:solidFill>
              </a:rPr>
              <a:t>HL7 Finland organisaatio</a:t>
            </a:r>
            <a:endParaRPr lang="fi-FI" sz="60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29246" y="4067641"/>
            <a:ext cx="8712968" cy="448325"/>
          </a:xfrm>
        </p:spPr>
        <p:txBody>
          <a:bodyPr>
            <a:normAutofit fontScale="47500" lnSpcReduction="20000"/>
          </a:bodyPr>
          <a:lstStyle/>
          <a:p>
            <a:pPr>
              <a:buClr>
                <a:srgbClr val="C00000"/>
              </a:buClr>
            </a:pPr>
            <a:r>
              <a:rPr lang="fi-FI" sz="2000" kern="0" dirty="0">
                <a:solidFill>
                  <a:schemeClr val="bg1"/>
                </a:solidFill>
              </a:rPr>
              <a:t>HL7 Finland ”Sateenvarjo” kokoaa HL7-standardeista, IHE-profiileista ja </a:t>
            </a:r>
            <a:r>
              <a:rPr lang="fi-FI" sz="2000" kern="0" dirty="0" err="1">
                <a:solidFill>
                  <a:schemeClr val="bg1"/>
                </a:solidFill>
              </a:rPr>
              <a:t>openEHR</a:t>
            </a:r>
            <a:r>
              <a:rPr lang="fi-FI" sz="2000" kern="0" dirty="0">
                <a:solidFill>
                  <a:schemeClr val="bg1"/>
                </a:solidFill>
              </a:rPr>
              <a:t>-määrittelyistä ja niihin liittyvästä toiminnasta kiinnostuneet, resursoi ja </a:t>
            </a:r>
            <a:r>
              <a:rPr lang="fi-FI" sz="2000" kern="0" dirty="0" err="1">
                <a:solidFill>
                  <a:schemeClr val="bg1"/>
                </a:solidFill>
              </a:rPr>
              <a:t>projektoi</a:t>
            </a:r>
            <a:r>
              <a:rPr lang="fi-FI" sz="2000" kern="0" dirty="0">
                <a:solidFill>
                  <a:schemeClr val="bg1"/>
                </a:solidFill>
              </a:rPr>
              <a:t> yhteistä HL7- ja IHE-toimintaa ja hallinnoi kotimaisia ja kansainvälisiä jäsenyyksiä, äänestyksiä, soveltamisoppaita, koulutuksia, tapahtumia jne.</a:t>
            </a:r>
            <a:endParaRPr lang="fi-FI" sz="2000" dirty="0">
              <a:solidFill>
                <a:schemeClr val="bg1"/>
              </a:solidFill>
            </a:endParaRPr>
          </a:p>
        </p:txBody>
      </p:sp>
      <p:pic>
        <p:nvPicPr>
          <p:cNvPr id="17" name="Picture 6" descr="P:\Asiakkuudet\HL7\PPT\tunnus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58298"/>
            <a:ext cx="3321496" cy="56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HE Finland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30" y="4525491"/>
            <a:ext cx="1428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\\helfs01.thl.fi\homes\jmye\_Pictures\HL7\HL7fi-valkpohj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473" y="4607024"/>
            <a:ext cx="2802980" cy="36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Kuva 1031">
            <a:extLst>
              <a:ext uri="{FF2B5EF4-FFF2-40B4-BE49-F238E27FC236}">
                <a16:creationId xmlns:a16="http://schemas.microsoft.com/office/drawing/2014/main" id="{EC5576BB-D325-6882-FBE4-8EB59016D1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626" y="878543"/>
            <a:ext cx="7550403" cy="309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30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:\Asiakkuudet\HL7\Kuvat\AdobeStock_101193476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1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P:\Asiakkuudet\HL7\PPT\efekti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2" t="3614" b="8557"/>
          <a:stretch/>
        </p:blipFill>
        <p:spPr bwMode="auto">
          <a:xfrm>
            <a:off x="0" y="0"/>
            <a:ext cx="260769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orakulmio 4"/>
          <p:cNvSpPr/>
          <p:nvPr/>
        </p:nvSpPr>
        <p:spPr>
          <a:xfrm>
            <a:off x="-144016" y="510808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i-FI" sz="4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Terveystietosi</a:t>
            </a:r>
          </a:p>
          <a:p>
            <a:pPr algn="ctr"/>
            <a:r>
              <a:rPr lang="fi-FI" sz="4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siellä missä</a:t>
            </a:r>
          </a:p>
          <a:p>
            <a:pPr algn="ctr"/>
            <a:r>
              <a:rPr lang="fi-FI" sz="4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sinäkin.</a:t>
            </a:r>
          </a:p>
          <a:p>
            <a:endParaRPr lang="en-US" sz="5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2" descr="P:\Asiakkuudet\HL7\PPT\kulm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478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:\Asiakkuudet\HL7\PPT\kulm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29818" y="123478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:\Asiakkuudet\HL7\PPT\kulm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97597" y="1983645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:\Asiakkuudet\HL7\PPT\kulm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1521" y="1945779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:\Asiakkuudet\HL7\PPT\kulm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37681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:\Asiakkuudet\HL7\PPT\kulm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79912" y="2837681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:\Asiakkuudet\HL7\PPT\kulm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02014" y="4443958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:\Asiakkuudet\HL7\PPT\kulm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2979" y="4466059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orakulmio 3"/>
          <p:cNvSpPr/>
          <p:nvPr/>
        </p:nvSpPr>
        <p:spPr>
          <a:xfrm>
            <a:off x="323528" y="2931790"/>
            <a:ext cx="371085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000" baseline="30000" dirty="0">
                <a:solidFill>
                  <a:schemeClr val="bg1"/>
                </a:solidFill>
                <a:latin typeface="+mj-lt"/>
              </a:rPr>
              <a:t>Liity jäseneksi:</a:t>
            </a:r>
          </a:p>
          <a:p>
            <a:pPr algn="ctr"/>
            <a:r>
              <a:rPr lang="fi-FI" sz="3200" baseline="30000" dirty="0">
                <a:solidFill>
                  <a:schemeClr val="bg1"/>
                </a:solidFill>
                <a:latin typeface="+mj-lt"/>
              </a:rPr>
              <a:t>www.hl7.fi/hl7-finland-liity-yhdistykseen</a:t>
            </a:r>
          </a:p>
          <a:p>
            <a:pPr algn="ctr"/>
            <a:endParaRPr lang="fi-FI" sz="3200" baseline="300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fi-FI" sz="2000" baseline="30000" dirty="0">
                <a:solidFill>
                  <a:schemeClr val="bg1"/>
                </a:solidFill>
                <a:latin typeface="+mj-lt"/>
              </a:rPr>
              <a:t>P</a:t>
            </a:r>
            <a:r>
              <a:rPr lang="en-US" sz="2000" baseline="30000" dirty="0" err="1">
                <a:solidFill>
                  <a:schemeClr val="bg1"/>
                </a:solidFill>
                <a:latin typeface="+mj-lt"/>
              </a:rPr>
              <a:t>uheenjohtaja</a:t>
            </a:r>
            <a:r>
              <a:rPr lang="en-US" sz="2000" baseline="30000" dirty="0">
                <a:solidFill>
                  <a:schemeClr val="bg1"/>
                </a:solidFill>
                <a:latin typeface="+mj-lt"/>
              </a:rPr>
              <a:t> Jari </a:t>
            </a:r>
            <a:r>
              <a:rPr lang="en-US" sz="2000" baseline="30000" dirty="0" err="1">
                <a:solidFill>
                  <a:schemeClr val="bg1"/>
                </a:solidFill>
                <a:latin typeface="+mj-lt"/>
              </a:rPr>
              <a:t>Porrasmaa</a:t>
            </a:r>
            <a:r>
              <a:rPr lang="en-US" sz="2000" baseline="30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baseline="30000" dirty="0" err="1">
                <a:solidFill>
                  <a:schemeClr val="bg1"/>
                </a:solidFill>
                <a:latin typeface="+mj-lt"/>
              </a:rPr>
              <a:t>Keski-Suomen</a:t>
            </a:r>
            <a:r>
              <a:rPr lang="en-US" sz="2000" baseline="30000" dirty="0">
                <a:solidFill>
                  <a:schemeClr val="bg1"/>
                </a:solidFill>
                <a:latin typeface="+mj-lt"/>
              </a:rPr>
              <a:t> HVA</a:t>
            </a:r>
          </a:p>
          <a:p>
            <a:pPr algn="ctr"/>
            <a:r>
              <a:rPr lang="en-US" sz="2000" baseline="30000" dirty="0">
                <a:solidFill>
                  <a:schemeClr val="bg1"/>
                </a:solidFill>
                <a:latin typeface="+mj-lt"/>
              </a:rPr>
              <a:t>+358 29 524 8038</a:t>
            </a:r>
            <a:endParaRPr lang="en-US" sz="5400" dirty="0">
              <a:solidFill>
                <a:schemeClr val="bg1"/>
              </a:solidFill>
              <a:latin typeface="Futura PT Book" pitchFamily="34" charset="0"/>
            </a:endParaRPr>
          </a:p>
        </p:txBody>
      </p:sp>
      <p:pic>
        <p:nvPicPr>
          <p:cNvPr id="1028" name="Picture 4" descr="Preview of your QR Code">
            <a:extLst>
              <a:ext uri="{FF2B5EF4-FFF2-40B4-BE49-F238E27FC236}">
                <a16:creationId xmlns:a16="http://schemas.microsoft.com/office/drawing/2014/main" id="{1C60DAE6-40EC-8CAD-3F15-3F1871EDE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935" y="139356"/>
            <a:ext cx="1373545" cy="137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06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P:\Asiakkuudet\HL7\Kuvat\shutterstock_3381020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 t="4962" r="4076" b="8358"/>
          <a:stretch/>
        </p:blipFill>
        <p:spPr bwMode="auto">
          <a:xfrm>
            <a:off x="-252536" y="-66675"/>
            <a:ext cx="9829799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P:\Asiakkuudet\HL7\PPT\efekti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2" t="3614" b="8557"/>
          <a:stretch/>
        </p:blipFill>
        <p:spPr bwMode="auto">
          <a:xfrm>
            <a:off x="-396552" y="-66676"/>
            <a:ext cx="2899469" cy="544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25" y="400510"/>
            <a:ext cx="679908" cy="964162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-36512" y="302334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aseline="30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Syytä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baseline="30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liittyä</a:t>
            </a:r>
            <a:endParaRPr lang="en-US" sz="54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47614"/>
            <a:ext cx="650373" cy="812004"/>
          </a:xfrm>
          <a:prstGeom prst="rect">
            <a:avLst/>
          </a:prstGeom>
        </p:spPr>
      </p:pic>
      <p:sp>
        <p:nvSpPr>
          <p:cNvPr id="7" name="Suorakulmio 6"/>
          <p:cNvSpPr/>
          <p:nvPr/>
        </p:nvSpPr>
        <p:spPr>
          <a:xfrm>
            <a:off x="1925960" y="2211710"/>
            <a:ext cx="5598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000" b="1" cap="all" dirty="0">
                <a:solidFill>
                  <a:srgbClr val="C00000"/>
                </a:solidFill>
              </a:rPr>
              <a:t>Määrittelyt ja standardit. </a:t>
            </a:r>
            <a:br>
              <a:rPr lang="fi-FI" sz="2000" dirty="0"/>
            </a:br>
            <a:r>
              <a:rPr lang="fi-FI" dirty="0"/>
              <a:t>Luotettavia, yhteensopivuuden </a:t>
            </a:r>
            <a:br>
              <a:rPr lang="fi-FI" dirty="0"/>
            </a:br>
            <a:r>
              <a:rPr lang="fi-FI" dirty="0"/>
              <a:t>varmistavia tietoja ja</a:t>
            </a:r>
            <a:r>
              <a:rPr lang="en-US" dirty="0"/>
              <a:t> </a:t>
            </a:r>
            <a:r>
              <a:rPr lang="fi-FI" dirty="0"/>
              <a:t>toimintatapoja.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64672"/>
            <a:ext cx="650373" cy="763899"/>
          </a:xfrm>
          <a:prstGeom prst="rect">
            <a:avLst/>
          </a:prstGeom>
        </p:spPr>
      </p:pic>
      <p:pic>
        <p:nvPicPr>
          <p:cNvPr id="3" name="Picture 4" descr="Preview of your QR Code">
            <a:extLst>
              <a:ext uri="{FF2B5EF4-FFF2-40B4-BE49-F238E27FC236}">
                <a16:creationId xmlns:a16="http://schemas.microsoft.com/office/drawing/2014/main" id="{784C2E6B-8567-9B22-E239-E63BBB0AE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935" y="139356"/>
            <a:ext cx="1373545" cy="137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:\Asiakkuudet\HL7\PPT\tunnus 2.png">
            <a:extLst>
              <a:ext uri="{FF2B5EF4-FFF2-40B4-BE49-F238E27FC236}">
                <a16:creationId xmlns:a16="http://schemas.microsoft.com/office/drawing/2014/main" id="{8012EC67-B751-6FF5-E69D-DA278754A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455" y="55234"/>
            <a:ext cx="4511803" cy="7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25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P:\Asiakkuudet\HL7\Kuvat\shutterstock_3381020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 t="4962" r="4076" b="8358"/>
          <a:stretch/>
        </p:blipFill>
        <p:spPr bwMode="auto">
          <a:xfrm>
            <a:off x="-252536" y="-66675"/>
            <a:ext cx="9829799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P:\Asiakkuudet\HL7\PPT\efekti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2" t="3614" b="8557"/>
          <a:stretch/>
        </p:blipFill>
        <p:spPr bwMode="auto">
          <a:xfrm>
            <a:off x="-396552" y="-66676"/>
            <a:ext cx="2899469" cy="544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orakulmio 4"/>
          <p:cNvSpPr/>
          <p:nvPr/>
        </p:nvSpPr>
        <p:spPr>
          <a:xfrm>
            <a:off x="-36512" y="302334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aseline="30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Syytä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baseline="30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liittyä</a:t>
            </a:r>
            <a:endParaRPr lang="en-US" sz="54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47614"/>
            <a:ext cx="650373" cy="812004"/>
          </a:xfrm>
          <a:prstGeom prst="rect">
            <a:avLst/>
          </a:prstGeom>
        </p:spPr>
      </p:pic>
      <p:sp>
        <p:nvSpPr>
          <p:cNvPr id="7" name="Suorakulmio 6"/>
          <p:cNvSpPr/>
          <p:nvPr/>
        </p:nvSpPr>
        <p:spPr>
          <a:xfrm>
            <a:off x="1925960" y="2211710"/>
            <a:ext cx="5598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000" b="1" cap="all" dirty="0">
                <a:solidFill>
                  <a:srgbClr val="C00000"/>
                </a:solidFill>
              </a:rPr>
              <a:t>Tuoretta tietoa. </a:t>
            </a:r>
            <a:br>
              <a:rPr lang="fi-FI" sz="2000" dirty="0"/>
            </a:br>
            <a:r>
              <a:rPr lang="fi-FI" dirty="0"/>
              <a:t>Uutiskirjeet tuovat tuoreet kuulumiset ja </a:t>
            </a:r>
            <a:br>
              <a:rPr lang="fi-FI" dirty="0"/>
            </a:br>
            <a:r>
              <a:rPr lang="fi-FI" dirty="0"/>
              <a:t>pitävät sinut edelläkävijöiden joukossa.</a:t>
            </a:r>
            <a:endParaRPr lang="en-US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62373"/>
            <a:ext cx="650373" cy="763899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25" y="400510"/>
            <a:ext cx="679908" cy="964162"/>
          </a:xfrm>
          <a:prstGeom prst="rect">
            <a:avLst/>
          </a:prstGeom>
        </p:spPr>
      </p:pic>
      <p:pic>
        <p:nvPicPr>
          <p:cNvPr id="4" name="Picture 4" descr="Preview of your QR Code">
            <a:extLst>
              <a:ext uri="{FF2B5EF4-FFF2-40B4-BE49-F238E27FC236}">
                <a16:creationId xmlns:a16="http://schemas.microsoft.com/office/drawing/2014/main" id="{9B79E41E-E177-0B9C-A48D-482F58B48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935" y="139356"/>
            <a:ext cx="1373545" cy="137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:\Asiakkuudet\HL7\PPT\tunnus 2.png">
            <a:extLst>
              <a:ext uri="{FF2B5EF4-FFF2-40B4-BE49-F238E27FC236}">
                <a16:creationId xmlns:a16="http://schemas.microsoft.com/office/drawing/2014/main" id="{C5FBD566-7BB8-7F77-8DCF-736F2A908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455" y="55234"/>
            <a:ext cx="4511803" cy="7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878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P:\Asiakkuudet\HL7\Kuvat\shutterstock_3381020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 t="4962" r="4076" b="8358"/>
          <a:stretch/>
        </p:blipFill>
        <p:spPr bwMode="auto">
          <a:xfrm>
            <a:off x="-252536" y="-66675"/>
            <a:ext cx="9829799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P:\Asiakkuudet\HL7\PPT\efekti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2" t="3614" b="8557"/>
          <a:stretch/>
        </p:blipFill>
        <p:spPr bwMode="auto">
          <a:xfrm>
            <a:off x="-396552" y="-66676"/>
            <a:ext cx="2899469" cy="544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orakulmio 4"/>
          <p:cNvSpPr/>
          <p:nvPr/>
        </p:nvSpPr>
        <p:spPr>
          <a:xfrm>
            <a:off x="-36512" y="302334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aseline="30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Syytä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baseline="30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liittyä</a:t>
            </a:r>
            <a:endParaRPr lang="en-US" sz="54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47614"/>
            <a:ext cx="650373" cy="812004"/>
          </a:xfrm>
          <a:prstGeom prst="rect">
            <a:avLst/>
          </a:prstGeom>
        </p:spPr>
      </p:pic>
      <p:sp>
        <p:nvSpPr>
          <p:cNvPr id="7" name="Suorakulmio 6"/>
          <p:cNvSpPr/>
          <p:nvPr/>
        </p:nvSpPr>
        <p:spPr>
          <a:xfrm>
            <a:off x="1925960" y="2211710"/>
            <a:ext cx="5598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000" b="1" cap="all" dirty="0">
                <a:solidFill>
                  <a:srgbClr val="C00000"/>
                </a:solidFill>
              </a:rPr>
              <a:t>Koulutukset ja demot. </a:t>
            </a:r>
            <a:br>
              <a:rPr lang="fi-FI" sz="2000" dirty="0"/>
            </a:br>
            <a:r>
              <a:rPr lang="fi-FI" dirty="0"/>
              <a:t>Pidä osaajasi ajan tasalla kovimmalla </a:t>
            </a:r>
            <a:br>
              <a:rPr lang="fi-FI" dirty="0"/>
            </a:br>
            <a:r>
              <a:rPr lang="fi-FI" dirty="0"/>
              <a:t>ja uusimmalla tiedolla.</a:t>
            </a:r>
            <a:endParaRPr lang="en-US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62373"/>
            <a:ext cx="650373" cy="763899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62373"/>
            <a:ext cx="650373" cy="763899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25" y="400510"/>
            <a:ext cx="679908" cy="964162"/>
          </a:xfrm>
          <a:prstGeom prst="rect">
            <a:avLst/>
          </a:prstGeom>
        </p:spPr>
      </p:pic>
      <p:pic>
        <p:nvPicPr>
          <p:cNvPr id="8" name="Picture 4" descr="Preview of your QR Code">
            <a:extLst>
              <a:ext uri="{FF2B5EF4-FFF2-40B4-BE49-F238E27FC236}">
                <a16:creationId xmlns:a16="http://schemas.microsoft.com/office/drawing/2014/main" id="{2EF874FC-15DA-DB9D-E681-88DB074C3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935" y="139356"/>
            <a:ext cx="1373545" cy="137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P:\Asiakkuudet\HL7\PPT\tunnus 2.png">
            <a:extLst>
              <a:ext uri="{FF2B5EF4-FFF2-40B4-BE49-F238E27FC236}">
                <a16:creationId xmlns:a16="http://schemas.microsoft.com/office/drawing/2014/main" id="{1FC942E8-894F-1FCD-BD17-49CF69B17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455" y="55234"/>
            <a:ext cx="4511803" cy="7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086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P:\Asiakkuudet\HL7\Kuvat\shutterstock_3381020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 t="4962" r="4076" b="8358"/>
          <a:stretch/>
        </p:blipFill>
        <p:spPr bwMode="auto">
          <a:xfrm>
            <a:off x="-252536" y="-66675"/>
            <a:ext cx="9829799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P:\Asiakkuudet\HL7\PPT\efekti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2" t="3614" b="8557"/>
          <a:stretch/>
        </p:blipFill>
        <p:spPr bwMode="auto">
          <a:xfrm>
            <a:off x="-396552" y="-66676"/>
            <a:ext cx="2899469" cy="544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orakulmio 4"/>
          <p:cNvSpPr/>
          <p:nvPr/>
        </p:nvSpPr>
        <p:spPr>
          <a:xfrm>
            <a:off x="-36512" y="302334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aseline="30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Syytä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baseline="30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liittyä</a:t>
            </a:r>
            <a:endParaRPr lang="en-US" sz="54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47614"/>
            <a:ext cx="650373" cy="812004"/>
          </a:xfrm>
          <a:prstGeom prst="rect">
            <a:avLst/>
          </a:prstGeom>
        </p:spPr>
      </p:pic>
      <p:sp>
        <p:nvSpPr>
          <p:cNvPr id="7" name="Suorakulmio 6"/>
          <p:cNvSpPr/>
          <p:nvPr/>
        </p:nvSpPr>
        <p:spPr>
          <a:xfrm>
            <a:off x="1925960" y="2211710"/>
            <a:ext cx="559836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000" b="1" cap="all" dirty="0">
                <a:solidFill>
                  <a:srgbClr val="C00000"/>
                </a:solidFill>
              </a:rPr>
              <a:t>vaikuttaminen. </a:t>
            </a:r>
            <a:br>
              <a:rPr lang="fi-FI" sz="2000" dirty="0"/>
            </a:br>
            <a:r>
              <a:rPr lang="fi-FI" dirty="0"/>
              <a:t>Tärkeät äänestykset, vaikuttavat </a:t>
            </a:r>
            <a:br>
              <a:rPr lang="fi-FI" dirty="0"/>
            </a:br>
            <a:r>
              <a:rPr lang="fi-FI" dirty="0"/>
              <a:t>työryhmät sekä viestintäkanava </a:t>
            </a:r>
            <a:br>
              <a:rPr lang="fi-FI" dirty="0"/>
            </a:br>
            <a:r>
              <a:rPr lang="fi-FI" dirty="0"/>
              <a:t>Suomen vaikuttajille.</a:t>
            </a:r>
            <a:endParaRPr lang="en-US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62373"/>
            <a:ext cx="650373" cy="763899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62373"/>
            <a:ext cx="650373" cy="763899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72679"/>
            <a:ext cx="650373" cy="763899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25" y="400510"/>
            <a:ext cx="679908" cy="964162"/>
          </a:xfrm>
          <a:prstGeom prst="rect">
            <a:avLst/>
          </a:prstGeom>
        </p:spPr>
      </p:pic>
      <p:pic>
        <p:nvPicPr>
          <p:cNvPr id="9" name="Picture 4" descr="Preview of your QR Code">
            <a:extLst>
              <a:ext uri="{FF2B5EF4-FFF2-40B4-BE49-F238E27FC236}">
                <a16:creationId xmlns:a16="http://schemas.microsoft.com/office/drawing/2014/main" id="{CEA92AF2-CC9D-5397-5523-311DBC35A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935" y="139356"/>
            <a:ext cx="1373545" cy="137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P:\Asiakkuudet\HL7\PPT\tunnus 2.png">
            <a:extLst>
              <a:ext uri="{FF2B5EF4-FFF2-40B4-BE49-F238E27FC236}">
                <a16:creationId xmlns:a16="http://schemas.microsoft.com/office/drawing/2014/main" id="{25E6E079-69E0-2BE1-CDCF-547EAA064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455" y="55234"/>
            <a:ext cx="4511803" cy="7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622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P:\Asiakkuudet\HL7\Kuvat\shutterstock_3381020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 t="4962" r="4076" b="8358"/>
          <a:stretch/>
        </p:blipFill>
        <p:spPr bwMode="auto">
          <a:xfrm>
            <a:off x="-252536" y="-66675"/>
            <a:ext cx="9829799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P:\Asiakkuudet\HL7\PPT\efekti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2" t="3614" b="8557"/>
          <a:stretch/>
        </p:blipFill>
        <p:spPr bwMode="auto">
          <a:xfrm>
            <a:off x="-396552" y="-66676"/>
            <a:ext cx="2899469" cy="544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orakulmio 4"/>
          <p:cNvSpPr/>
          <p:nvPr/>
        </p:nvSpPr>
        <p:spPr>
          <a:xfrm>
            <a:off x="-36512" y="302334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aseline="30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Syytä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baseline="30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liittyä</a:t>
            </a:r>
            <a:endParaRPr lang="en-US" sz="54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47614"/>
            <a:ext cx="650373" cy="812004"/>
          </a:xfrm>
          <a:prstGeom prst="rect">
            <a:avLst/>
          </a:prstGeom>
        </p:spPr>
      </p:pic>
      <p:sp>
        <p:nvSpPr>
          <p:cNvPr id="7" name="Suorakulmio 6"/>
          <p:cNvSpPr/>
          <p:nvPr/>
        </p:nvSpPr>
        <p:spPr>
          <a:xfrm>
            <a:off x="1925960" y="2211710"/>
            <a:ext cx="5598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000" b="1" cap="all" dirty="0">
                <a:solidFill>
                  <a:srgbClr val="C00000"/>
                </a:solidFill>
              </a:rPr>
              <a:t>kansainvälisyys. </a:t>
            </a:r>
            <a:br>
              <a:rPr lang="fi-FI" sz="2000" dirty="0"/>
            </a:br>
            <a:r>
              <a:rPr lang="fi-FI" dirty="0"/>
              <a:t>Aineistot ja työmateriaalit maailmalta.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62373"/>
            <a:ext cx="650373" cy="763899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62373"/>
            <a:ext cx="650373" cy="763899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72679"/>
            <a:ext cx="650373" cy="763899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72679"/>
            <a:ext cx="650373" cy="763899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25" y="400510"/>
            <a:ext cx="679908" cy="964162"/>
          </a:xfrm>
          <a:prstGeom prst="rect">
            <a:avLst/>
          </a:prstGeom>
        </p:spPr>
      </p:pic>
      <p:pic>
        <p:nvPicPr>
          <p:cNvPr id="10" name="Picture 4" descr="Preview of your QR Code">
            <a:extLst>
              <a:ext uri="{FF2B5EF4-FFF2-40B4-BE49-F238E27FC236}">
                <a16:creationId xmlns:a16="http://schemas.microsoft.com/office/drawing/2014/main" id="{C5066EEC-434C-4D7D-D73E-D73C36551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935" y="139356"/>
            <a:ext cx="1373545" cy="137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P:\Asiakkuudet\HL7\PPT\tunnus 2.png">
            <a:extLst>
              <a:ext uri="{FF2B5EF4-FFF2-40B4-BE49-F238E27FC236}">
                <a16:creationId xmlns:a16="http://schemas.microsoft.com/office/drawing/2014/main" id="{62AEC058-B4EE-50D7-5B0A-0B4933D06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455" y="55234"/>
            <a:ext cx="4511803" cy="7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522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P:\Asiakkuudet\HL7\Kuvat\shutterstock_3381020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 t="4962" r="4076" b="8358"/>
          <a:stretch/>
        </p:blipFill>
        <p:spPr bwMode="auto">
          <a:xfrm>
            <a:off x="-252536" y="-66675"/>
            <a:ext cx="9829799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P:\Asiakkuudet\HL7\PPT\efekti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2" t="3614" b="8557"/>
          <a:stretch/>
        </p:blipFill>
        <p:spPr bwMode="auto">
          <a:xfrm>
            <a:off x="-396552" y="-66676"/>
            <a:ext cx="2899469" cy="544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orakulmio 4"/>
          <p:cNvSpPr/>
          <p:nvPr/>
        </p:nvSpPr>
        <p:spPr>
          <a:xfrm>
            <a:off x="-36512" y="302334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aseline="30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Syytä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baseline="30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liittyä</a:t>
            </a:r>
            <a:endParaRPr lang="en-US" sz="54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47614"/>
            <a:ext cx="650373" cy="812004"/>
          </a:xfrm>
          <a:prstGeom prst="rect">
            <a:avLst/>
          </a:prstGeom>
        </p:spPr>
      </p:pic>
      <p:sp>
        <p:nvSpPr>
          <p:cNvPr id="7" name="Suorakulmio 6"/>
          <p:cNvSpPr/>
          <p:nvPr/>
        </p:nvSpPr>
        <p:spPr>
          <a:xfrm>
            <a:off x="1925960" y="2211710"/>
            <a:ext cx="55983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000" b="1" cap="all" dirty="0">
                <a:solidFill>
                  <a:srgbClr val="C00000"/>
                </a:solidFill>
              </a:rPr>
              <a:t>tuki. </a:t>
            </a:r>
            <a:br>
              <a:rPr lang="fi-FI" sz="2000" dirty="0"/>
            </a:br>
            <a:r>
              <a:rPr lang="fi-FI" dirty="0" err="1"/>
              <a:t>Helpdesk-tukea</a:t>
            </a:r>
            <a:r>
              <a:rPr lang="fi-FI" dirty="0"/>
              <a:t> standardien </a:t>
            </a:r>
            <a:br>
              <a:rPr lang="fi-FI" dirty="0"/>
            </a:br>
            <a:r>
              <a:rPr lang="fi-FI" dirty="0"/>
              <a:t>ja rajapintojen käyttöön.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62373"/>
            <a:ext cx="650373" cy="763899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62373"/>
            <a:ext cx="650373" cy="763899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72679"/>
            <a:ext cx="650373" cy="763899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72679"/>
            <a:ext cx="650373" cy="763899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62373"/>
            <a:ext cx="650373" cy="763899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25" y="400510"/>
            <a:ext cx="679908" cy="964162"/>
          </a:xfrm>
          <a:prstGeom prst="rect">
            <a:avLst/>
          </a:prstGeom>
        </p:spPr>
      </p:pic>
      <p:pic>
        <p:nvPicPr>
          <p:cNvPr id="11" name="Picture 4" descr="Preview of your QR Code">
            <a:extLst>
              <a:ext uri="{FF2B5EF4-FFF2-40B4-BE49-F238E27FC236}">
                <a16:creationId xmlns:a16="http://schemas.microsoft.com/office/drawing/2014/main" id="{6E920D3C-15B9-6F21-2411-676AA7AFA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935" y="139356"/>
            <a:ext cx="1373545" cy="137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P:\Asiakkuudet\HL7\PPT\tunnus 2.png">
            <a:extLst>
              <a:ext uri="{FF2B5EF4-FFF2-40B4-BE49-F238E27FC236}">
                <a16:creationId xmlns:a16="http://schemas.microsoft.com/office/drawing/2014/main" id="{3214E40D-E33D-2928-CB48-934831EC1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455" y="55234"/>
            <a:ext cx="4511803" cy="7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27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215</Words>
  <Application>Microsoft Office PowerPoint</Application>
  <PresentationFormat>Näytössä katseltava esitys (16:9)</PresentationFormat>
  <Paragraphs>34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Futura PT Book</vt:lpstr>
      <vt:lpstr>Office-teema</vt:lpstr>
      <vt:lpstr>PowerPoint-esitys</vt:lpstr>
      <vt:lpstr>HL7 Finland organisaatio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Hanna Rautiala</dc:creator>
  <cp:lastModifiedBy>Pirkko Kortekangas</cp:lastModifiedBy>
  <cp:revision>90</cp:revision>
  <dcterms:created xsi:type="dcterms:W3CDTF">2017-07-21T12:14:25Z</dcterms:created>
  <dcterms:modified xsi:type="dcterms:W3CDTF">2026-05-22T13:02:12Z</dcterms:modified>
</cp:coreProperties>
</file>