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8"/>
  </p:notesMasterIdLst>
  <p:sldIdLst>
    <p:sldId id="256" r:id="rId5"/>
    <p:sldId id="717" r:id="rId6"/>
    <p:sldId id="697" r:id="rId7"/>
  </p:sldIdLst>
  <p:sldSz cx="9144000" cy="5143500" type="screen16x9"/>
  <p:notesSz cx="6858000" cy="9144000"/>
  <p:custDataLst>
    <p:tags r:id="rId9"/>
  </p:custDataLst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rkko Närvänen" initials="JN" lastIdx="16" clrIdx="0">
    <p:extLst>
      <p:ext uri="{19B8F6BF-5375-455C-9EA6-DF929625EA0E}">
        <p15:presenceInfo xmlns:p15="http://schemas.microsoft.com/office/powerpoint/2012/main" userId="S::jarkko.narvanen@salivirta.fi::75bfb71c-661b-4895-9c77-02cbb9b1eb17" providerId="AD"/>
      </p:ext>
    </p:extLst>
  </p:cmAuthor>
  <p:cmAuthor id="2" name="Esa-Matti Tolppanen" initials="EMT" lastIdx="17" clrIdx="1">
    <p:extLst>
      <p:ext uri="{19B8F6BF-5375-455C-9EA6-DF929625EA0E}">
        <p15:presenceInfo xmlns:p15="http://schemas.microsoft.com/office/powerpoint/2012/main" userId="f7a84140b74ef8f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7E2"/>
    <a:srgbClr val="D2DFEE"/>
    <a:srgbClr val="98B5D8"/>
    <a:srgbClr val="A1C6EA"/>
    <a:srgbClr val="494E69"/>
    <a:srgbClr val="24272B"/>
    <a:srgbClr val="020014"/>
    <a:srgbClr val="00000F"/>
    <a:srgbClr val="000026"/>
    <a:srgbClr val="A920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24EA16-28E9-4749-B749-CFD6981854AB}" v="4" dt="2026-04-13T09:22:55.587"/>
    <p1510:client id="{CFCA8A04-09BF-4230-BEFD-30CE6599702A}" v="5" dt="2026-04-13T11:06:57.07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940" y="5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81B836-8309-4FE8-8A0E-E4AD5AECC64B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339CE-8A21-4DE7-B47B-49C9025387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48439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532778"/>
            <a:ext cx="7772400" cy="216756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fi-FI"/>
              <a:t>Muokkaa perustyylejä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2914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</p:spTree>
    <p:extLst>
      <p:ext uri="{BB962C8B-B14F-4D97-AF65-F5344CB8AC3E}">
        <p14:creationId xmlns:p14="http://schemas.microsoft.com/office/powerpoint/2010/main" val="35397285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 hasCustomPrompt="1"/>
          </p:nvPr>
        </p:nvSpPr>
        <p:spPr>
          <a:xfrm>
            <a:off x="457200" y="173909"/>
            <a:ext cx="8229600" cy="720000"/>
          </a:xfrm>
        </p:spPr>
        <p:txBody>
          <a:bodyPr anchor="ctr" anchorCtr="1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026825"/>
            <a:ext cx="8229600" cy="36720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logo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047" y="4758709"/>
            <a:ext cx="1691998" cy="2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3828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1113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325957"/>
            <a:ext cx="4038600" cy="343255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2000"/>
            </a:lvl3pPr>
            <a:lvl4pPr>
              <a:lnSpc>
                <a:spcPct val="90000"/>
              </a:lnSpc>
              <a:defRPr sz="2000"/>
            </a:lvl4pPr>
            <a:lvl5pPr>
              <a:lnSpc>
                <a:spcPct val="90000"/>
              </a:lnSpc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325957"/>
            <a:ext cx="4038600" cy="3432552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0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2000"/>
            </a:lvl3pPr>
            <a:lvl4pPr>
              <a:lnSpc>
                <a:spcPct val="90000"/>
              </a:lnSpc>
              <a:defRPr sz="2000"/>
            </a:lvl4pPr>
            <a:lvl5pPr>
              <a:lnSpc>
                <a:spcPct val="90000"/>
              </a:lnSpc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00213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080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55679"/>
            <a:ext cx="4040188" cy="47982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1806308"/>
            <a:ext cx="4040188" cy="296346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6" y="1355679"/>
            <a:ext cx="4041775" cy="479822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1806308"/>
            <a:ext cx="4041775" cy="296346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18873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2_Vertailu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6" descr="P:\Asiakkuudet\HL7\PPT\tunnus 2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321" y="4734921"/>
            <a:ext cx="2022642" cy="3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82359"/>
          </a:xfrm>
        </p:spPr>
        <p:txBody>
          <a:bodyPr>
            <a:normAutofit/>
          </a:bodyPr>
          <a:lstStyle>
            <a:lvl1pPr>
              <a:lnSpc>
                <a:spcPct val="80000"/>
              </a:lnSpc>
              <a:defRPr sz="290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0" y="782360"/>
            <a:ext cx="9143999" cy="941116"/>
          </a:xfrm>
        </p:spPr>
        <p:txBody>
          <a:bodyPr anchor="t">
            <a:noAutofit/>
          </a:bodyPr>
          <a:lstStyle>
            <a:lvl1pPr marL="0" indent="0" algn="ctr">
              <a:buNone/>
              <a:defRPr sz="17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61103"/>
            <a:ext cx="4187826" cy="2606160"/>
          </a:xfrm>
        </p:spPr>
        <p:txBody>
          <a:bodyPr>
            <a:normAutofit/>
          </a:bodyPr>
          <a:lstStyle>
            <a:lvl1pPr marL="271463" indent="-271463">
              <a:lnSpc>
                <a:spcPct val="8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8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8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80000"/>
              </a:lnSpc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57200" y="1745878"/>
            <a:ext cx="8229601" cy="415225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rgbClr val="A920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161103"/>
            <a:ext cx="4233910" cy="2573818"/>
          </a:xfrm>
        </p:spPr>
        <p:txBody>
          <a:bodyPr>
            <a:normAutofit/>
          </a:bodyPr>
          <a:lstStyle>
            <a:lvl1pPr marL="271463" indent="-271463">
              <a:lnSpc>
                <a:spcPct val="80000"/>
              </a:lnSpc>
              <a:defRPr sz="1600">
                <a:solidFill>
                  <a:schemeClr val="bg1"/>
                </a:solidFill>
              </a:defRPr>
            </a:lvl1pPr>
            <a:lvl2pPr>
              <a:lnSpc>
                <a:spcPct val="80000"/>
              </a:lnSpc>
              <a:defRPr sz="1600">
                <a:solidFill>
                  <a:schemeClr val="bg1"/>
                </a:solidFill>
              </a:defRPr>
            </a:lvl2pPr>
            <a:lvl3pPr>
              <a:lnSpc>
                <a:spcPct val="80000"/>
              </a:lnSpc>
              <a:defRPr sz="1600">
                <a:solidFill>
                  <a:schemeClr val="bg1"/>
                </a:solidFill>
              </a:defRPr>
            </a:lvl3pPr>
            <a:lvl4pPr>
              <a:lnSpc>
                <a:spcPct val="80000"/>
              </a:lnSpc>
              <a:defRPr sz="1600">
                <a:solidFill>
                  <a:schemeClr val="bg1"/>
                </a:solidFill>
              </a:defRPr>
            </a:lvl4pPr>
            <a:lvl5pPr>
              <a:lnSpc>
                <a:spcPct val="80000"/>
              </a:lnSpc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92907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1_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60805"/>
          </a:xfrm>
        </p:spPr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199" y="1355678"/>
            <a:ext cx="8229601" cy="1070539"/>
          </a:xfrm>
        </p:spPr>
        <p:txBody>
          <a:bodyPr anchor="t">
            <a:noAutofit/>
          </a:bodyPr>
          <a:lstStyle>
            <a:lvl1pPr marL="0" indent="0" algn="ctr">
              <a:buNone/>
              <a:defRPr sz="2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841443"/>
            <a:ext cx="4040188" cy="192833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57200" y="2426218"/>
            <a:ext cx="8229601" cy="415225"/>
          </a:xfrm>
        </p:spPr>
        <p:txBody>
          <a:bodyPr anchor="b">
            <a:noAutofit/>
          </a:bodyPr>
          <a:lstStyle>
            <a:lvl1pPr marL="0" indent="0" algn="ctr">
              <a:buNone/>
              <a:defRPr sz="2600" b="0">
                <a:solidFill>
                  <a:srgbClr val="A9202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6" y="2841443"/>
            <a:ext cx="4041775" cy="192833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10" name="Kuva 9" descr="logo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047" y="4758709"/>
            <a:ext cx="1691998" cy="2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6628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240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6" name="Picture 6" descr="P:\Asiakkuudet\HL7\PPT\tunnus 2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321" y="4734921"/>
            <a:ext cx="2022642" cy="3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42321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19965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1313266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634827"/>
            <a:ext cx="3008313" cy="2959796"/>
          </a:xfrm>
        </p:spPr>
        <p:txBody>
          <a:bodyPr>
            <a:normAutofit/>
          </a:bodyPr>
          <a:lstStyle>
            <a:lvl1pPr marL="0" indent="0">
              <a:buNone/>
              <a:defRPr sz="2400" b="1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320995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01D1D723-4D51-C34E-A5C3-17521249A8D4}" type="datetimeFigureOut">
              <a:rPr lang="fi-FI" smtClean="0"/>
              <a:pPr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B10E504-099F-8342-B697-AE1C562AD1BA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532778"/>
            <a:ext cx="7772400" cy="2167561"/>
          </a:xfrm>
        </p:spPr>
        <p:txBody>
          <a:bodyPr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fi-FI"/>
              <a:t>Muokkaa perustyylejä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2914650"/>
            <a:ext cx="77724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pic>
        <p:nvPicPr>
          <p:cNvPr id="8" name="Kuva 7" descr="logo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047" y="4758709"/>
            <a:ext cx="1691998" cy="2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7589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600450"/>
            <a:ext cx="8229600" cy="425054"/>
          </a:xfrm>
        </p:spPr>
        <p:txBody>
          <a:bodyPr anchor="b"/>
          <a:lstStyle>
            <a:lvl1pPr algn="ctr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0" y="0"/>
            <a:ext cx="9144000" cy="3545681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4025503"/>
            <a:ext cx="8229600" cy="603647"/>
          </a:xfrm>
        </p:spPr>
        <p:txBody>
          <a:bodyPr/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30316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78146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4516152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4516152"/>
          </a:xfrm>
        </p:spPr>
        <p:txBody>
          <a:bodyPr vert="eaVer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923233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Otsikko ja sisältö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P:\Asiakkuudet\HL7\PPT\tunnus 2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321" y="4734921"/>
            <a:ext cx="2022642" cy="3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82833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Otsikko ja sisältö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89667" y="51086"/>
            <a:ext cx="7598173" cy="1209189"/>
          </a:xfrm>
        </p:spPr>
        <p:txBody>
          <a:bodyPr/>
          <a:lstStyle>
            <a:lvl1pPr algn="l"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496810" y="1402022"/>
            <a:ext cx="5613138" cy="3394472"/>
          </a:xfrm>
        </p:spPr>
        <p:txBody>
          <a:bodyPr/>
          <a:lstStyle>
            <a:lvl1pPr marL="0" indent="0" algn="l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6" descr="P:\Asiakkuudet\HL7\PPT\tunnus 2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321" y="4734921"/>
            <a:ext cx="2022642" cy="3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P:\Asiakkuudet\HL7\PPT\kartta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17200" y="144016"/>
            <a:ext cx="2307700" cy="48760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0058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Vain otsikko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12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00301" y="1123448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6494115" y="1123448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6508076" y="3989809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2411760" y="3995626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474762" y="1196825"/>
            <a:ext cx="4184301" cy="2955427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</p:spTree>
    <p:extLst>
      <p:ext uri="{BB962C8B-B14F-4D97-AF65-F5344CB8AC3E}">
        <p14:creationId xmlns:p14="http://schemas.microsoft.com/office/powerpoint/2010/main" val="854406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16" name="Picture 2" descr="P:\Asiakkuudet\HL7\Kuvat\AdobeStock_124997677.jpeg"/>
          <p:cNvPicPr>
            <a:picLocks noChangeAspect="1" noChangeArrowheads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113195" y="-11339"/>
            <a:ext cx="9369035" cy="5184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7" name="Sisällön paikkamerkki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20242" y="411510"/>
            <a:ext cx="368837" cy="368837"/>
          </a:xfrm>
          <a:prstGeom prst="rect">
            <a:avLst/>
          </a:prstGeom>
        </p:spPr>
      </p:pic>
      <p:pic>
        <p:nvPicPr>
          <p:cNvPr id="18" name="Sisällön paikkamerkki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5400000">
            <a:off x="6770228" y="402172"/>
            <a:ext cx="368837" cy="368837"/>
          </a:xfrm>
          <a:prstGeom prst="rect">
            <a:avLst/>
          </a:prstGeom>
        </p:spPr>
      </p:pic>
      <p:pic>
        <p:nvPicPr>
          <p:cNvPr id="19" name="Sisällön paikkamerkki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6200000">
            <a:off x="2010903" y="4322521"/>
            <a:ext cx="368837" cy="368837"/>
          </a:xfrm>
          <a:prstGeom prst="rect">
            <a:avLst/>
          </a:prstGeom>
        </p:spPr>
      </p:pic>
      <p:pic>
        <p:nvPicPr>
          <p:cNvPr id="20" name="Sisällön paikkamerkki 4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rot="10800000">
            <a:off x="6773866" y="4322521"/>
            <a:ext cx="368837" cy="368837"/>
          </a:xfrm>
          <a:prstGeom prst="rect">
            <a:avLst/>
          </a:prstGeom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2131851" y="532916"/>
            <a:ext cx="4887383" cy="4047903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</a:lstStyle>
          <a:p>
            <a:r>
              <a:rPr lang="fi-FI"/>
              <a:t>Muokkaa perustyylejä naps.</a:t>
            </a:r>
          </a:p>
        </p:txBody>
      </p:sp>
    </p:spTree>
    <p:extLst>
      <p:ext uri="{BB962C8B-B14F-4D97-AF65-F5344CB8AC3E}">
        <p14:creationId xmlns:p14="http://schemas.microsoft.com/office/powerpoint/2010/main" val="837332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8" name="Picture 3" descr="P:\Asiakkuudet\HL7\Kuvat\shutterstock_338102081.jpg"/>
          <p:cNvPicPr>
            <a:picLocks noChangeAspect="1" noChangeArrowheads="1"/>
          </p:cNvPicPr>
          <p:nvPr userDrawn="1"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2561" y="-66675"/>
            <a:ext cx="9209125" cy="532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773672" y="2147357"/>
            <a:ext cx="4088907" cy="1457358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pic>
        <p:nvPicPr>
          <p:cNvPr id="10" name="Picture 3" descr="P:\Asiakkuudet\HL7\PPT\efekti.png"/>
          <p:cNvPicPr>
            <a:picLocks noChangeAspect="1" noChangeArrowheads="1"/>
          </p:cNvPicPr>
          <p:nvPr userDrawn="1"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-396552" y="-66676"/>
            <a:ext cx="2899469" cy="5446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51086"/>
            <a:ext cx="2139672" cy="2163448"/>
          </a:xfrm>
        </p:spPr>
        <p:txBody>
          <a:bodyPr anchor="t"/>
          <a:lstStyle>
            <a:lvl1pPr algn="l">
              <a:defRPr>
                <a:solidFill>
                  <a:schemeClr val="bg1"/>
                </a:solidFill>
                <a:effectLst>
                  <a:outerShdw blurRad="63500" dir="10800000" algn="tl" rotWithShape="0">
                    <a:srgbClr val="000000">
                      <a:alpha val="40000"/>
                    </a:srgbClr>
                  </a:outerShdw>
                </a:effectLst>
              </a:defRPr>
            </a:lvl1pPr>
          </a:lstStyle>
          <a:p>
            <a:r>
              <a:rPr lang="fi-FI"/>
              <a:t>Muokkaa perustyylejä naps.</a:t>
            </a:r>
          </a:p>
        </p:txBody>
      </p:sp>
    </p:spTree>
    <p:extLst>
      <p:ext uri="{BB962C8B-B14F-4D97-AF65-F5344CB8AC3E}">
        <p14:creationId xmlns:p14="http://schemas.microsoft.com/office/powerpoint/2010/main" val="36555818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7" name="Kuva 6" descr="logo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89047" y="4758709"/>
            <a:ext cx="1691998" cy="2461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12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Otsikko ja sisältö">
    <p:bg>
      <p:bgPr>
        <a:gradFill flip="none" rotWithShape="1">
          <a:gsLst>
            <a:gs pos="0">
              <a:srgbClr val="24272B"/>
            </a:gs>
            <a:gs pos="100000">
              <a:srgbClr val="00000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6" descr="P:\Asiakkuudet\HL7\PPT\tunnus 2.png"/>
          <p:cNvPicPr>
            <a:picLocks noChangeAspect="1" noChangeArrowheads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3321" y="4734921"/>
            <a:ext cx="2022642" cy="345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lvl2pPr>
              <a:defRPr>
                <a:solidFill>
                  <a:srgbClr val="FFFFFF"/>
                </a:solidFill>
              </a:defRPr>
            </a:lvl2pPr>
            <a:lvl3pPr>
              <a:defRPr>
                <a:solidFill>
                  <a:srgbClr val="FFFFFF"/>
                </a:solidFill>
              </a:defRPr>
            </a:lvl3pPr>
            <a:lvl4pPr>
              <a:defRPr>
                <a:solidFill>
                  <a:srgbClr val="FFFFFF"/>
                </a:solidFill>
              </a:defRPr>
            </a:lvl4pPr>
            <a:lvl5pPr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D1D723-4D51-C34E-A5C3-17521249A8D4}" type="datetimeFigureOut">
              <a:rPr lang="fi-FI" smtClean="0"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  <p:pic>
        <p:nvPicPr>
          <p:cNvPr id="9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7297" y="145269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8813577" y="145269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2" descr="P:\Asiakkuudet\HL7\PPT\kulma.png"/>
          <p:cNvPicPr>
            <a:picLocks noChangeAspect="1" noChangeArrowheads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0800000">
            <a:off x="8813577" y="4734921"/>
            <a:ext cx="238125" cy="238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47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FD555D2D-9D64-D131-9AA4-A877235D7A79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4"/>
            </p:custDataLst>
            <p:extLst>
              <p:ext uri="{D42A27DB-BD31-4B8C-83A1-F6EECF244321}">
                <p14:modId xmlns:p14="http://schemas.microsoft.com/office/powerpoint/2010/main" val="71864625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5" imgW="484" imgH="486" progId="TCLayout.ActiveDocument.1">
                  <p:embed/>
                </p:oleObj>
              </mc:Choice>
              <mc:Fallback>
                <p:oleObj name="think-cell Slide" r:id="rId25" imgW="484" imgH="486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FD555D2D-9D64-D131-9AA4-A877235D7A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51086"/>
            <a:ext cx="8229600" cy="120918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368005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6559738" y="4767263"/>
            <a:ext cx="135983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1D723-4D51-C34E-A5C3-17521249A8D4}" type="datetimeFigureOut">
              <a:rPr lang="fi-FI" smtClean="0"/>
              <a:pPr/>
              <a:t>26.5.2026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2773673" y="4767263"/>
            <a:ext cx="360577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7919568" y="4767263"/>
            <a:ext cx="7672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0E504-099F-8342-B697-AE1C562AD1B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4261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70" r:id="rId4"/>
    <p:sldLayoutId id="2147483665" r:id="rId5"/>
    <p:sldLayoutId id="2147483669" r:id="rId6"/>
    <p:sldLayoutId id="2147483666" r:id="rId7"/>
    <p:sldLayoutId id="2147483661" r:id="rId8"/>
    <p:sldLayoutId id="2147483663" r:id="rId9"/>
    <p:sldLayoutId id="2147483650" r:id="rId10"/>
    <p:sldLayoutId id="2147483651" r:id="rId11"/>
    <p:sldLayoutId id="2147483652" r:id="rId12"/>
    <p:sldLayoutId id="2147483653" r:id="rId13"/>
    <p:sldLayoutId id="2147483668" r:id="rId14"/>
    <p:sldLayoutId id="2147483667" r:id="rId15"/>
    <p:sldLayoutId id="2147483654" r:id="rId16"/>
    <p:sldLayoutId id="2147483655" r:id="rId17"/>
    <p:sldLayoutId id="2147483671" r:id="rId18"/>
    <p:sldLayoutId id="2147483656" r:id="rId19"/>
    <p:sldLayoutId id="2147483657" r:id="rId20"/>
    <p:sldLayoutId id="2147483658" r:id="rId21"/>
    <p:sldLayoutId id="2147483659" r:id="rId2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4572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rgbClr val="A9202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lnSpc>
          <a:spcPct val="90000"/>
        </a:lnSpc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10.png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2C286FF7-D7DF-36BE-20B1-93F68E5CE43D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5464570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84" imgH="486" progId="TCLayout.ActiveDocument.1">
                  <p:embed/>
                </p:oleObj>
              </mc:Choice>
              <mc:Fallback>
                <p:oleObj name="think-cell Slide" r:id="rId3" imgW="484" imgH="48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C286FF7-D7DF-36BE-20B1-93F68E5CE43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300316" y="2088780"/>
            <a:ext cx="8543365" cy="1506068"/>
          </a:xfrm>
        </p:spPr>
        <p:txBody>
          <a:bodyPr vert="horz"/>
          <a:lstStyle/>
          <a:p>
            <a:r>
              <a:rPr lang="fi-FI" sz="2400" b="1" noProof="0" dirty="0"/>
              <a:t>Tekninen komitea</a:t>
            </a:r>
            <a:br>
              <a:rPr lang="fi-FI" sz="2200" b="1" noProof="0" dirty="0"/>
            </a:br>
            <a:r>
              <a:rPr lang="fi-FI" sz="1600" noProof="0" dirty="0"/>
              <a:t>2026 toiminta</a:t>
            </a:r>
            <a:endParaRPr lang="fi-FI" sz="2400" noProof="0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85800" y="3780118"/>
            <a:ext cx="7772400" cy="448982"/>
          </a:xfrm>
        </p:spPr>
        <p:txBody>
          <a:bodyPr>
            <a:normAutofit fontScale="92500" lnSpcReduction="20000"/>
          </a:bodyPr>
          <a:lstStyle/>
          <a:p>
            <a:r>
              <a:rPr lang="fi-FI" sz="1600" noProof="0" dirty="0"/>
              <a:t>HL7 Finland ry</a:t>
            </a:r>
          </a:p>
          <a:p>
            <a:r>
              <a:rPr lang="fi-FI" sz="1300" noProof="0" dirty="0"/>
              <a:t>Timo Kaskinen, </a:t>
            </a:r>
            <a:r>
              <a:rPr lang="fi-FI" sz="1300" noProof="0" dirty="0" err="1"/>
              <a:t>technical</a:t>
            </a:r>
            <a:r>
              <a:rPr lang="fi-FI" sz="1300" noProof="0" dirty="0"/>
              <a:t> </a:t>
            </a:r>
            <a:r>
              <a:rPr lang="fi-FI" sz="1300" noProof="0" dirty="0" err="1"/>
              <a:t>committee</a:t>
            </a:r>
            <a:r>
              <a:rPr lang="fi-FI" sz="1300" noProof="0" dirty="0"/>
              <a:t> </a:t>
            </a:r>
            <a:r>
              <a:rPr lang="fi-FI" sz="1300" noProof="0" dirty="0" err="1"/>
              <a:t>co-chair</a:t>
            </a:r>
            <a:endParaRPr lang="fi-FI" sz="1300" noProof="0" dirty="0"/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AEE3946F-B7E7-4862-8B88-1B59BCF1D38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36318" y="1414458"/>
            <a:ext cx="3471363" cy="40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3291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>
            <a:extLst>
              <a:ext uri="{FF2B5EF4-FFF2-40B4-BE49-F238E27FC236}">
                <a16:creationId xmlns:a16="http://schemas.microsoft.com/office/drawing/2014/main" id="{BB3B6C0C-588F-2496-3AB0-4D0CCD050D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noProof="0" dirty="0"/>
              <a:t>HL7 Finland Tekninen komitea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E4CEBC5E-EF7F-4395-BA8B-4C39EDD42D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fi-FI" sz="1600" dirty="0"/>
              <a:t>Foorumi </a:t>
            </a:r>
            <a:r>
              <a:rPr lang="fi-FI" sz="1600" dirty="0" err="1"/>
              <a:t>yhteentoimivuuteen</a:t>
            </a:r>
            <a:r>
              <a:rPr lang="fi-FI" sz="1600" dirty="0"/>
              <a:t> liittyvien tarpeiden tunnistamiseen, ratkaisujen tuottamiseen sekä käyttöönottojen tukeen</a:t>
            </a:r>
          </a:p>
          <a:p>
            <a:r>
              <a:rPr lang="fi-FI" sz="1600" noProof="0" dirty="0"/>
              <a:t>Pyöreän pöydän foorumi: </a:t>
            </a:r>
          </a:p>
          <a:p>
            <a:pPr lvl="1">
              <a:spcBef>
                <a:spcPts val="0"/>
              </a:spcBef>
            </a:pPr>
            <a:r>
              <a:rPr lang="fi-FI" sz="1600" noProof="0" dirty="0"/>
              <a:t>PTJ/ATJ/APTJ/hyvinvointisovellukset/integraatioalusta toimittajat</a:t>
            </a:r>
          </a:p>
          <a:p>
            <a:pPr lvl="1">
              <a:spcBef>
                <a:spcPts val="0"/>
              </a:spcBef>
            </a:pPr>
            <a:r>
              <a:rPr lang="fi-FI" sz="1600" noProof="0" dirty="0"/>
              <a:t>Hyvinvointialueet</a:t>
            </a:r>
          </a:p>
          <a:p>
            <a:pPr lvl="1">
              <a:spcBef>
                <a:spcPts val="0"/>
              </a:spcBef>
            </a:pPr>
            <a:r>
              <a:rPr lang="fi-FI" sz="1600" noProof="0" dirty="0"/>
              <a:t>Konsultit</a:t>
            </a:r>
          </a:p>
          <a:p>
            <a:pPr lvl="1">
              <a:spcBef>
                <a:spcPts val="0"/>
              </a:spcBef>
            </a:pPr>
            <a:r>
              <a:rPr lang="fi-FI" sz="1600" noProof="0" dirty="0"/>
              <a:t>Kansalliset viranomaiset </a:t>
            </a:r>
          </a:p>
          <a:p>
            <a:r>
              <a:rPr lang="fi-FI" sz="1600" noProof="0" dirty="0"/>
              <a:t>6 kokousta/vuosi + </a:t>
            </a:r>
            <a:r>
              <a:rPr lang="fi-FI" sz="1600" noProof="0" dirty="0" err="1"/>
              <a:t>pikkujouludinner</a:t>
            </a:r>
            <a:r>
              <a:rPr lang="fi-FI" sz="1600" noProof="0" dirty="0"/>
              <a:t>, 3h per kokous, 50+ hlöä kutsulistalla </a:t>
            </a:r>
            <a:r>
              <a:rPr lang="fi-FI" sz="1600" noProof="0"/>
              <a:t>– n. </a:t>
            </a:r>
            <a:r>
              <a:rPr lang="fi-FI" sz="1600" noProof="0" dirty="0"/>
              <a:t>20 </a:t>
            </a:r>
            <a:r>
              <a:rPr lang="fi-FI" sz="1600" noProof="0" dirty="0" err="1"/>
              <a:t>online</a:t>
            </a:r>
            <a:r>
              <a:rPr lang="fi-FI" sz="1600" noProof="0" dirty="0"/>
              <a:t> </a:t>
            </a:r>
          </a:p>
          <a:p>
            <a:r>
              <a:rPr lang="fi-FI" sz="1600" noProof="0" dirty="0"/>
              <a:t>Määrittelyjen lokalisointi ja toteutusmäärittelyt – </a:t>
            </a:r>
            <a:r>
              <a:rPr lang="fi-FI" sz="1600" noProof="0" dirty="0">
                <a:solidFill>
                  <a:srgbClr val="FF0000"/>
                </a:solidFill>
              </a:rPr>
              <a:t>HL7 FHIR</a:t>
            </a:r>
            <a:r>
              <a:rPr lang="fi-FI" sz="1600" noProof="0" dirty="0"/>
              <a:t>, </a:t>
            </a:r>
            <a:r>
              <a:rPr lang="fi-FI" sz="1600" noProof="0" dirty="0">
                <a:solidFill>
                  <a:srgbClr val="0070C0"/>
                </a:solidFill>
              </a:rPr>
              <a:t>HL7 versio 2, </a:t>
            </a:r>
            <a:r>
              <a:rPr lang="fi-FI" sz="1600" noProof="0" dirty="0">
                <a:solidFill>
                  <a:srgbClr val="00B050"/>
                </a:solidFill>
              </a:rPr>
              <a:t>HL7 versio 3</a:t>
            </a:r>
            <a:r>
              <a:rPr lang="fi-FI" sz="1600" noProof="0" dirty="0"/>
              <a:t>, </a:t>
            </a:r>
            <a:r>
              <a:rPr lang="fi-FI" sz="1600" noProof="0" dirty="0">
                <a:solidFill>
                  <a:srgbClr val="7030A0"/>
                </a:solidFill>
              </a:rPr>
              <a:t>HL7 CDA R2</a:t>
            </a:r>
            <a:r>
              <a:rPr lang="fi-FI" sz="1600" noProof="0" dirty="0"/>
              <a:t>, </a:t>
            </a:r>
            <a:r>
              <a:rPr lang="fi-FI" sz="1600" noProof="0" dirty="0">
                <a:solidFill>
                  <a:schemeClr val="accent6">
                    <a:lumMod val="75000"/>
                  </a:schemeClr>
                </a:solidFill>
              </a:rPr>
              <a:t>IHE,</a:t>
            </a:r>
            <a:r>
              <a:rPr lang="fi-FI" sz="1600" noProof="0" dirty="0"/>
              <a:t> </a:t>
            </a:r>
            <a:r>
              <a:rPr lang="fi-FI" sz="1600" noProof="0" dirty="0" err="1">
                <a:solidFill>
                  <a:schemeClr val="accent5"/>
                </a:solidFill>
              </a:rPr>
              <a:t>OpenEHR</a:t>
            </a:r>
            <a:endParaRPr lang="fi-FI" sz="1600" noProof="0" dirty="0">
              <a:solidFill>
                <a:schemeClr val="accent5"/>
              </a:solidFill>
            </a:endParaRPr>
          </a:p>
          <a:p>
            <a:r>
              <a:rPr lang="fi-FI" sz="1600" noProof="0" dirty="0"/>
              <a:t>HL7 Finland -standardien ja muiden laadittujen määrittelyiden/ohjeiden kommenttikierrosten ja äänestysmenettelyjen järjestäminen</a:t>
            </a:r>
          </a:p>
          <a:p>
            <a:r>
              <a:rPr lang="fi-FI" sz="1600" noProof="0" dirty="0"/>
              <a:t>Kansainvälinen osallistuminen ja seuranta - </a:t>
            </a:r>
            <a:r>
              <a:rPr lang="fi-FI" sz="1600" noProof="0" dirty="0" err="1"/>
              <a:t>kv</a:t>
            </a:r>
            <a:r>
              <a:rPr lang="fi-FI" sz="1600" noProof="0" dirty="0"/>
              <a:t>-äänestykset  ja WGM-kokoukset</a:t>
            </a:r>
          </a:p>
          <a:p>
            <a:r>
              <a:rPr lang="fi-FI" sz="1600" noProof="0" dirty="0"/>
              <a:t>Rajapintakartta -palvelun ylläpito ajantasaista määrittelyistä</a:t>
            </a:r>
          </a:p>
          <a:p>
            <a:r>
              <a:rPr lang="fi-FI" sz="1600" noProof="0" dirty="0"/>
              <a:t>Standardien kehittämisen tuki kansallisille toimijoille, kuten Kanta-palveluille</a:t>
            </a:r>
          </a:p>
        </p:txBody>
      </p:sp>
    </p:spTree>
    <p:extLst>
      <p:ext uri="{BB962C8B-B14F-4D97-AF65-F5344CB8AC3E}">
        <p14:creationId xmlns:p14="http://schemas.microsoft.com/office/powerpoint/2010/main" val="1966500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hink-cell data - do not delete" hidden="1">
            <a:extLst>
              <a:ext uri="{FF2B5EF4-FFF2-40B4-BE49-F238E27FC236}">
                <a16:creationId xmlns:a16="http://schemas.microsoft.com/office/drawing/2014/main" id="{BCACE29D-0A81-9899-EACA-258B602C59F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9831748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84" imgH="486" progId="TCLayout.ActiveDocument.1">
                  <p:embed/>
                </p:oleObj>
              </mc:Choice>
              <mc:Fallback>
                <p:oleObj name="think-cell Slide" r:id="rId3" imgW="484" imgH="486" progId="TCLayout.ActiveDocument.1">
                  <p:embed/>
                  <p:pic>
                    <p:nvPicPr>
                      <p:cNvPr id="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BCACE29D-0A81-9899-EACA-258B602C59F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B98F3FB-50D4-CF7C-6B2C-015F8F60D4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778177" y="1086679"/>
            <a:ext cx="4157272" cy="2431774"/>
          </a:xfrm>
        </p:spPr>
        <p:txBody>
          <a:bodyPr>
            <a:noAutofit/>
          </a:bodyPr>
          <a:lstStyle/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Minimikontekstinhallinnan määrittelyt</a:t>
            </a:r>
          </a:p>
          <a:p>
            <a:pPr marL="179388" indent="-179388"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Lähetteen ja hoitopalautteen </a:t>
            </a:r>
            <a:r>
              <a:rPr lang="fi-FI" sz="1200" noProof="0" dirty="0" err="1"/>
              <a:t>pikaXML</a:t>
            </a:r>
            <a:r>
              <a:rPr lang="fi-FI" sz="1200" noProof="0" dirty="0"/>
              <a:t>- ja sanomaliikennemäärittelyt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Kuvantamisen HL7-sanomat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HL7 v2.3 laboratoriosanomat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Turvakieltotiedon välitys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noProof="0" dirty="0"/>
              <a:t>Suositus turvallisesta HL7 v2-liikenteestä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dirty="0"/>
              <a:t>Selvitys täydellisesti salatusta HL7 v2-liikenteestä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dirty="0"/>
              <a:t>Suomen SMART </a:t>
            </a:r>
            <a:r>
              <a:rPr lang="fi-FI" sz="1200" dirty="0" err="1"/>
              <a:t>App</a:t>
            </a:r>
            <a:r>
              <a:rPr lang="fi-FI" sz="1200" dirty="0"/>
              <a:t> </a:t>
            </a:r>
            <a:r>
              <a:rPr lang="fi-FI" sz="1200" dirty="0" err="1"/>
              <a:t>Launch</a:t>
            </a:r>
            <a:r>
              <a:rPr lang="fi-FI" sz="1200" dirty="0"/>
              <a:t> soveltamisopas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dirty="0"/>
              <a:t>Suomen FHIR perusprofiilit</a:t>
            </a:r>
          </a:p>
          <a:p>
            <a:pPr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dirty="0"/>
              <a:t>FHIR ajanvarauksen profiilit</a:t>
            </a:r>
          </a:p>
          <a:p>
            <a:pPr marL="179388" indent="-179388" algn="l">
              <a:spcBef>
                <a:spcPts val="0"/>
              </a:spcBef>
              <a:spcAft>
                <a:spcPts val="200"/>
              </a:spcAft>
              <a:buFont typeface="Wingdings" panose="05000000000000000000" pitchFamily="2" charset="2"/>
              <a:buChar char="q"/>
            </a:pPr>
            <a:r>
              <a:rPr lang="fi-FI" sz="1200" dirty="0"/>
              <a:t> + Kanta-palvelujen sanoma- ja asiakirjamäärittelyjen standardointiin osallistuminen</a:t>
            </a:r>
            <a:endParaRPr lang="fi-FI" sz="1200" noProof="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1BA4EA85-B81D-5F08-3E56-5CF6E677EF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51086"/>
            <a:ext cx="8425543" cy="748604"/>
          </a:xfrm>
        </p:spPr>
        <p:txBody>
          <a:bodyPr vert="horz">
            <a:noAutofit/>
          </a:bodyPr>
          <a:lstStyle/>
          <a:p>
            <a:r>
              <a:rPr lang="fi-FI" sz="3200" b="1" noProof="0" dirty="0"/>
              <a:t>Yhdistyksen työnä paikallistettuja määrittelyitä</a:t>
            </a:r>
            <a:endParaRPr lang="fi-FI" sz="3200" noProof="0" dirty="0"/>
          </a:p>
        </p:txBody>
      </p:sp>
    </p:spTree>
    <p:extLst>
      <p:ext uri="{BB962C8B-B14F-4D97-AF65-F5344CB8AC3E}">
        <p14:creationId xmlns:p14="http://schemas.microsoft.com/office/powerpoint/2010/main" val="1184242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FB95021A510534592289B13865E1E99" ma:contentTypeVersion="11" ma:contentTypeDescription="Create a new document." ma:contentTypeScope="" ma:versionID="bf8a942586247020531dc4e311f4abf6">
  <xsd:schema xmlns:xsd="http://www.w3.org/2001/XMLSchema" xmlns:xs="http://www.w3.org/2001/XMLSchema" xmlns:p="http://schemas.microsoft.com/office/2006/metadata/properties" xmlns:ns2="19681695-f008-4c6d-a73f-3eedce666824" xmlns:ns3="c7dbf2f5-de8c-450f-a057-a99a9a3ca22e" targetNamespace="http://schemas.microsoft.com/office/2006/metadata/properties" ma:root="true" ma:fieldsID="769f03c994f745204deddb0c430499d3" ns2:_="" ns3:_="">
    <xsd:import namespace="19681695-f008-4c6d-a73f-3eedce666824"/>
    <xsd:import namespace="c7dbf2f5-de8c-450f-a057-a99a9a3ca22e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PermissionLevels" minOccurs="0"/>
                <xsd:element ref="ns2:MigrationWizIdDocumentLibraryPermissions" minOccurs="0"/>
                <xsd:element ref="ns2:MigrationWizIdSecurityGroups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9681695-f008-4c6d-a73f-3eedce666824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PermissionLevels" ma:index="10" nillable="true" ma:displayName="MigrationWizIdPermissionLevels" ma:internalName="MigrationWizIdPermissionLevels">
      <xsd:simpleType>
        <xsd:restriction base="dms:Text"/>
      </xsd:simpleType>
    </xsd:element>
    <xsd:element name="MigrationWizIdDocumentLibraryPermissions" ma:index="11" nillable="true" ma:displayName="MigrationWizIdDocumentLibraryPermissions" ma:internalName="MigrationWizIdDocumentLibraryPermissions">
      <xsd:simpleType>
        <xsd:restriction base="dms:Text"/>
      </xsd:simpleType>
    </xsd:element>
    <xsd:element name="MigrationWizIdSecurityGroups" ma:index="12" nillable="true" ma:displayName="MigrationWizIdSecurityGroups" ma:internalName="MigrationWizIdSecurityGroups">
      <xsd:simpleType>
        <xsd:restriction base="dms:Text"/>
      </xsd:simpleType>
    </xsd:element>
    <xsd:element name="MediaServiceMetadata" ma:index="1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dbf2f5-de8c-450f-a057-a99a9a3ca22e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PermissionLevels xmlns="19681695-f008-4c6d-a73f-3eedce666824" xsi:nil="true"/>
    <MigrationWizId xmlns="19681695-f008-4c6d-a73f-3eedce666824">b2ac96c5-7db0-43f9-92c7-5103828d26ff</MigrationWizId>
    <MigrationWizIdDocumentLibraryPermissions xmlns="19681695-f008-4c6d-a73f-3eedce666824" xsi:nil="true"/>
    <MigrationWizIdPermissions xmlns="19681695-f008-4c6d-a73f-3eedce666824" xsi:nil="true"/>
    <MigrationWizIdSecurityGroups xmlns="19681695-f008-4c6d-a73f-3eedce666824" xsi:nil="true"/>
  </documentManagement>
</p:properties>
</file>

<file path=customXml/itemProps1.xml><?xml version="1.0" encoding="utf-8"?>
<ds:datastoreItem xmlns:ds="http://schemas.openxmlformats.org/officeDocument/2006/customXml" ds:itemID="{721A6846-92D9-4D96-93B1-6158003256F2}">
  <ds:schemaRefs>
    <ds:schemaRef ds:uri="19681695-f008-4c6d-a73f-3eedce666824"/>
    <ds:schemaRef ds:uri="c7dbf2f5-de8c-450f-a057-a99a9a3ca2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083B457C-C45C-4B83-9CBF-B070A2E7334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2CBA6F1-8C60-4D32-85B0-562433D0D5DB}">
  <ds:schemaRefs>
    <ds:schemaRef ds:uri="http://schemas.microsoft.com/office/2006/documentManagement/types"/>
    <ds:schemaRef ds:uri="http://schemas.openxmlformats.org/package/2006/metadata/core-properties"/>
    <ds:schemaRef ds:uri="c7dbf2f5-de8c-450f-a057-a99a9a3ca22e"/>
    <ds:schemaRef ds:uri="http://www.w3.org/XML/1998/namespace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19681695-f008-4c6d-a73f-3eedce666824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173</Words>
  <Application>Microsoft Office PowerPoint</Application>
  <PresentationFormat>Näytössä katseltava esitys (16:9)</PresentationFormat>
  <Paragraphs>28</Paragraphs>
  <Slides>3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8" baseType="lpstr">
      <vt:lpstr>Arial</vt:lpstr>
      <vt:lpstr>Calibri</vt:lpstr>
      <vt:lpstr>Wingdings</vt:lpstr>
      <vt:lpstr>Office-teema</vt:lpstr>
      <vt:lpstr>think-cell Slide</vt:lpstr>
      <vt:lpstr>Tekninen komitea 2026 toiminta</vt:lpstr>
      <vt:lpstr>HL7 Finland Tekninen komitea</vt:lpstr>
      <vt:lpstr>Yhdistyksen työnä paikallistettuja määrittelyitä</vt:lpstr>
    </vt:vector>
  </TitlesOfParts>
  <Company>Nitroid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Timo Kaskinen</dc:creator>
  <cp:lastModifiedBy>Pirkko Kortekangas</cp:lastModifiedBy>
  <cp:revision>4</cp:revision>
  <dcterms:created xsi:type="dcterms:W3CDTF">2017-10-17T07:13:44Z</dcterms:created>
  <dcterms:modified xsi:type="dcterms:W3CDTF">2026-05-26T06:22:13Z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0x0101006FB95021A510534592289B13865E1E99</vt:lpwstr>
  </property>
  <property fmtid="{D5CDD505-2E9C-101B-9397-08002B2CF9AE}" pid="3" name="Order">
    <vt:r8>9800</vt:r8>
  </property>
</Properties>
</file>