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97" r:id="rId3"/>
    <p:sldId id="257" r:id="rId4"/>
    <p:sldId id="298" r:id="rId5"/>
    <p:sldId id="259" r:id="rId6"/>
    <p:sldId id="260" r:id="rId7"/>
    <p:sldId id="261" r:id="rId8"/>
    <p:sldId id="355" r:id="rId9"/>
    <p:sldId id="356" r:id="rId10"/>
    <p:sldId id="299" r:id="rId11"/>
    <p:sldId id="353" r:id="rId12"/>
    <p:sldId id="30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0809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17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50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BAF7-BDEC-1D41-91A6-69565DF103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Background_Duo_266.jpg"/>
          <p:cNvPicPr preferRelativeResize="0"/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ackground_Duo_266.jpg"/>
          <p:cNvPicPr preferRelativeResize="0"/>
          <p:nvPr/>
        </p:nvPicPr>
        <p:blipFill rotWithShape="1">
          <a:blip r:embed="rId11">
            <a:alphaModFix amt="6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Background_Duo_266.jpg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PurpleGlob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5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85800" y="3422414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5A4099"/>
              </a:buClr>
              <a:buSzPct val="25000"/>
            </a:pPr>
            <a:r>
              <a:rPr lang="en-US" dirty="0">
                <a:solidFill>
                  <a:srgbClr val="5A4099"/>
                </a:solidFill>
                <a:latin typeface="Arial"/>
                <a:ea typeface="Arial"/>
                <a:cs typeface="Arial"/>
                <a:sym typeface="Arial"/>
              </a:rPr>
              <a:t>Patient Care Coordination</a:t>
            </a:r>
            <a:br>
              <a:rPr lang="en-US" dirty="0">
                <a:solidFill>
                  <a:srgbClr val="5A4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5A4099"/>
                </a:solidFill>
                <a:latin typeface="Arial"/>
                <a:ea typeface="Arial"/>
                <a:cs typeface="Arial"/>
                <a:sym typeface="Arial"/>
              </a:rPr>
              <a:t>Dynamic Care Team Management Profile (DCTM)</a:t>
            </a:r>
            <a:endParaRPr lang="en-US" sz="4400" b="0" i="0" u="none" strike="noStrike" cap="none" dirty="0">
              <a:solidFill>
                <a:srgbClr val="5A4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371600" y="5497306"/>
            <a:ext cx="6400799" cy="1053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r>
              <a:rPr lang="en-US" sz="2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Emma Jones, Jeff Danford</a:t>
            </a:r>
            <a:endParaRPr lang="en-US" sz="26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 descr="ihe-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484" y="1609258"/>
            <a:ext cx="4429453" cy="120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9158-CA8C-4704-8811-D3D97C60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Steps 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82DDE-B420-4638-926F-90E74D1F3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IHE PCC 2019 Proposal</a:t>
            </a:r>
          </a:p>
          <a:p>
            <a:pPr lvl="1"/>
            <a:r>
              <a:rPr lang="en-US" dirty="0"/>
              <a:t>Update DCTM by providing the ability to create/update care teams dynamically as part of care planning/care coordinating workflows</a:t>
            </a:r>
          </a:p>
          <a:p>
            <a:pPr lvl="1"/>
            <a:r>
              <a:rPr lang="en-US" dirty="0"/>
              <a:t>Reflect HL7 Care Team DAM work (LHS WG)</a:t>
            </a:r>
          </a:p>
        </p:txBody>
      </p:sp>
      <p:pic>
        <p:nvPicPr>
          <p:cNvPr id="4" name="Shape 108" descr="ihe-logo.png">
            <a:extLst>
              <a:ext uri="{FF2B5EF4-FFF2-40B4-BE49-F238E27FC236}">
                <a16:creationId xmlns:a16="http://schemas.microsoft.com/office/drawing/2014/main" id="{E56EDEF8-124B-4CD4-B76E-FD7ABC22D8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95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8F394F-5B09-41EA-9F45-C7DC5E67A5FB}"/>
              </a:ext>
            </a:extLst>
          </p:cNvPr>
          <p:cNvSpPr/>
          <p:nvPr/>
        </p:nvSpPr>
        <p:spPr>
          <a:xfrm>
            <a:off x="4464698" y="814812"/>
            <a:ext cx="1263699" cy="913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6753" y="1193152"/>
            <a:ext cx="944725" cy="32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1039197" y="1245057"/>
            <a:ext cx="5598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EHR</a:t>
            </a: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 flipH="1">
            <a:off x="1305989" y="1498973"/>
            <a:ext cx="13127" cy="43618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5922" y="1728517"/>
            <a:ext cx="90973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Select Patient</a:t>
            </a:r>
          </a:p>
          <a:p>
            <a:r>
              <a:rPr lang="en-US" sz="825" dirty="0"/>
              <a:t>Add Diagnosis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5621" y="1115710"/>
            <a:ext cx="993710" cy="451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274607" y="1151280"/>
            <a:ext cx="9447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Care Planning Guidance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93175" y="1578841"/>
            <a:ext cx="24491" cy="173199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19114" y="2137745"/>
            <a:ext cx="2374059" cy="14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298992" y="2469522"/>
            <a:ext cx="2394182" cy="60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19114" y="2877139"/>
            <a:ext cx="2374060" cy="5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19113" y="3252399"/>
            <a:ext cx="2361815" cy="160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28850" y="1976567"/>
            <a:ext cx="16795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Pass Diagnosis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9088" y="2286392"/>
            <a:ext cx="1700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PlanDefinitions</a:t>
            </a:r>
            <a:endParaRPr lang="en-US" sz="105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717666" y="2213940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6073" y="2213941"/>
            <a:ext cx="0" cy="19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17666" y="2424220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87088" y="2151872"/>
            <a:ext cx="118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Associate </a:t>
            </a:r>
          </a:p>
          <a:p>
            <a:r>
              <a:rPr lang="en-US" sz="900" dirty="0"/>
              <a:t>Diagnosis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678" y="2505121"/>
            <a:ext cx="90973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Select </a:t>
            </a:r>
            <a:r>
              <a:rPr lang="en-US" sz="825" dirty="0" err="1"/>
              <a:t>PlanDefinition</a:t>
            </a:r>
            <a:endParaRPr lang="en-US" sz="825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76213" y="1766985"/>
            <a:ext cx="342900" cy="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76213" y="1773983"/>
            <a:ext cx="0" cy="202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6213" y="1995048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42972" y="2587735"/>
            <a:ext cx="342900" cy="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42972" y="2594733"/>
            <a:ext cx="0" cy="202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42972" y="2815799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57712" y="2696025"/>
            <a:ext cx="1700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PlanDefinitions</a:t>
            </a:r>
            <a:r>
              <a:rPr lang="en-US" sz="1050" dirty="0"/>
              <a:t> ID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727282" y="2964335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27282" y="3174615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1197" y="2865257"/>
            <a:ext cx="155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Applicable </a:t>
            </a:r>
          </a:p>
          <a:p>
            <a:r>
              <a:rPr lang="en-US" sz="900" dirty="0" err="1"/>
              <a:t>ActivityDefinitions</a:t>
            </a:r>
            <a:endParaRPr lang="en-US" sz="9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045689" y="2977672"/>
            <a:ext cx="0" cy="19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57712" y="3055137"/>
            <a:ext cx="1700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All </a:t>
            </a:r>
            <a:r>
              <a:rPr lang="en-US" sz="1050" dirty="0" err="1"/>
              <a:t>ActivityDefinitions</a:t>
            </a:r>
            <a:r>
              <a:rPr lang="en-US" sz="1050" dirty="0"/>
              <a:t> 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158467" y="3228966"/>
            <a:ext cx="810011" cy="7510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TextBox 55"/>
          <p:cNvSpPr txBox="1"/>
          <p:nvPr/>
        </p:nvSpPr>
        <p:spPr>
          <a:xfrm>
            <a:off x="155789" y="3166467"/>
            <a:ext cx="8555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Interventions: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Referrals</a:t>
            </a:r>
          </a:p>
          <a:p>
            <a:endParaRPr lang="en-US" sz="750" dirty="0"/>
          </a:p>
          <a:p>
            <a:r>
              <a:rPr lang="en-US" sz="750" dirty="0"/>
              <a:t>CareTeam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Participants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Organization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/>
              <a:t>CareTeam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30536" y="3943070"/>
            <a:ext cx="119840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Select </a:t>
            </a:r>
            <a:r>
              <a:rPr lang="en-US" sz="825" dirty="0" err="1"/>
              <a:t>ReferralRequest</a:t>
            </a:r>
            <a:r>
              <a:rPr lang="en-US" sz="825" dirty="0"/>
              <a:t>, </a:t>
            </a:r>
          </a:p>
          <a:p>
            <a:r>
              <a:rPr lang="en-US" sz="825" dirty="0"/>
              <a:t>CareTeam components</a:t>
            </a:r>
          </a:p>
          <a:p>
            <a:r>
              <a:rPr lang="en-US" sz="825" dirty="0"/>
              <a:t>Save CarePlan (Draft)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970177" y="3987741"/>
            <a:ext cx="342900" cy="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70177" y="3993086"/>
            <a:ext cx="0" cy="202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70177" y="4215804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313867" y="4990925"/>
            <a:ext cx="5099824" cy="38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083497" y="1060483"/>
            <a:ext cx="538382" cy="23177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9" name="TextBox 68"/>
          <p:cNvSpPr txBox="1"/>
          <p:nvPr/>
        </p:nvSpPr>
        <p:spPr>
          <a:xfrm>
            <a:off x="6042433" y="1083343"/>
            <a:ext cx="4968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/>
              <a:t>eRx</a:t>
            </a:r>
            <a:endParaRPr lang="en-US" sz="825" dirty="0"/>
          </a:p>
        </p:txBody>
      </p:sp>
      <p:sp>
        <p:nvSpPr>
          <p:cNvPr id="70" name="Rectangle 69"/>
          <p:cNvSpPr/>
          <p:nvPr/>
        </p:nvSpPr>
        <p:spPr>
          <a:xfrm>
            <a:off x="6793328" y="1026086"/>
            <a:ext cx="608757" cy="231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1" name="TextBox 70"/>
          <p:cNvSpPr txBox="1"/>
          <p:nvPr/>
        </p:nvSpPr>
        <p:spPr>
          <a:xfrm>
            <a:off x="6756555" y="1035702"/>
            <a:ext cx="4498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EHR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644281" y="1283697"/>
            <a:ext cx="674360" cy="231777"/>
          </a:xfrm>
          <a:prstGeom prst="rect">
            <a:avLst/>
          </a:prstGeom>
          <a:solidFill>
            <a:srgbClr val="C233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3" name="TextBox 72"/>
          <p:cNvSpPr txBox="1"/>
          <p:nvPr/>
        </p:nvSpPr>
        <p:spPr>
          <a:xfrm>
            <a:off x="6622752" y="1297652"/>
            <a:ext cx="4652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Lab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942305" y="1401849"/>
            <a:ext cx="606529" cy="231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5" name="TextBox 74"/>
          <p:cNvSpPr txBox="1"/>
          <p:nvPr/>
        </p:nvSpPr>
        <p:spPr>
          <a:xfrm>
            <a:off x="6011538" y="1406850"/>
            <a:ext cx="3411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/>
              <a:t>etc</a:t>
            </a:r>
            <a:endParaRPr lang="en-US" sz="825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5075258" y="1472998"/>
            <a:ext cx="21170" cy="3145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852037" y="986901"/>
            <a:ext cx="1550048" cy="694189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8" name="TextBox 77"/>
          <p:cNvSpPr txBox="1"/>
          <p:nvPr/>
        </p:nvSpPr>
        <p:spPr>
          <a:xfrm>
            <a:off x="2216605" y="4798973"/>
            <a:ext cx="1700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Send Request Resources 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6462676" y="5123700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462676" y="5333980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28599" y="5123696"/>
            <a:ext cx="1550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Update 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781083" y="5137037"/>
            <a:ext cx="0" cy="19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1292860" y="5363492"/>
            <a:ext cx="5120831" cy="21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190352" y="5185694"/>
            <a:ext cx="1700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Return Response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-70721" y="5336521"/>
            <a:ext cx="126838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Update CarePlan with </a:t>
            </a:r>
          </a:p>
          <a:p>
            <a:r>
              <a:rPr lang="en-US" sz="675" dirty="0"/>
              <a:t>Various resource statuses</a:t>
            </a:r>
          </a:p>
          <a:p>
            <a:endParaRPr lang="en-US" sz="675" dirty="0"/>
          </a:p>
          <a:p>
            <a:r>
              <a:rPr lang="en-US" sz="675" dirty="0"/>
              <a:t>Update CarePlan with </a:t>
            </a:r>
            <a:r>
              <a:rPr lang="en-US" sz="675" dirty="0" err="1"/>
              <a:t>dateTime</a:t>
            </a:r>
            <a:r>
              <a:rPr lang="en-US" sz="675" dirty="0"/>
              <a:t> Stamp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942972" y="5425396"/>
            <a:ext cx="342900" cy="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942972" y="5432394"/>
            <a:ext cx="0" cy="202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42972" y="5653460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356763" y="1669206"/>
            <a:ext cx="94818" cy="3763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579214" y="1097672"/>
            <a:ext cx="992030" cy="375326"/>
          </a:xfrm>
          <a:prstGeom prst="rect">
            <a:avLst/>
          </a:prstGeom>
          <a:solidFill>
            <a:srgbClr val="9579A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4" name="TextBox 83"/>
          <p:cNvSpPr txBox="1"/>
          <p:nvPr/>
        </p:nvSpPr>
        <p:spPr>
          <a:xfrm>
            <a:off x="4834814" y="1139312"/>
            <a:ext cx="60835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Provider Directory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1317642" y="4288464"/>
            <a:ext cx="3785327" cy="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922774" y="4115360"/>
            <a:ext cx="2457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Nutritionists, Hospitals (by Zip code, </a:t>
            </a:r>
            <a:r>
              <a:rPr lang="en-US" sz="1050" dirty="0" err="1"/>
              <a:t>etc</a:t>
            </a:r>
            <a:r>
              <a:rPr lang="en-US" sz="1050" dirty="0"/>
              <a:t>)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1305988" y="4515634"/>
            <a:ext cx="3767536" cy="1746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424354" y="4332866"/>
            <a:ext cx="2040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Providers, organizations available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79076" y="127135"/>
            <a:ext cx="511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 2019 Profile Proposal: Creating/Updating </a:t>
            </a:r>
            <a:r>
              <a:rPr lang="en-US" b="1" dirty="0" err="1"/>
              <a:t>CareTeams</a:t>
            </a:r>
            <a:endParaRPr lang="en-US" b="1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5109542" y="4313212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109542" y="4523492"/>
            <a:ext cx="31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375464" y="4313207"/>
            <a:ext cx="1550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Response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5427949" y="4326549"/>
            <a:ext cx="0" cy="19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-42729" y="4662634"/>
            <a:ext cx="1268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Update CarePlan </a:t>
            </a:r>
          </a:p>
          <a:p>
            <a:r>
              <a:rPr lang="en-US" sz="675" dirty="0"/>
              <a:t>And save CarePlan (Draft)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942972" y="4659385"/>
            <a:ext cx="342900" cy="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42972" y="4666383"/>
            <a:ext cx="0" cy="202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942972" y="4887449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Shape 108" descr="ihe-logo.png">
            <a:extLst>
              <a:ext uri="{FF2B5EF4-FFF2-40B4-BE49-F238E27FC236}">
                <a16:creationId xmlns:a16="http://schemas.microsoft.com/office/drawing/2014/main" id="{25711600-662E-4426-9E81-53881130BB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93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59873" y="2337955"/>
            <a:ext cx="6400800" cy="1752600"/>
          </a:xfrm>
        </p:spPr>
        <p:txBody>
          <a:bodyPr>
            <a:normAutofit/>
          </a:bodyPr>
          <a:lstStyle/>
          <a:p>
            <a:r>
              <a:rPr lang="en-US" sz="6400" b="1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84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836E-3A10-4FC8-A5AC-7800B460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840388"/>
            <a:ext cx="8212376" cy="1474440"/>
          </a:xfrm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Dynamic Care Team Management - DCTM</a:t>
            </a:r>
            <a:b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(FHIR)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4F21E-61A4-411B-8B78-F1D86A215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719" y="2579139"/>
            <a:ext cx="3727610" cy="2801839"/>
          </a:xfrm>
          <a:prstGeom prst="rect">
            <a:avLst/>
          </a:prstGeom>
        </p:spPr>
      </p:pic>
      <p:pic>
        <p:nvPicPr>
          <p:cNvPr id="6" name="Shape 108" descr="ihe-logo.png">
            <a:extLst>
              <a:ext uri="{FF2B5EF4-FFF2-40B4-BE49-F238E27FC236}">
                <a16:creationId xmlns:a16="http://schemas.microsoft.com/office/drawing/2014/main" id="{390B209F-1610-4C63-89C9-641F95D66D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3" y="105575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7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9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/>
                <a:cs typeface="Arial"/>
              </a:rPr>
              <a:t>The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Sharing of patient data to support care coordination is static, not dynamic, and may lead to possible underuse, overuse and mis-use of healthcare services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Care teams have many different meanings to many different people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We need a useful way to consolidate these multiple teams and coordinate care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Shape 108" descr="ihe-logo.png">
            <a:extLst>
              <a:ext uri="{FF2B5EF4-FFF2-40B4-BE49-F238E27FC236}">
                <a16:creationId xmlns:a16="http://schemas.microsoft.com/office/drawing/2014/main" id="{7987330D-C607-4ABF-907E-BB2A728F67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9" y="46767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45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35C9-2C62-44D7-B4DD-F9FBC4B5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Arial Narrow" panose="020B0606020202030204" pitchFamily="34" charset="0"/>
              </a:rPr>
              <a:t>The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B0F92-0053-4CC7-BDD9-9078E6C30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Coordination Framework:</a:t>
            </a:r>
          </a:p>
          <a:p>
            <a:r>
              <a:rPr lang="en-US" dirty="0"/>
              <a:t>HL7 Care Team DAM as the model framework</a:t>
            </a:r>
            <a:endParaRPr lang="en-US" sz="800" dirty="0"/>
          </a:p>
          <a:p>
            <a:r>
              <a:rPr lang="en-US" dirty="0"/>
              <a:t>HL7 Care Coordination Service Functions</a:t>
            </a:r>
          </a:p>
          <a:p>
            <a:r>
              <a:rPr lang="en-US" dirty="0"/>
              <a:t>HL7 FHIR Resource and IHE Profiles to support CCS Capabilities</a:t>
            </a:r>
          </a:p>
          <a:p>
            <a:pPr lvl="1"/>
            <a:r>
              <a:rPr lang="en-US" dirty="0"/>
              <a:t>Care Plan Management</a:t>
            </a:r>
          </a:p>
          <a:p>
            <a:pPr lvl="1"/>
            <a:r>
              <a:rPr lang="en-US" dirty="0"/>
              <a:t>Care Team Membership</a:t>
            </a:r>
          </a:p>
          <a:p>
            <a:pPr lvl="1"/>
            <a:r>
              <a:rPr lang="en-US" dirty="0"/>
              <a:t>Care Team Communication</a:t>
            </a:r>
          </a:p>
          <a:p>
            <a:endParaRPr lang="en-US" dirty="0"/>
          </a:p>
        </p:txBody>
      </p:sp>
      <p:pic>
        <p:nvPicPr>
          <p:cNvPr id="5" name="Shape 108" descr="ihe-logo.png">
            <a:extLst>
              <a:ext uri="{FF2B5EF4-FFF2-40B4-BE49-F238E27FC236}">
                <a16:creationId xmlns:a16="http://schemas.microsoft.com/office/drawing/2014/main" id="{10732B16-6B7E-46EB-B2FD-2AEE751D1A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85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800" dirty="0"/>
              <a:t>The Dynamic Care Team Management (DCTM) Profile provides a mechanism to facilitate system interactions to support care team membership such as:</a:t>
            </a:r>
          </a:p>
          <a:p>
            <a:r>
              <a:rPr lang="en-US" sz="2800" dirty="0"/>
              <a:t>Discovering Care Teams</a:t>
            </a:r>
          </a:p>
          <a:p>
            <a:r>
              <a:rPr lang="en-US" sz="2800" dirty="0"/>
              <a:t>Updating Care Teams</a:t>
            </a:r>
          </a:p>
          <a:p>
            <a:r>
              <a:rPr lang="en-US" sz="2800" dirty="0"/>
              <a:t>Listing Care Teams</a:t>
            </a:r>
          </a:p>
          <a:p>
            <a:pPr marL="203200" indent="0">
              <a:buNone/>
            </a:pPr>
            <a:endParaRPr lang="en-US" dirty="0"/>
          </a:p>
        </p:txBody>
      </p:sp>
      <p:sp>
        <p:nvSpPr>
          <p:cNvPr id="4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5A4099"/>
              </a:buClr>
              <a:buSzPct val="25000"/>
            </a:pPr>
            <a:r>
              <a:rPr lang="en-US" sz="3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DCTM Overview</a:t>
            </a:r>
          </a:p>
        </p:txBody>
      </p:sp>
      <p:pic>
        <p:nvPicPr>
          <p:cNvPr id="6" name="Shape 108" descr="ihe-logo.png">
            <a:extLst>
              <a:ext uri="{FF2B5EF4-FFF2-40B4-BE49-F238E27FC236}">
                <a16:creationId xmlns:a16="http://schemas.microsoft.com/office/drawing/2014/main" id="{560E411E-B3BB-4FEA-9DFA-CA272117B0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8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DCTM Details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Provides the structures and transactions for care team management and sharing information about Care Teams that meet the needs of many, such as providers, patients and payers.</a:t>
            </a:r>
          </a:p>
          <a:p>
            <a:r>
              <a:rPr lang="en-US" sz="2000" dirty="0"/>
              <a:t>Depicts how information about multiple care teams can be shared and used to coordinate care.</a:t>
            </a:r>
          </a:p>
          <a:p>
            <a:r>
              <a:rPr lang="en-US" sz="2000" dirty="0"/>
              <a:t>Care Teams can be dynamically updated as the patient interacts with the healthcare system. </a:t>
            </a:r>
          </a:p>
          <a:p>
            <a:r>
              <a:rPr lang="en-US" sz="2000" dirty="0"/>
              <a:t>A patient and providers may be associated with multiple types of care teams at any given time.</a:t>
            </a:r>
          </a:p>
          <a:p>
            <a:r>
              <a:rPr lang="en-US" sz="2000" dirty="0"/>
              <a:t>Standards</a:t>
            </a:r>
          </a:p>
          <a:p>
            <a:pPr lvl="1"/>
            <a:r>
              <a:rPr lang="en-US" sz="2000" dirty="0"/>
              <a:t>HL7 FHIR CareTeam and Subscription resources</a:t>
            </a:r>
          </a:p>
          <a:p>
            <a:pPr lvl="1"/>
            <a:r>
              <a:rPr lang="en-US" sz="2000" dirty="0"/>
              <a:t>HL7 Coordination of Care Services (CCS) Functional Model</a:t>
            </a:r>
          </a:p>
        </p:txBody>
      </p:sp>
      <p:pic>
        <p:nvPicPr>
          <p:cNvPr id="6" name="Shape 108" descr="ihe-logo.png">
            <a:extLst>
              <a:ext uri="{FF2B5EF4-FFF2-40B4-BE49-F238E27FC236}">
                <a16:creationId xmlns:a16="http://schemas.microsoft.com/office/drawing/2014/main" id="{A1CF4EA2-B0D6-4A81-B1FD-7E351995B9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38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 Narrow" panose="020B0606020202030204" pitchFamily="34" charset="0"/>
              </a:rPr>
              <a:t>DCTM Actors and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258"/>
            <a:ext cx="8229600" cy="5076388"/>
          </a:xfrm>
        </p:spPr>
        <p:txBody>
          <a:bodyPr/>
          <a:lstStyle/>
          <a:p>
            <a:pPr marL="2032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46" y="1500258"/>
            <a:ext cx="4097215" cy="5076388"/>
          </a:xfrm>
          <a:prstGeom prst="rect">
            <a:avLst/>
          </a:prstGeom>
        </p:spPr>
      </p:pic>
      <p:pic>
        <p:nvPicPr>
          <p:cNvPr id="6" name="Shape 108" descr="ihe-logo.png">
            <a:extLst>
              <a:ext uri="{FF2B5EF4-FFF2-40B4-BE49-F238E27FC236}">
                <a16:creationId xmlns:a16="http://schemas.microsoft.com/office/drawing/2014/main" id="{A2D8A12A-37B5-4965-8F01-9D11C4C683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59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960E-0AB8-4DF8-ABEF-AB92B628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 Narrow" panose="020B0606020202030204" pitchFamily="34" charset="0"/>
              </a:rPr>
              <a:t>DCTM Basic Process Flow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BD190E7-9132-44DA-BE13-915384927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62" y="1602883"/>
            <a:ext cx="5990476" cy="3819048"/>
          </a:xfrm>
          <a:prstGeom prst="rect">
            <a:avLst/>
          </a:prstGeom>
        </p:spPr>
      </p:pic>
      <p:pic>
        <p:nvPicPr>
          <p:cNvPr id="5" name="Shape 108" descr="ihe-logo.png">
            <a:extLst>
              <a:ext uri="{FF2B5EF4-FFF2-40B4-BE49-F238E27FC236}">
                <a16:creationId xmlns:a16="http://schemas.microsoft.com/office/drawing/2014/main" id="{7C64F307-2630-49FF-8213-70317D43FA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69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35F5-0306-4984-B14F-E7809833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 Narrow" panose="020B0606020202030204" pitchFamily="34" charset="0"/>
              </a:rPr>
              <a:t>DCTM Use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4B73C-FE5D-4A45-B6C1-DE2328FDA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2905"/>
          </a:xfrm>
        </p:spPr>
        <p:txBody>
          <a:bodyPr/>
          <a:lstStyle/>
          <a:p>
            <a:r>
              <a:rPr lang="en-US" dirty="0"/>
              <a:t>Reuses the HL7 Care Plan Domain Analysis Model specification storyboard 2: Chronic Conditions</a:t>
            </a:r>
          </a:p>
          <a:p>
            <a:r>
              <a:rPr lang="en-US" dirty="0"/>
              <a:t>Depicts care team management needed for chronic disease management as well as transition of care episodes</a:t>
            </a:r>
          </a:p>
          <a:p>
            <a:r>
              <a:rPr lang="en-US" dirty="0"/>
              <a:t>Use case is sub-divided to reflect HL7 LHS Care Team Definition Project’s classification of types of care teams</a:t>
            </a:r>
          </a:p>
          <a:p>
            <a:endParaRPr lang="en-US" dirty="0"/>
          </a:p>
        </p:txBody>
      </p:sp>
      <p:pic>
        <p:nvPicPr>
          <p:cNvPr id="5" name="Shape 108" descr="ihe-logo.png">
            <a:extLst>
              <a:ext uri="{FF2B5EF4-FFF2-40B4-BE49-F238E27FC236}">
                <a16:creationId xmlns:a16="http://schemas.microsoft.com/office/drawing/2014/main" id="{68DCB3E0-2076-4C57-95AE-BB0E3E34A0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493" y="57493"/>
            <a:ext cx="1724813" cy="47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08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434</Words>
  <Application>Microsoft Office PowerPoint</Application>
  <PresentationFormat>On-screen Show (4:3)</PresentationFormat>
  <Paragraphs>82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 Theme</vt:lpstr>
      <vt:lpstr>Patient Care Coordination Dynamic Care Team Management Profile (DCTM)</vt:lpstr>
      <vt:lpstr>Dynamic Care Team Management - DCTM  (FHIR)</vt:lpstr>
      <vt:lpstr>The Problem</vt:lpstr>
      <vt:lpstr>The Solution</vt:lpstr>
      <vt:lpstr>DCTM Overview</vt:lpstr>
      <vt:lpstr>DCTM Details</vt:lpstr>
      <vt:lpstr>DCTM Actors and Transactions</vt:lpstr>
      <vt:lpstr>DCTM Basic Process Flow</vt:lpstr>
      <vt:lpstr>DCTM Use Case</vt:lpstr>
      <vt:lpstr>Next Steps 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Amit Popat</dc:creator>
  <cp:lastModifiedBy>Jones, Emma</cp:lastModifiedBy>
  <cp:revision>20</cp:revision>
  <dcterms:modified xsi:type="dcterms:W3CDTF">2018-10-29T21:07:57Z</dcterms:modified>
</cp:coreProperties>
</file>