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679" r:id="rId1"/>
    <p:sldMasterId id="2147484805" r:id="rId2"/>
  </p:sldMasterIdLst>
  <p:notesMasterIdLst>
    <p:notesMasterId r:id="rId45"/>
  </p:notesMasterIdLst>
  <p:sldIdLst>
    <p:sldId id="286" r:id="rId3"/>
    <p:sldId id="362" r:id="rId4"/>
    <p:sldId id="393" r:id="rId5"/>
    <p:sldId id="357" r:id="rId6"/>
    <p:sldId id="358" r:id="rId7"/>
    <p:sldId id="369" r:id="rId8"/>
    <p:sldId id="370" r:id="rId9"/>
    <p:sldId id="371" r:id="rId10"/>
    <p:sldId id="373" r:id="rId11"/>
    <p:sldId id="375" r:id="rId12"/>
    <p:sldId id="376" r:id="rId13"/>
    <p:sldId id="377" r:id="rId14"/>
    <p:sldId id="378" r:id="rId15"/>
    <p:sldId id="374" r:id="rId16"/>
    <p:sldId id="379" r:id="rId17"/>
    <p:sldId id="380" r:id="rId18"/>
    <p:sldId id="381" r:id="rId19"/>
    <p:sldId id="382" r:id="rId20"/>
    <p:sldId id="383" r:id="rId21"/>
    <p:sldId id="384" r:id="rId22"/>
    <p:sldId id="385" r:id="rId23"/>
    <p:sldId id="386" r:id="rId24"/>
    <p:sldId id="368" r:id="rId25"/>
    <p:sldId id="387" r:id="rId26"/>
    <p:sldId id="388" r:id="rId27"/>
    <p:sldId id="410" r:id="rId28"/>
    <p:sldId id="401" r:id="rId29"/>
    <p:sldId id="402" r:id="rId30"/>
    <p:sldId id="403" r:id="rId31"/>
    <p:sldId id="389" r:id="rId32"/>
    <p:sldId id="390" r:id="rId33"/>
    <p:sldId id="392" r:id="rId34"/>
    <p:sldId id="400" r:id="rId35"/>
    <p:sldId id="399" r:id="rId36"/>
    <p:sldId id="404" r:id="rId37"/>
    <p:sldId id="405" r:id="rId38"/>
    <p:sldId id="397" r:id="rId39"/>
    <p:sldId id="398" r:id="rId40"/>
    <p:sldId id="406" r:id="rId41"/>
    <p:sldId id="407" r:id="rId42"/>
    <p:sldId id="408" r:id="rId43"/>
    <p:sldId id="409" r:id="rId44"/>
  </p:sldIdLst>
  <p:sldSz cx="9144000" cy="6858000" type="screen4x3"/>
  <p:notesSz cx="6858000" cy="9144000"/>
  <p:defaultTextStyle>
    <a:defPPr>
      <a:defRPr lang="fi-FI"/>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009999"/>
    <a:srgbClr val="006666"/>
    <a:srgbClr val="498F3D"/>
    <a:srgbClr val="C3DD93"/>
    <a:srgbClr val="EBFAD6"/>
    <a:srgbClr val="0090D4"/>
    <a:srgbClr val="0092B4"/>
    <a:srgbClr val="9AC6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97" autoAdjust="0"/>
    <p:restoredTop sz="95522" autoAdjust="0"/>
  </p:normalViewPr>
  <p:slideViewPr>
    <p:cSldViewPr snapToGrid="0">
      <p:cViewPr>
        <p:scale>
          <a:sx n="70" d="100"/>
          <a:sy n="70" d="100"/>
        </p:scale>
        <p:origin x="-1560"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078"/>
    </p:cViewPr>
  </p:sorterViewPr>
  <p:gridSpacing cx="180023" cy="180023"/>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32" charset="-128"/>
              </a:defRPr>
            </a:lvl1pPr>
          </a:lstStyle>
          <a:p>
            <a:pPr>
              <a:defRPr/>
            </a:pPr>
            <a:endParaRPr lang="fi-FI"/>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32" charset="-128"/>
              </a:defRPr>
            </a:lvl1pPr>
          </a:lstStyle>
          <a:p>
            <a:pPr>
              <a:defRPr/>
            </a:pPr>
            <a:endParaRPr lang="fi-FI"/>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noProof="0" smtClean="0"/>
              <a:t>Click to edit Master text styles</a:t>
            </a:r>
          </a:p>
          <a:p>
            <a:pPr lvl="1"/>
            <a:r>
              <a:rPr lang="fi-FI" noProof="0" smtClean="0"/>
              <a:t>Second level</a:t>
            </a:r>
          </a:p>
          <a:p>
            <a:pPr lvl="2"/>
            <a:r>
              <a:rPr lang="fi-FI" noProof="0" smtClean="0"/>
              <a:t>Third level</a:t>
            </a:r>
          </a:p>
          <a:p>
            <a:pPr lvl="3"/>
            <a:r>
              <a:rPr lang="fi-FI" noProof="0" smtClean="0"/>
              <a:t>Fourth level</a:t>
            </a:r>
          </a:p>
          <a:p>
            <a:pPr lvl="4"/>
            <a:r>
              <a:rPr lang="fi-FI"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32" charset="-128"/>
              </a:defRPr>
            </a:lvl1pPr>
          </a:lstStyle>
          <a:p>
            <a:pPr>
              <a:defRPr/>
            </a:pPr>
            <a:endParaRPr lang="fi-FI"/>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pitchFamily="-32" charset="-128"/>
              </a:defRPr>
            </a:lvl1pPr>
          </a:lstStyle>
          <a:p>
            <a:pPr>
              <a:defRPr/>
            </a:pPr>
            <a:fld id="{87FAFCCB-EB6B-4C7D-8AE5-D0CF27531082}" type="slidenum">
              <a:rPr lang="fi-FI"/>
              <a:pPr>
                <a:defRPr/>
              </a:pPr>
              <a:t>‹#›</a:t>
            </a:fld>
            <a:endParaRPr lang="fi-FI"/>
          </a:p>
        </p:txBody>
      </p:sp>
    </p:spTree>
    <p:extLst>
      <p:ext uri="{BB962C8B-B14F-4D97-AF65-F5344CB8AC3E}">
        <p14:creationId xmlns:p14="http://schemas.microsoft.com/office/powerpoint/2010/main" val="1572772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74B66EE9-FB17-4258-8401-8F7CE81818F5}" type="slidenum">
              <a:rPr lang="fi-FI" altLang="fi-FI" sz="1200" smtClean="0">
                <a:solidFill>
                  <a:srgbClr val="000000"/>
                </a:solidFill>
              </a:rPr>
              <a:pPr/>
              <a:t>1</a:t>
            </a:fld>
            <a:endParaRPr lang="fi-FI" altLang="fi-FI" sz="1200" smtClean="0">
              <a:solidFill>
                <a:srgbClr val="000000"/>
              </a:solidFill>
            </a:endParaRPr>
          </a:p>
        </p:txBody>
      </p:sp>
      <p:sp>
        <p:nvSpPr>
          <p:cNvPr id="16387" name="Rectangle 2"/>
          <p:cNvSpPr>
            <a:spLocks noGrp="1" noRot="1" noChangeAspect="1" noChangeArrowheads="1" noTextEdit="1"/>
          </p:cNvSpPr>
          <p:nvPr>
            <p:ph type="sldImg"/>
          </p:nvPr>
        </p:nvSpPr>
        <p:spPr>
          <a:xfrm>
            <a:off x="1143000" y="685800"/>
            <a:ext cx="4572000" cy="3429000"/>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i-FI" altLang="fi-FI"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fld id="{ED3C687B-45C1-4960-B09B-A887B4C6E69C}" type="datetime3">
              <a:rPr lang="en-US" noProof="0" smtClean="0"/>
              <a:t>23 August 2016</a:t>
            </a:fld>
            <a:endParaRPr lang="en-US" noProof="0"/>
          </a:p>
        </p:txBody>
      </p:sp>
      <p:sp>
        <p:nvSpPr>
          <p:cNvPr id="5" name="Slide Number Placeholder 4"/>
          <p:cNvSpPr>
            <a:spLocks noGrp="1"/>
          </p:cNvSpPr>
          <p:nvPr>
            <p:ph type="sldNum" sz="quarter" idx="11"/>
          </p:nvPr>
        </p:nvSpPr>
        <p:spPr/>
        <p:txBody>
          <a:bodyPr/>
          <a:lstStyle/>
          <a:p>
            <a:fld id="{12BC81D3-C59B-4C63-B840-07ACB8BAB3C6}" type="slidenum">
              <a:rPr lang="en-US" noProof="0" smtClean="0"/>
              <a:pPr/>
              <a:t>10</a:t>
            </a:fld>
            <a:endParaRPr lang="en-US" noProof="0"/>
          </a:p>
        </p:txBody>
      </p:sp>
      <p:sp>
        <p:nvSpPr>
          <p:cNvPr id="6" name="Footer Placeholder 5"/>
          <p:cNvSpPr>
            <a:spLocks noGrp="1"/>
          </p:cNvSpPr>
          <p:nvPr>
            <p:ph type="ftr" sz="quarter" idx="12"/>
          </p:nvPr>
        </p:nvSpPr>
        <p:spPr/>
        <p:txBody>
          <a:bodyPr/>
          <a:lstStyle/>
          <a:p>
            <a:r>
              <a:rPr lang="en-US" smtClean="0"/>
              <a:t>Copyright 2013 FUJITSU</a:t>
            </a:r>
            <a:endParaRPr lang="en-US" dirty="0"/>
          </a:p>
        </p:txBody>
      </p:sp>
    </p:spTree>
    <p:extLst>
      <p:ext uri="{BB962C8B-B14F-4D97-AF65-F5344CB8AC3E}">
        <p14:creationId xmlns:p14="http://schemas.microsoft.com/office/powerpoint/2010/main" val="1013396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6349"/>
            <a:ext cx="9144000" cy="252413"/>
          </a:xfrm>
          <a:prstGeom prst="rect">
            <a:avLst/>
          </a:prstGeom>
          <a:solidFill>
            <a:srgbClr val="9AC64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pitchFamily="-32" charset="-128"/>
              </a:defRPr>
            </a:lvl1pPr>
            <a:lvl2pPr marL="742950" indent="-285750">
              <a:defRPr sz="2400">
                <a:solidFill>
                  <a:schemeClr val="tx1"/>
                </a:solidFill>
                <a:latin typeface="Arial" charset="0"/>
                <a:ea typeface="ＭＳ Ｐゴシック" pitchFamily="-32" charset="-128"/>
              </a:defRPr>
            </a:lvl2pPr>
            <a:lvl3pPr marL="1143000" indent="-228600">
              <a:defRPr sz="2400">
                <a:solidFill>
                  <a:schemeClr val="tx1"/>
                </a:solidFill>
                <a:latin typeface="Arial" charset="0"/>
                <a:ea typeface="ＭＳ Ｐゴシック" pitchFamily="-32" charset="-128"/>
              </a:defRPr>
            </a:lvl3pPr>
            <a:lvl4pPr marL="1600200" indent="-228600">
              <a:defRPr sz="2400">
                <a:solidFill>
                  <a:schemeClr val="tx1"/>
                </a:solidFill>
                <a:latin typeface="Arial" charset="0"/>
                <a:ea typeface="ＭＳ Ｐゴシック" pitchFamily="-32" charset="-128"/>
              </a:defRPr>
            </a:lvl4pPr>
            <a:lvl5pPr marL="2057400" indent="-228600">
              <a:defRPr sz="2400">
                <a:solidFill>
                  <a:schemeClr val="tx1"/>
                </a:solidFill>
                <a:latin typeface="Arial" charset="0"/>
                <a:ea typeface="ＭＳ Ｐゴシック" pitchFamily="-32"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2"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2"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2"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2" charset="-128"/>
              </a:defRPr>
            </a:lvl9pPr>
          </a:lstStyle>
          <a:p>
            <a:pPr>
              <a:defRPr/>
            </a:pPr>
            <a:endParaRPr lang="fi-FI" altLang="fi-FI" smtClean="0">
              <a:solidFill>
                <a:srgbClr val="000000"/>
              </a:solidFill>
            </a:endParaRPr>
          </a:p>
        </p:txBody>
      </p:sp>
      <p:pic>
        <p:nvPicPr>
          <p:cNvPr id="5" name="Kuva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40150" y="6154738"/>
            <a:ext cx="16637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457200" y="4552951"/>
            <a:ext cx="8229600" cy="752475"/>
          </a:xfrm>
        </p:spPr>
        <p:txBody>
          <a:bodyPr lIns="144000"/>
          <a:lstStyle>
            <a:lvl1pPr>
              <a:lnSpc>
                <a:spcPct val="90000"/>
              </a:lnSpc>
              <a:defRPr b="1">
                <a:solidFill>
                  <a:schemeClr val="tx1"/>
                </a:solidFill>
              </a:defRPr>
            </a:lvl1pPr>
          </a:lstStyle>
          <a:p>
            <a:r>
              <a:rPr lang="fi-FI" dirty="0"/>
              <a:t>Muokkaa </a:t>
            </a:r>
            <a:r>
              <a:rPr lang="fi-FI" dirty="0" err="1"/>
              <a:t>perustyyl</a:t>
            </a:r>
            <a:r>
              <a:rPr lang="fi-FI" dirty="0"/>
              <a:t>. </a:t>
            </a:r>
            <a:r>
              <a:rPr lang="fi-FI" dirty="0" err="1"/>
              <a:t>napsautt</a:t>
            </a:r>
            <a:r>
              <a:rPr lang="fi-FI" dirty="0"/>
              <a:t>.</a:t>
            </a:r>
          </a:p>
        </p:txBody>
      </p:sp>
      <p:sp>
        <p:nvSpPr>
          <p:cNvPr id="3075" name="Rectangle 3"/>
          <p:cNvSpPr>
            <a:spLocks noGrp="1" noChangeArrowheads="1"/>
          </p:cNvSpPr>
          <p:nvPr>
            <p:ph type="subTitle" idx="1"/>
          </p:nvPr>
        </p:nvSpPr>
        <p:spPr>
          <a:xfrm>
            <a:off x="457200" y="5440363"/>
            <a:ext cx="8229600" cy="533400"/>
          </a:xfrm>
        </p:spPr>
        <p:txBody>
          <a:bodyPr lIns="144000" anchor="ctr"/>
          <a:lstStyle>
            <a:lvl1pPr marL="0" indent="0">
              <a:lnSpc>
                <a:spcPct val="90000"/>
              </a:lnSpc>
              <a:buFont typeface="Wingdings" pitchFamily="2" charset="2"/>
              <a:buNone/>
              <a:defRPr sz="1800">
                <a:solidFill>
                  <a:schemeClr val="tx1"/>
                </a:solidFill>
              </a:defRPr>
            </a:lvl1pPr>
          </a:lstStyle>
          <a:p>
            <a:r>
              <a:rPr lang="fi-FI" dirty="0"/>
              <a:t>Muokkaa alaotsikon perustyyliä </a:t>
            </a:r>
            <a:r>
              <a:rPr lang="fi-FI" dirty="0" err="1"/>
              <a:t>napsautt</a:t>
            </a:r>
            <a:r>
              <a:rPr lang="fi-FI" dirty="0"/>
              <a:t>.</a:t>
            </a:r>
          </a:p>
        </p:txBody>
      </p:sp>
    </p:spTree>
    <p:extLst>
      <p:ext uri="{BB962C8B-B14F-4D97-AF65-F5344CB8AC3E}">
        <p14:creationId xmlns:p14="http://schemas.microsoft.com/office/powerpoint/2010/main" val="4075721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6"/>
          <p:cNvSpPr>
            <a:spLocks noGrp="1" noChangeArrowheads="1"/>
          </p:cNvSpPr>
          <p:nvPr>
            <p:ph type="sldNum" sz="quarter" idx="10"/>
          </p:nvPr>
        </p:nvSpPr>
        <p:spPr>
          <a:ln/>
        </p:spPr>
        <p:txBody>
          <a:bodyPr/>
          <a:lstStyle>
            <a:lvl1pPr>
              <a:defRPr/>
            </a:lvl1pPr>
          </a:lstStyle>
          <a:p>
            <a:pPr>
              <a:defRPr/>
            </a:pPr>
            <a:fld id="{26E71F44-9381-4BB9-9054-8BF7550653F3}" type="slidenum">
              <a:rPr lang="fi-FI"/>
              <a:pPr>
                <a:defRPr/>
              </a:pPr>
              <a:t>‹#›</a:t>
            </a:fld>
            <a:endParaRPr lang="fi-FI"/>
          </a:p>
        </p:txBody>
      </p:sp>
    </p:spTree>
    <p:extLst>
      <p:ext uri="{BB962C8B-B14F-4D97-AF65-F5344CB8AC3E}">
        <p14:creationId xmlns:p14="http://schemas.microsoft.com/office/powerpoint/2010/main" val="78322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1"/>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smtClean="0"/>
              <a:t>Muokkaa tekstin perustyylejä napsauttamalla</a:t>
            </a:r>
          </a:p>
        </p:txBody>
      </p:sp>
    </p:spTree>
    <p:extLst>
      <p:ext uri="{BB962C8B-B14F-4D97-AF65-F5344CB8AC3E}">
        <p14:creationId xmlns:p14="http://schemas.microsoft.com/office/powerpoint/2010/main" val="1903897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Rectangle 6"/>
          <p:cNvSpPr>
            <a:spLocks noGrp="1" noChangeArrowheads="1"/>
          </p:cNvSpPr>
          <p:nvPr>
            <p:ph type="sldNum" sz="quarter" idx="10"/>
          </p:nvPr>
        </p:nvSpPr>
        <p:spPr>
          <a:ln/>
        </p:spPr>
        <p:txBody>
          <a:bodyPr/>
          <a:lstStyle>
            <a:lvl1pPr>
              <a:defRPr/>
            </a:lvl1pPr>
          </a:lstStyle>
          <a:p>
            <a:pPr>
              <a:defRPr/>
            </a:pPr>
            <a:fld id="{61042B64-0DE6-4C6D-9D5C-AB8380C763AB}" type="slidenum">
              <a:rPr lang="fi-FI"/>
              <a:pPr>
                <a:defRPr/>
              </a:pPr>
              <a:t>‹#›</a:t>
            </a:fld>
            <a:endParaRPr lang="fi-FI"/>
          </a:p>
        </p:txBody>
      </p:sp>
    </p:spTree>
    <p:extLst>
      <p:ext uri="{BB962C8B-B14F-4D97-AF65-F5344CB8AC3E}">
        <p14:creationId xmlns:p14="http://schemas.microsoft.com/office/powerpoint/2010/main" val="3878315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9"/>
            <a:ext cx="8229600" cy="1143000"/>
          </a:xfrm>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Rectangle 6"/>
          <p:cNvSpPr>
            <a:spLocks noGrp="1" noChangeArrowheads="1"/>
          </p:cNvSpPr>
          <p:nvPr>
            <p:ph type="sldNum" sz="quarter" idx="10"/>
          </p:nvPr>
        </p:nvSpPr>
        <p:spPr>
          <a:ln/>
        </p:spPr>
        <p:txBody>
          <a:bodyPr/>
          <a:lstStyle>
            <a:lvl1pPr>
              <a:defRPr/>
            </a:lvl1pPr>
          </a:lstStyle>
          <a:p>
            <a:pPr>
              <a:defRPr/>
            </a:pPr>
            <a:fld id="{11228D75-1FCE-4D60-BB79-0BAD3414AB25}" type="slidenum">
              <a:rPr lang="fi-FI"/>
              <a:pPr>
                <a:defRPr/>
              </a:pPr>
              <a:t>‹#›</a:t>
            </a:fld>
            <a:endParaRPr lang="fi-FI"/>
          </a:p>
        </p:txBody>
      </p:sp>
    </p:spTree>
    <p:extLst>
      <p:ext uri="{BB962C8B-B14F-4D97-AF65-F5344CB8AC3E}">
        <p14:creationId xmlns:p14="http://schemas.microsoft.com/office/powerpoint/2010/main" val="1610705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Rectangle 6"/>
          <p:cNvSpPr>
            <a:spLocks noGrp="1" noChangeArrowheads="1"/>
          </p:cNvSpPr>
          <p:nvPr>
            <p:ph type="sldNum" sz="quarter" idx="10"/>
          </p:nvPr>
        </p:nvSpPr>
        <p:spPr>
          <a:ln/>
        </p:spPr>
        <p:txBody>
          <a:bodyPr/>
          <a:lstStyle>
            <a:lvl1pPr>
              <a:defRPr/>
            </a:lvl1pPr>
          </a:lstStyle>
          <a:p>
            <a:pPr>
              <a:defRPr/>
            </a:pPr>
            <a:fld id="{59E8D418-D3DE-4F96-ABFF-C1EFA4C132B8}" type="slidenum">
              <a:rPr lang="fi-FI"/>
              <a:pPr>
                <a:defRPr/>
              </a:pPr>
              <a:t>‹#›</a:t>
            </a:fld>
            <a:endParaRPr lang="fi-FI"/>
          </a:p>
        </p:txBody>
      </p:sp>
    </p:spTree>
    <p:extLst>
      <p:ext uri="{BB962C8B-B14F-4D97-AF65-F5344CB8AC3E}">
        <p14:creationId xmlns:p14="http://schemas.microsoft.com/office/powerpoint/2010/main" val="1495963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58B4876-03E3-4F42-9643-37F30AEE7CFF}" type="slidenum">
              <a:rPr lang="fi-FI"/>
              <a:pPr>
                <a:defRPr/>
              </a:pPr>
              <a:t>‹#›</a:t>
            </a:fld>
            <a:endParaRPr lang="fi-FI"/>
          </a:p>
        </p:txBody>
      </p:sp>
    </p:spTree>
    <p:extLst>
      <p:ext uri="{BB962C8B-B14F-4D97-AF65-F5344CB8AC3E}">
        <p14:creationId xmlns:p14="http://schemas.microsoft.com/office/powerpoint/2010/main" val="2410749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2" y="273049"/>
            <a:ext cx="3008313" cy="1162051"/>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Rectangle 6"/>
          <p:cNvSpPr>
            <a:spLocks noGrp="1" noChangeArrowheads="1"/>
          </p:cNvSpPr>
          <p:nvPr>
            <p:ph type="sldNum" sz="quarter" idx="10"/>
          </p:nvPr>
        </p:nvSpPr>
        <p:spPr>
          <a:ln/>
        </p:spPr>
        <p:txBody>
          <a:bodyPr/>
          <a:lstStyle>
            <a:lvl1pPr>
              <a:defRPr/>
            </a:lvl1pPr>
          </a:lstStyle>
          <a:p>
            <a:pPr>
              <a:defRPr/>
            </a:pPr>
            <a:fld id="{A6C87AA8-D014-4A67-AE6D-3C8BC95A26F3}" type="slidenum">
              <a:rPr lang="fi-FI"/>
              <a:pPr>
                <a:defRPr/>
              </a:pPr>
              <a:t>‹#›</a:t>
            </a:fld>
            <a:endParaRPr lang="fi-FI"/>
          </a:p>
        </p:txBody>
      </p:sp>
    </p:spTree>
    <p:extLst>
      <p:ext uri="{BB962C8B-B14F-4D97-AF65-F5344CB8AC3E}">
        <p14:creationId xmlns:p14="http://schemas.microsoft.com/office/powerpoint/2010/main" val="139066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9"/>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smtClean="0"/>
          </a:p>
        </p:txBody>
      </p:sp>
      <p:sp>
        <p:nvSpPr>
          <p:cNvPr id="4" name="Tekstin paikkamerkki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Rectangle 6"/>
          <p:cNvSpPr>
            <a:spLocks noGrp="1" noChangeArrowheads="1"/>
          </p:cNvSpPr>
          <p:nvPr>
            <p:ph type="sldNum" sz="quarter" idx="10"/>
          </p:nvPr>
        </p:nvSpPr>
        <p:spPr>
          <a:ln/>
        </p:spPr>
        <p:txBody>
          <a:bodyPr/>
          <a:lstStyle>
            <a:lvl1pPr>
              <a:defRPr/>
            </a:lvl1pPr>
          </a:lstStyle>
          <a:p>
            <a:pPr>
              <a:defRPr/>
            </a:pPr>
            <a:fld id="{694CD0BE-A548-4936-967B-692EF31E8FDB}" type="slidenum">
              <a:rPr lang="fi-FI"/>
              <a:pPr>
                <a:defRPr/>
              </a:pPr>
              <a:t>‹#›</a:t>
            </a:fld>
            <a:endParaRPr lang="fi-FI"/>
          </a:p>
        </p:txBody>
      </p:sp>
    </p:spTree>
    <p:extLst>
      <p:ext uri="{BB962C8B-B14F-4D97-AF65-F5344CB8AC3E}">
        <p14:creationId xmlns:p14="http://schemas.microsoft.com/office/powerpoint/2010/main" val="222729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6"/>
          <p:cNvSpPr>
            <a:spLocks noGrp="1" noChangeArrowheads="1"/>
          </p:cNvSpPr>
          <p:nvPr>
            <p:ph type="sldNum" sz="quarter" idx="10"/>
          </p:nvPr>
        </p:nvSpPr>
        <p:spPr>
          <a:ln/>
        </p:spPr>
        <p:txBody>
          <a:bodyPr/>
          <a:lstStyle>
            <a:lvl1pPr>
              <a:defRPr/>
            </a:lvl1pPr>
          </a:lstStyle>
          <a:p>
            <a:pPr>
              <a:defRPr/>
            </a:pPr>
            <a:fld id="{40E58D77-7853-4EB5-BFEF-920A94C71377}" type="slidenum">
              <a:rPr lang="fi-FI"/>
              <a:pPr>
                <a:defRPr/>
              </a:pPr>
              <a:t>‹#›</a:t>
            </a:fld>
            <a:endParaRPr lang="fi-FI"/>
          </a:p>
        </p:txBody>
      </p:sp>
    </p:spTree>
    <p:extLst>
      <p:ext uri="{BB962C8B-B14F-4D97-AF65-F5344CB8AC3E}">
        <p14:creationId xmlns:p14="http://schemas.microsoft.com/office/powerpoint/2010/main" val="898204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457200"/>
            <a:ext cx="2057400" cy="5638800"/>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457200"/>
            <a:ext cx="6019800" cy="5638800"/>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6"/>
          <p:cNvSpPr>
            <a:spLocks noGrp="1" noChangeArrowheads="1"/>
          </p:cNvSpPr>
          <p:nvPr>
            <p:ph type="sldNum" sz="quarter" idx="10"/>
          </p:nvPr>
        </p:nvSpPr>
        <p:spPr>
          <a:ln/>
        </p:spPr>
        <p:txBody>
          <a:bodyPr/>
          <a:lstStyle>
            <a:lvl1pPr>
              <a:defRPr/>
            </a:lvl1pPr>
          </a:lstStyle>
          <a:p>
            <a:pPr>
              <a:defRPr/>
            </a:pPr>
            <a:fld id="{A40D2277-912E-407B-AC43-CEBDF9AD5989}" type="slidenum">
              <a:rPr lang="fi-FI"/>
              <a:pPr>
                <a:defRPr/>
              </a:pPr>
              <a:t>‹#›</a:t>
            </a:fld>
            <a:endParaRPr lang="fi-FI"/>
          </a:p>
        </p:txBody>
      </p:sp>
    </p:spTree>
    <p:extLst>
      <p:ext uri="{BB962C8B-B14F-4D97-AF65-F5344CB8AC3E}">
        <p14:creationId xmlns:p14="http://schemas.microsoft.com/office/powerpoint/2010/main" val="3967077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1 column">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lvl1pPr algn="l">
              <a:defRPr/>
            </a:lvl1pPr>
          </a:lstStyle>
          <a:p>
            <a:r>
              <a:rPr lang="en-US" noProof="0" smtClean="0"/>
              <a:t>Click to edit Master title style</a:t>
            </a:r>
            <a:endParaRPr lang="en-US" noProof="0" dirty="0"/>
          </a:p>
        </p:txBody>
      </p:sp>
      <p:sp>
        <p:nvSpPr>
          <p:cNvPr id="10" name="Text Placeholder 9"/>
          <p:cNvSpPr>
            <a:spLocks noGrp="1"/>
          </p:cNvSpPr>
          <p:nvPr>
            <p:ph type="body" sz="quarter" idx="10"/>
          </p:nvPr>
        </p:nvSpPr>
        <p:spPr bwMode="gray">
          <a:xfrm>
            <a:off x="250825" y="1316567"/>
            <a:ext cx="8642350" cy="5088467"/>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Date Placeholder 5"/>
          <p:cNvSpPr>
            <a:spLocks noGrp="1"/>
          </p:cNvSpPr>
          <p:nvPr>
            <p:ph type="dt" sz="half" idx="11"/>
          </p:nvPr>
        </p:nvSpPr>
        <p:spPr>
          <a:xfrm>
            <a:off x="3203810" y="6580800"/>
            <a:ext cx="1008140" cy="268800"/>
          </a:xfrm>
          <a:prstGeom prst="rect">
            <a:avLst/>
          </a:prstGeom>
        </p:spPr>
        <p:txBody>
          <a:bodyPr/>
          <a:lstStyle/>
          <a:p>
            <a:fld id="{574DB926-D915-4C4B-9DF8-72C10B83100F}" type="datetime3">
              <a:rPr lang="en-US" smtClean="0"/>
              <a:t>23 August 2016</a:t>
            </a:fld>
            <a:endParaRPr lang="en-US" dirty="0"/>
          </a:p>
        </p:txBody>
      </p:sp>
      <p:sp>
        <p:nvSpPr>
          <p:cNvPr id="7" name="Footer Placeholder 6"/>
          <p:cNvSpPr>
            <a:spLocks noGrp="1"/>
          </p:cNvSpPr>
          <p:nvPr>
            <p:ph type="ftr" sz="quarter" idx="12"/>
          </p:nvPr>
        </p:nvSpPr>
        <p:spPr>
          <a:xfrm>
            <a:off x="258763" y="6580800"/>
            <a:ext cx="2945047" cy="268800"/>
          </a:xfrm>
          <a:prstGeom prst="rect">
            <a:avLst/>
          </a:prstGeom>
        </p:spPr>
        <p:txBody>
          <a:bodyPr/>
          <a:lstStyle/>
          <a:p>
            <a:r>
              <a:rPr lang="en-US" smtClean="0"/>
              <a:t>Confidential</a:t>
            </a:r>
            <a:endParaRPr lang="en-US" dirty="0"/>
          </a:p>
        </p:txBody>
      </p:sp>
      <p:sp>
        <p:nvSpPr>
          <p:cNvPr id="8" name="Slide Number Placeholder 7"/>
          <p:cNvSpPr>
            <a:spLocks noGrp="1"/>
          </p:cNvSpPr>
          <p:nvPr>
            <p:ph type="sldNum" sz="quarter" idx="13"/>
          </p:nvPr>
        </p:nvSpPr>
        <p:spPr/>
        <p:txBody>
          <a:bodyPr/>
          <a:lstStyle/>
          <a:p>
            <a:fld id="{468FA19F-CEB2-4187-91B8-DF1149F7E31D}" type="slidenum">
              <a:rPr lang="en-US" smtClean="0"/>
              <a:pPr/>
              <a:t>‹#›</a:t>
            </a:fld>
            <a:endParaRPr lang="en-US"/>
          </a:p>
        </p:txBody>
      </p:sp>
    </p:spTree>
    <p:extLst>
      <p:ext uri="{BB962C8B-B14F-4D97-AF65-F5344CB8AC3E}">
        <p14:creationId xmlns:p14="http://schemas.microsoft.com/office/powerpoint/2010/main" val="27513140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endParaRPr lang="fi-FI">
              <a:solidFill>
                <a:prstClr val="black">
                  <a:tint val="75000"/>
                </a:prstClr>
              </a:solidFill>
            </a:endParaRPr>
          </a:p>
        </p:txBody>
      </p:sp>
      <p:sp>
        <p:nvSpPr>
          <p:cNvPr id="6" name="Dian numeron paikkamerkki 5"/>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42941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endParaRPr lang="fi-FI">
              <a:solidFill>
                <a:prstClr val="black">
                  <a:tint val="75000"/>
                </a:prstClr>
              </a:solidFill>
            </a:endParaRPr>
          </a:p>
        </p:txBody>
      </p:sp>
      <p:sp>
        <p:nvSpPr>
          <p:cNvPr id="6" name="Dian numeron paikkamerkki 5"/>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822398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endParaRPr lang="fi-FI">
              <a:solidFill>
                <a:prstClr val="black">
                  <a:tint val="75000"/>
                </a:prstClr>
              </a:solidFill>
            </a:endParaRPr>
          </a:p>
        </p:txBody>
      </p:sp>
      <p:sp>
        <p:nvSpPr>
          <p:cNvPr id="6" name="Dian numeron paikkamerkki 5"/>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85313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6" name="Alatunnisteen paikkamerkki 5"/>
          <p:cNvSpPr>
            <a:spLocks noGrp="1"/>
          </p:cNvSpPr>
          <p:nvPr>
            <p:ph type="ftr" sz="quarter" idx="11"/>
          </p:nvPr>
        </p:nvSpPr>
        <p:spPr/>
        <p:txBody>
          <a:bodyPr/>
          <a:lstStyle/>
          <a:p>
            <a:endParaRPr lang="fi-FI">
              <a:solidFill>
                <a:prstClr val="black">
                  <a:tint val="75000"/>
                </a:prstClr>
              </a:solidFill>
            </a:endParaRPr>
          </a:p>
        </p:txBody>
      </p:sp>
      <p:sp>
        <p:nvSpPr>
          <p:cNvPr id="7" name="Dian numeron paikkamerkki 6"/>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3088593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8" name="Alatunnisteen paikkamerkki 7"/>
          <p:cNvSpPr>
            <a:spLocks noGrp="1"/>
          </p:cNvSpPr>
          <p:nvPr>
            <p:ph type="ftr" sz="quarter" idx="11"/>
          </p:nvPr>
        </p:nvSpPr>
        <p:spPr/>
        <p:txBody>
          <a:bodyPr/>
          <a:lstStyle/>
          <a:p>
            <a:endParaRPr lang="fi-FI">
              <a:solidFill>
                <a:prstClr val="black">
                  <a:tint val="75000"/>
                </a:prstClr>
              </a:solidFill>
            </a:endParaRPr>
          </a:p>
        </p:txBody>
      </p:sp>
      <p:sp>
        <p:nvSpPr>
          <p:cNvPr id="9" name="Dian numeron paikkamerkki 8"/>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102362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4" name="Alatunnisteen paikkamerkki 3"/>
          <p:cNvSpPr>
            <a:spLocks noGrp="1"/>
          </p:cNvSpPr>
          <p:nvPr>
            <p:ph type="ftr" sz="quarter" idx="11"/>
          </p:nvPr>
        </p:nvSpPr>
        <p:spPr/>
        <p:txBody>
          <a:bodyPr/>
          <a:lstStyle/>
          <a:p>
            <a:endParaRPr lang="fi-FI">
              <a:solidFill>
                <a:prstClr val="black">
                  <a:tint val="75000"/>
                </a:prstClr>
              </a:solidFill>
            </a:endParaRPr>
          </a:p>
        </p:txBody>
      </p:sp>
      <p:sp>
        <p:nvSpPr>
          <p:cNvPr id="5" name="Dian numeron paikkamerkki 4"/>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13339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3" name="Alatunnisteen paikkamerkki 2"/>
          <p:cNvSpPr>
            <a:spLocks noGrp="1"/>
          </p:cNvSpPr>
          <p:nvPr>
            <p:ph type="ftr" sz="quarter" idx="11"/>
          </p:nvPr>
        </p:nvSpPr>
        <p:spPr/>
        <p:txBody>
          <a:bodyPr/>
          <a:lstStyle/>
          <a:p>
            <a:endParaRPr lang="fi-FI">
              <a:solidFill>
                <a:prstClr val="black">
                  <a:tint val="75000"/>
                </a:prstClr>
              </a:solidFill>
            </a:endParaRPr>
          </a:p>
        </p:txBody>
      </p:sp>
      <p:sp>
        <p:nvSpPr>
          <p:cNvPr id="4" name="Dian numeron paikkamerkki 3"/>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294745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6" name="Alatunnisteen paikkamerkki 5"/>
          <p:cNvSpPr>
            <a:spLocks noGrp="1"/>
          </p:cNvSpPr>
          <p:nvPr>
            <p:ph type="ftr" sz="quarter" idx="11"/>
          </p:nvPr>
        </p:nvSpPr>
        <p:spPr/>
        <p:txBody>
          <a:bodyPr/>
          <a:lstStyle/>
          <a:p>
            <a:endParaRPr lang="fi-FI">
              <a:solidFill>
                <a:prstClr val="black">
                  <a:tint val="75000"/>
                </a:prstClr>
              </a:solidFill>
            </a:endParaRPr>
          </a:p>
        </p:txBody>
      </p:sp>
      <p:sp>
        <p:nvSpPr>
          <p:cNvPr id="7" name="Dian numeron paikkamerkki 6"/>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273450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6" name="Alatunnisteen paikkamerkki 5"/>
          <p:cNvSpPr>
            <a:spLocks noGrp="1"/>
          </p:cNvSpPr>
          <p:nvPr>
            <p:ph type="ftr" sz="quarter" idx="11"/>
          </p:nvPr>
        </p:nvSpPr>
        <p:spPr/>
        <p:txBody>
          <a:bodyPr/>
          <a:lstStyle/>
          <a:p>
            <a:endParaRPr lang="fi-FI">
              <a:solidFill>
                <a:prstClr val="black">
                  <a:tint val="75000"/>
                </a:prstClr>
              </a:solidFill>
            </a:endParaRPr>
          </a:p>
        </p:txBody>
      </p:sp>
      <p:sp>
        <p:nvSpPr>
          <p:cNvPr id="7" name="Dian numeron paikkamerkki 6"/>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798362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endParaRPr lang="fi-FI">
              <a:solidFill>
                <a:prstClr val="black">
                  <a:tint val="75000"/>
                </a:prstClr>
              </a:solidFill>
            </a:endParaRPr>
          </a:p>
        </p:txBody>
      </p:sp>
      <p:sp>
        <p:nvSpPr>
          <p:cNvPr id="6" name="Dian numeron paikkamerkki 5"/>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1017653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8EC1DEFE-993F-4ADE-A4EE-19465C7C9396}" type="datetimeFigureOut">
              <a:rPr lang="fi-FI" smtClean="0">
                <a:solidFill>
                  <a:prstClr val="black">
                    <a:tint val="75000"/>
                  </a:prstClr>
                </a:solidFill>
              </a:rPr>
              <a:pPr/>
              <a:t>23.8.2016</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endParaRPr lang="fi-FI">
              <a:solidFill>
                <a:prstClr val="black">
                  <a:tint val="75000"/>
                </a:prstClr>
              </a:solidFill>
            </a:endParaRPr>
          </a:p>
        </p:txBody>
      </p:sp>
      <p:sp>
        <p:nvSpPr>
          <p:cNvPr id="6" name="Dian numeron paikkamerkki 5"/>
          <p:cNvSpPr>
            <a:spLocks noGrp="1"/>
          </p:cNvSpPr>
          <p:nvPr>
            <p:ph type="sldNum" sz="quarter" idx="12"/>
          </p:nvPr>
        </p:nvSpPr>
        <p:spPr/>
        <p:txBody>
          <a:bodyPr/>
          <a:lstStyle/>
          <a:p>
            <a:fld id="{19FDE069-968C-4E61-9EF9-98269B781EF6}" type="slidenum">
              <a:rPr lang="fi-FI" smtClean="0">
                <a:solidFill>
                  <a:prstClr val="black">
                    <a:tint val="75000"/>
                  </a:prstClr>
                </a:solidFill>
              </a:rPr>
              <a:pPr/>
              <a:t>‹#›</a:t>
            </a:fld>
            <a:endParaRPr lang="fi-FI">
              <a:solidFill>
                <a:prstClr val="black">
                  <a:tint val="75000"/>
                </a:prstClr>
              </a:solidFill>
            </a:endParaRPr>
          </a:p>
        </p:txBody>
      </p:sp>
    </p:spTree>
    <p:extLst>
      <p:ext uri="{BB962C8B-B14F-4D97-AF65-F5344CB8AC3E}">
        <p14:creationId xmlns:p14="http://schemas.microsoft.com/office/powerpoint/2010/main" val="2001369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Kuva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667500" y="3067050"/>
            <a:ext cx="2476500" cy="379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4572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p>
            <a:pPr lvl="0"/>
            <a:r>
              <a:rPr lang="fi-FI" altLang="fi-FI" smtClean="0"/>
              <a:t>Muokkaa perustyyl. napsautt.</a:t>
            </a:r>
          </a:p>
        </p:txBody>
      </p:sp>
      <p:sp>
        <p:nvSpPr>
          <p:cNvPr id="1028" name="Rectangle 3"/>
          <p:cNvSpPr>
            <a:spLocks noGrp="1" noChangeArrowheads="1"/>
          </p:cNvSpPr>
          <p:nvPr>
            <p:ph type="body" idx="1"/>
          </p:nvPr>
        </p:nvSpPr>
        <p:spPr bwMode="auto">
          <a:xfrm>
            <a:off x="457200" y="1981200"/>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fi-FI" altLang="fi-FI" smtClean="0"/>
              <a:t>Muokkaa tekstin perustyylejä napsauttamalla</a:t>
            </a:r>
          </a:p>
          <a:p>
            <a:pPr lvl="1"/>
            <a:r>
              <a:rPr lang="fi-FI" altLang="fi-FI" smtClean="0"/>
              <a:t>toinen taso</a:t>
            </a:r>
          </a:p>
          <a:p>
            <a:pPr lvl="2"/>
            <a:r>
              <a:rPr lang="fi-FI" altLang="fi-FI" smtClean="0"/>
              <a:t>kolmas taso</a:t>
            </a:r>
          </a:p>
          <a:p>
            <a:pPr lvl="3"/>
            <a:r>
              <a:rPr lang="fi-FI" altLang="fi-FI" smtClean="0"/>
              <a:t>neljäs taso</a:t>
            </a:r>
          </a:p>
          <a:p>
            <a:pPr lvl="4"/>
            <a:r>
              <a:rPr lang="fi-FI" altLang="fi-FI" smtClean="0"/>
              <a:t>viides taso</a:t>
            </a:r>
          </a:p>
        </p:txBody>
      </p:sp>
      <p:sp>
        <p:nvSpPr>
          <p:cNvPr id="1030" name="Rectangle 6"/>
          <p:cNvSpPr>
            <a:spLocks noGrp="1" noChangeArrowheads="1"/>
          </p:cNvSpPr>
          <p:nvPr>
            <p:ph type="sldNum" sz="quarter" idx="4"/>
          </p:nvPr>
        </p:nvSpPr>
        <p:spPr bwMode="auto">
          <a:xfrm>
            <a:off x="8270875" y="6516688"/>
            <a:ext cx="312738" cy="146051"/>
          </a:xfrm>
          <a:prstGeom prst="rect">
            <a:avLst/>
          </a:prstGeom>
          <a:noFill/>
          <a:ln w="9525">
            <a:noFill/>
            <a:miter lim="800000"/>
            <a:headEnd/>
            <a:tailEnd/>
          </a:ln>
        </p:spPr>
        <p:txBody>
          <a:bodyPr vert="horz" wrap="square" lIns="91440" tIns="45720" rIns="0" bIns="45720" numCol="1" anchor="t" anchorCtr="0" compatLnSpc="1">
            <a:prstTxWarp prst="textNoShape">
              <a:avLst/>
            </a:prstTxWarp>
          </a:bodyPr>
          <a:lstStyle>
            <a:lvl1pPr algn="r">
              <a:defRPr sz="800">
                <a:solidFill>
                  <a:srgbClr val="000000"/>
                </a:solidFill>
                <a:latin typeface="Arial" charset="0"/>
                <a:ea typeface="ＭＳ Ｐゴシック" pitchFamily="-32" charset="-128"/>
              </a:defRPr>
            </a:lvl1pPr>
          </a:lstStyle>
          <a:p>
            <a:pPr>
              <a:defRPr/>
            </a:pPr>
            <a:fld id="{E709AB31-DC79-4651-84B4-DC6E05387A67}" type="slidenum">
              <a:rPr lang="fi-FI"/>
              <a:pPr>
                <a:defRPr/>
              </a:pPr>
              <a:t>‹#›</a:t>
            </a:fld>
            <a:endParaRPr lang="fi-FI"/>
          </a:p>
        </p:txBody>
      </p:sp>
      <p:pic>
        <p:nvPicPr>
          <p:cNvPr id="2" name="Kuva 2"/>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00065" y="6249989"/>
            <a:ext cx="12541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Kuva 3"/>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2"/>
            <a:ext cx="91440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91" r:id="rId1"/>
    <p:sldLayoutId id="2147484773" r:id="rId2"/>
    <p:sldLayoutId id="2147484792" r:id="rId3"/>
    <p:sldLayoutId id="2147484774" r:id="rId4"/>
    <p:sldLayoutId id="2147484775" r:id="rId5"/>
    <p:sldLayoutId id="2147484776" r:id="rId6"/>
    <p:sldLayoutId id="2147484777" r:id="rId7"/>
    <p:sldLayoutId id="2147484778" r:id="rId8"/>
    <p:sldLayoutId id="2147484779" r:id="rId9"/>
    <p:sldLayoutId id="2147484780" r:id="rId10"/>
    <p:sldLayoutId id="2147484781" r:id="rId11"/>
    <p:sldLayoutId id="2147484817" r:id="rId12"/>
  </p:sldLayoutIdLst>
  <p:timing>
    <p:tnLst>
      <p:par>
        <p:cTn id="1" dur="indefinite" restart="never" nodeType="tmRoot"/>
      </p:par>
    </p:tnLst>
  </p:timing>
  <p:hf hdr="0"/>
  <p:txStyles>
    <p:titleStyle>
      <a:lvl1pPr algn="l" rtl="0" eaLnBrk="0" fontAlgn="base" hangingPunct="0">
        <a:spcBef>
          <a:spcPct val="0"/>
        </a:spcBef>
        <a:spcAft>
          <a:spcPct val="0"/>
        </a:spcAft>
        <a:defRPr sz="3200">
          <a:solidFill>
            <a:srgbClr val="0090D4"/>
          </a:solidFill>
          <a:latin typeface="+mj-lt"/>
          <a:ea typeface="+mj-ea"/>
          <a:cs typeface="+mj-cs"/>
        </a:defRPr>
      </a:lvl1pPr>
      <a:lvl2pPr algn="l" rtl="0" eaLnBrk="0" fontAlgn="base" hangingPunct="0">
        <a:spcBef>
          <a:spcPct val="0"/>
        </a:spcBef>
        <a:spcAft>
          <a:spcPct val="0"/>
        </a:spcAft>
        <a:defRPr sz="3200">
          <a:solidFill>
            <a:srgbClr val="0090D4"/>
          </a:solidFill>
          <a:latin typeface="Arial" charset="0"/>
          <a:ea typeface="ＭＳ Ｐゴシック" pitchFamily="-32" charset="-128"/>
        </a:defRPr>
      </a:lvl2pPr>
      <a:lvl3pPr algn="l" rtl="0" eaLnBrk="0" fontAlgn="base" hangingPunct="0">
        <a:spcBef>
          <a:spcPct val="0"/>
        </a:spcBef>
        <a:spcAft>
          <a:spcPct val="0"/>
        </a:spcAft>
        <a:defRPr sz="3200">
          <a:solidFill>
            <a:srgbClr val="0090D4"/>
          </a:solidFill>
          <a:latin typeface="Arial" charset="0"/>
          <a:ea typeface="ＭＳ Ｐゴシック" pitchFamily="-32" charset="-128"/>
        </a:defRPr>
      </a:lvl3pPr>
      <a:lvl4pPr algn="l" rtl="0" eaLnBrk="0" fontAlgn="base" hangingPunct="0">
        <a:spcBef>
          <a:spcPct val="0"/>
        </a:spcBef>
        <a:spcAft>
          <a:spcPct val="0"/>
        </a:spcAft>
        <a:defRPr sz="3200">
          <a:solidFill>
            <a:srgbClr val="0090D4"/>
          </a:solidFill>
          <a:latin typeface="Arial" charset="0"/>
          <a:ea typeface="ＭＳ Ｐゴシック" pitchFamily="-32" charset="-128"/>
        </a:defRPr>
      </a:lvl4pPr>
      <a:lvl5pPr algn="l" rtl="0" eaLnBrk="0" fontAlgn="base" hangingPunct="0">
        <a:spcBef>
          <a:spcPct val="0"/>
        </a:spcBef>
        <a:spcAft>
          <a:spcPct val="0"/>
        </a:spcAft>
        <a:defRPr sz="3200">
          <a:solidFill>
            <a:srgbClr val="0090D4"/>
          </a:solidFill>
          <a:latin typeface="Arial" charset="0"/>
          <a:ea typeface="ＭＳ Ｐゴシック" pitchFamily="-32" charset="-128"/>
        </a:defRPr>
      </a:lvl5pPr>
      <a:lvl6pPr marL="457200" algn="l" rtl="0" fontAlgn="base">
        <a:spcBef>
          <a:spcPct val="0"/>
        </a:spcBef>
        <a:spcAft>
          <a:spcPct val="0"/>
        </a:spcAft>
        <a:defRPr sz="3200">
          <a:solidFill>
            <a:srgbClr val="0090D4"/>
          </a:solidFill>
          <a:latin typeface="Arial" charset="0"/>
          <a:ea typeface="ＭＳ Ｐゴシック" pitchFamily="-32" charset="-128"/>
        </a:defRPr>
      </a:lvl6pPr>
      <a:lvl7pPr marL="914400" algn="l" rtl="0" fontAlgn="base">
        <a:spcBef>
          <a:spcPct val="0"/>
        </a:spcBef>
        <a:spcAft>
          <a:spcPct val="0"/>
        </a:spcAft>
        <a:defRPr sz="3200">
          <a:solidFill>
            <a:srgbClr val="0090D4"/>
          </a:solidFill>
          <a:latin typeface="Arial" charset="0"/>
          <a:ea typeface="ＭＳ Ｐゴシック" pitchFamily="-32" charset="-128"/>
        </a:defRPr>
      </a:lvl7pPr>
      <a:lvl8pPr marL="1371600" algn="l" rtl="0" fontAlgn="base">
        <a:spcBef>
          <a:spcPct val="0"/>
        </a:spcBef>
        <a:spcAft>
          <a:spcPct val="0"/>
        </a:spcAft>
        <a:defRPr sz="3200">
          <a:solidFill>
            <a:srgbClr val="0090D4"/>
          </a:solidFill>
          <a:latin typeface="Arial" charset="0"/>
          <a:ea typeface="ＭＳ Ｐゴシック" pitchFamily="-32" charset="-128"/>
        </a:defRPr>
      </a:lvl8pPr>
      <a:lvl9pPr marL="1828800" algn="l" rtl="0" fontAlgn="base">
        <a:spcBef>
          <a:spcPct val="0"/>
        </a:spcBef>
        <a:spcAft>
          <a:spcPct val="0"/>
        </a:spcAft>
        <a:defRPr sz="3200">
          <a:solidFill>
            <a:srgbClr val="0090D4"/>
          </a:solidFill>
          <a:latin typeface="Arial" charset="0"/>
          <a:ea typeface="ＭＳ Ｐゴシック" pitchFamily="-32" charset="-128"/>
        </a:defRPr>
      </a:lvl9pPr>
    </p:titleStyle>
    <p:bodyStyle>
      <a:lvl1pPr marL="533400" indent="-533400" algn="l" rtl="0" eaLnBrk="0" fontAlgn="base" hangingPunct="0">
        <a:spcBef>
          <a:spcPct val="20000"/>
        </a:spcBef>
        <a:spcAft>
          <a:spcPct val="0"/>
        </a:spcAft>
        <a:buClr>
          <a:schemeClr val="folHlink"/>
        </a:buClr>
        <a:buFont typeface="Wingdings" pitchFamily="2" charset="2"/>
        <a:buChar char="§"/>
        <a:defRPr sz="2600">
          <a:solidFill>
            <a:schemeClr val="tx1"/>
          </a:solidFill>
          <a:latin typeface="+mn-lt"/>
          <a:ea typeface="+mn-ea"/>
          <a:cs typeface="+mn-cs"/>
        </a:defRPr>
      </a:lvl1pPr>
      <a:lvl2pPr marL="838200" indent="-381000" algn="l" rtl="0" eaLnBrk="0" fontAlgn="base" hangingPunct="0">
        <a:spcBef>
          <a:spcPct val="20000"/>
        </a:spcBef>
        <a:spcAft>
          <a:spcPct val="0"/>
        </a:spcAft>
        <a:buClr>
          <a:schemeClr val="hlink"/>
        </a:buClr>
        <a:buFont typeface="Wingdings" pitchFamily="2" charset="2"/>
        <a:buChar char="§"/>
        <a:defRPr sz="2000">
          <a:solidFill>
            <a:schemeClr val="bg2"/>
          </a:solidFill>
          <a:latin typeface="+mn-lt"/>
          <a:ea typeface="+mn-ea"/>
        </a:defRPr>
      </a:lvl2pPr>
      <a:lvl3pPr marL="1257300" indent="-342900" algn="l" rtl="0" eaLnBrk="0" fontAlgn="base" hangingPunct="0">
        <a:spcBef>
          <a:spcPct val="20000"/>
        </a:spcBef>
        <a:spcAft>
          <a:spcPct val="0"/>
        </a:spcAft>
        <a:buFont typeface="Wingdings" pitchFamily="2" charset="2"/>
        <a:buChar char="§"/>
        <a:defRPr>
          <a:solidFill>
            <a:schemeClr val="tx1"/>
          </a:solidFill>
          <a:latin typeface="+mn-lt"/>
          <a:ea typeface="+mn-ea"/>
        </a:defRPr>
      </a:lvl3pPr>
      <a:lvl4pPr marL="1676400" indent="-304800" algn="l" rtl="0" eaLnBrk="0" fontAlgn="base" hangingPunct="0">
        <a:spcBef>
          <a:spcPct val="20000"/>
        </a:spcBef>
        <a:spcAft>
          <a:spcPct val="0"/>
        </a:spcAft>
        <a:buFont typeface="Arial" charset="0"/>
        <a:buAutoNum type="arabicPeriod"/>
        <a:defRPr sz="1600">
          <a:solidFill>
            <a:schemeClr val="bg2"/>
          </a:solidFill>
          <a:latin typeface="+mn-lt"/>
          <a:ea typeface="+mn-ea"/>
        </a:defRPr>
      </a:lvl4pPr>
      <a:lvl5pPr marL="2095500" indent="-266700" algn="l" rtl="0" eaLnBrk="0" fontAlgn="base" hangingPunct="0">
        <a:spcBef>
          <a:spcPct val="20000"/>
        </a:spcBef>
        <a:spcAft>
          <a:spcPct val="0"/>
        </a:spcAft>
        <a:defRPr sz="1400">
          <a:solidFill>
            <a:schemeClr val="tx1"/>
          </a:solidFill>
          <a:latin typeface="+mn-lt"/>
          <a:ea typeface="+mn-ea"/>
        </a:defRPr>
      </a:lvl5pPr>
      <a:lvl6pPr marL="2552700" indent="-266700" algn="l" rtl="0" fontAlgn="base">
        <a:spcBef>
          <a:spcPct val="20000"/>
        </a:spcBef>
        <a:spcAft>
          <a:spcPct val="0"/>
        </a:spcAft>
        <a:defRPr sz="1400">
          <a:solidFill>
            <a:schemeClr val="tx1"/>
          </a:solidFill>
          <a:latin typeface="+mn-lt"/>
          <a:ea typeface="+mn-ea"/>
        </a:defRPr>
      </a:lvl6pPr>
      <a:lvl7pPr marL="3009900" indent="-266700" algn="l" rtl="0" fontAlgn="base">
        <a:spcBef>
          <a:spcPct val="20000"/>
        </a:spcBef>
        <a:spcAft>
          <a:spcPct val="0"/>
        </a:spcAft>
        <a:defRPr sz="1400">
          <a:solidFill>
            <a:schemeClr val="tx1"/>
          </a:solidFill>
          <a:latin typeface="+mn-lt"/>
          <a:ea typeface="+mn-ea"/>
        </a:defRPr>
      </a:lvl7pPr>
      <a:lvl8pPr marL="3467100" indent="-266700" algn="l" rtl="0" fontAlgn="base">
        <a:spcBef>
          <a:spcPct val="20000"/>
        </a:spcBef>
        <a:spcAft>
          <a:spcPct val="0"/>
        </a:spcAft>
        <a:defRPr sz="1400">
          <a:solidFill>
            <a:schemeClr val="tx1"/>
          </a:solidFill>
          <a:latin typeface="+mn-lt"/>
          <a:ea typeface="+mn-ea"/>
        </a:defRPr>
      </a:lvl8pPr>
      <a:lvl9pPr marL="3924300" indent="-266700" algn="l" rtl="0" fontAlgn="base">
        <a:spcBef>
          <a:spcPct val="20000"/>
        </a:spcBef>
        <a:spcAft>
          <a:spcPct val="0"/>
        </a:spcAft>
        <a:defRPr sz="1400">
          <a:solidFill>
            <a:schemeClr val="tx1"/>
          </a:solidFill>
          <a:latin typeface="+mn-lt"/>
          <a:ea typeface="+mn-ea"/>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8EC1DEFE-993F-4ADE-A4EE-19465C7C9396}" type="datetimeFigureOut">
              <a:rPr lang="fi-FI" smtClean="0">
                <a:solidFill>
                  <a:prstClr val="black">
                    <a:tint val="75000"/>
                  </a:prstClr>
                </a:solidFill>
                <a:latin typeface="Calibri"/>
                <a:ea typeface="+mn-ea"/>
              </a:rPr>
              <a:pPr eaLnBrk="1" fontAlgn="auto" hangingPunct="1">
                <a:spcBef>
                  <a:spcPts val="0"/>
                </a:spcBef>
                <a:spcAft>
                  <a:spcPts val="0"/>
                </a:spcAft>
              </a:pPr>
              <a:t>23.8.2016</a:t>
            </a:fld>
            <a:endParaRPr lang="fi-FI">
              <a:solidFill>
                <a:prstClr val="black">
                  <a:tint val="75000"/>
                </a:prstClr>
              </a:solidFill>
              <a:latin typeface="Calibri"/>
              <a:ea typeface="+mn-ea"/>
            </a:endParaRPr>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fi-FI">
              <a:solidFill>
                <a:prstClr val="black">
                  <a:tint val="75000"/>
                </a:prstClr>
              </a:solidFill>
              <a:latin typeface="Calibri"/>
              <a:ea typeface="+mn-ea"/>
            </a:endParaRPr>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9FDE069-968C-4E61-9EF9-98269B781EF6}" type="slidenum">
              <a:rPr lang="fi-FI" smtClean="0">
                <a:solidFill>
                  <a:prstClr val="black">
                    <a:tint val="75000"/>
                  </a:prstClr>
                </a:solidFill>
                <a:latin typeface="Calibri"/>
                <a:ea typeface="+mn-ea"/>
              </a:rPr>
              <a:pPr eaLnBrk="1" fontAlgn="auto" hangingPunct="1">
                <a:spcBef>
                  <a:spcPts val="0"/>
                </a:spcBef>
                <a:spcAft>
                  <a:spcPts val="0"/>
                </a:spcAft>
              </a:pPr>
              <a:t>‹#›</a:t>
            </a:fld>
            <a:endParaRPr lang="fi-FI">
              <a:solidFill>
                <a:prstClr val="black">
                  <a:tint val="75000"/>
                </a:prstClr>
              </a:solidFill>
              <a:latin typeface="Calibri"/>
              <a:ea typeface="+mn-ea"/>
            </a:endParaRPr>
          </a:p>
        </p:txBody>
      </p:sp>
    </p:spTree>
    <p:extLst>
      <p:ext uri="{BB962C8B-B14F-4D97-AF65-F5344CB8AC3E}">
        <p14:creationId xmlns:p14="http://schemas.microsoft.com/office/powerpoint/2010/main" val="848373311"/>
      </p:ext>
    </p:extLst>
  </p:cSld>
  <p:clrMap bg1="lt1" tx1="dk1" bg2="lt2" tx2="dk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3"/>
          <p:cNvSpPr>
            <a:spLocks noGrp="1" noChangeArrowheads="1"/>
          </p:cNvSpPr>
          <p:nvPr>
            <p:ph type="ctrTitle"/>
          </p:nvPr>
        </p:nvSpPr>
        <p:spPr/>
        <p:txBody>
          <a:bodyPr/>
          <a:lstStyle/>
          <a:p>
            <a:pPr algn="ctr" eaLnBrk="1" hangingPunct="1"/>
            <a:r>
              <a:rPr lang="fi-FI" sz="2400" dirty="0" smtClean="0"/>
              <a:t>Kansallinen PHR: auktorisointimallit </a:t>
            </a:r>
            <a:br>
              <a:rPr lang="fi-FI" sz="2400" dirty="0" smtClean="0"/>
            </a:br>
            <a:r>
              <a:rPr lang="fi-FI" sz="2400" dirty="0" smtClean="0"/>
              <a:t>ja OAuth 2.0 -protokollan soveltamisopas</a:t>
            </a:r>
            <a:endParaRPr lang="fi-FI" altLang="fi-FI" sz="2400" dirty="0" smtClean="0"/>
          </a:p>
        </p:txBody>
      </p:sp>
      <p:sp>
        <p:nvSpPr>
          <p:cNvPr id="7171" name="Rectangle 14"/>
          <p:cNvSpPr>
            <a:spLocks noGrp="1" noChangeArrowheads="1"/>
          </p:cNvSpPr>
          <p:nvPr>
            <p:ph type="subTitle" idx="1"/>
          </p:nvPr>
        </p:nvSpPr>
        <p:spPr/>
        <p:txBody>
          <a:bodyPr/>
          <a:lstStyle/>
          <a:p>
            <a:pPr algn="ctr" eaLnBrk="1" hangingPunct="1"/>
            <a:r>
              <a:rPr lang="fi-FI" altLang="fi-FI" dirty="0" smtClean="0"/>
              <a:t>Konstantin Hyppönen, Kanta-palvelut, Kela</a:t>
            </a:r>
          </a:p>
          <a:p>
            <a:pPr algn="ctr" eaLnBrk="1" hangingPunct="1"/>
            <a:r>
              <a:rPr lang="fi-FI" altLang="fi-FI" dirty="0" smtClean="0"/>
              <a:t>HL7 Personal Health SIG 24.8.2016</a:t>
            </a:r>
          </a:p>
        </p:txBody>
      </p:sp>
      <p:pic>
        <p:nvPicPr>
          <p:cNvPr id="7172" name="Kuva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1965" y="381000"/>
            <a:ext cx="8220075" cy="405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iruutu 5"/>
          <p:cNvSpPr txBox="1"/>
          <p:nvPr/>
        </p:nvSpPr>
        <p:spPr>
          <a:xfrm>
            <a:off x="7734896" y="6540338"/>
            <a:ext cx="1409104" cy="307777"/>
          </a:xfrm>
          <a:prstGeom prst="rect">
            <a:avLst/>
          </a:prstGeom>
          <a:solidFill>
            <a:srgbClr val="FFC000"/>
          </a:solidFill>
          <a:ln w="3175">
            <a:solidFill>
              <a:schemeClr val="tx1"/>
            </a:solidFill>
          </a:ln>
        </p:spPr>
        <p:txBody>
          <a:bodyPr wrap="none" rtlCol="0">
            <a:spAutoFit/>
          </a:bodyPr>
          <a:lstStyle/>
          <a:p>
            <a:r>
              <a:rPr lang="fi-FI" sz="1400" dirty="0" smtClean="0"/>
              <a:t>Huom. DRAFT</a:t>
            </a:r>
            <a:endParaRPr lang="fi-FI"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 name="Pyöristetty suorakulmio 121"/>
          <p:cNvSpPr/>
          <p:nvPr/>
        </p:nvSpPr>
        <p:spPr>
          <a:xfrm>
            <a:off x="674610" y="116632"/>
            <a:ext cx="2091456" cy="994195"/>
          </a:xfrm>
          <a:prstGeom prst="roundRect">
            <a:avLst>
              <a:gd name="adj" fmla="val 0"/>
            </a:avLst>
          </a:prstGeom>
          <a:noFill/>
          <a:ln w="9525" cap="flat" cmpd="sng" algn="ctr">
            <a:solidFill>
              <a:srgbClr val="8064A2">
                <a:lumMod val="40000"/>
                <a:lumOff val="60000"/>
              </a:srgbClr>
            </a:solidFill>
            <a:prstDash val="solid"/>
          </a:ln>
          <a:effectLst/>
        </p:spPr>
        <p:txBody>
          <a:bodyPr rtlCol="0" anchor="t"/>
          <a:lstStyle/>
          <a:p>
            <a:pPr eaLnBrk="0" fontAlgn="base" hangingPunct="0">
              <a:spcBef>
                <a:spcPct val="0"/>
              </a:spcBef>
              <a:spcAft>
                <a:spcPct val="0"/>
              </a:spcAft>
              <a:defRPr/>
            </a:pPr>
            <a:r>
              <a:rPr lang="en-US" sz="1100" kern="0" err="1" smtClean="0">
                <a:solidFill>
                  <a:sysClr val="windowText" lastClr="000000"/>
                </a:solidFill>
                <a:latin typeface="Candara" pitchFamily="34" charset="0"/>
              </a:rPr>
              <a:t>Julkiset</a:t>
            </a:r>
            <a:r>
              <a:rPr lang="en-US" sz="1100" kern="0" dirty="0" smtClean="0">
                <a:solidFill>
                  <a:sysClr val="windowText" lastClr="000000"/>
                </a:solidFill>
                <a:latin typeface="Candara" pitchFamily="34" charset="0"/>
              </a:rPr>
              <a:t> </a:t>
            </a:r>
            <a:r>
              <a:rPr lang="en-US" sz="1100" kern="0" dirty="0" err="1" smtClean="0">
                <a:solidFill>
                  <a:sysClr val="windowText" lastClr="000000"/>
                </a:solidFill>
                <a:latin typeface="Candara" pitchFamily="34" charset="0"/>
              </a:rPr>
              <a:t>palveluntuottajat</a:t>
            </a:r>
            <a:endParaRPr lang="en-US" sz="1100" kern="0" dirty="0">
              <a:solidFill>
                <a:sysClr val="windowText" lastClr="000000"/>
              </a:solidFill>
              <a:latin typeface="Candara" pitchFamily="34" charset="0"/>
            </a:endParaRPr>
          </a:p>
        </p:txBody>
      </p:sp>
      <p:sp>
        <p:nvSpPr>
          <p:cNvPr id="155" name="Pyöristetty suorakulmio 154"/>
          <p:cNvSpPr/>
          <p:nvPr/>
        </p:nvSpPr>
        <p:spPr>
          <a:xfrm>
            <a:off x="3419872" y="5517232"/>
            <a:ext cx="5472608" cy="1296144"/>
          </a:xfrm>
          <a:prstGeom prst="roundRect">
            <a:avLst>
              <a:gd name="adj" fmla="val 0"/>
            </a:avLst>
          </a:prstGeom>
          <a:solidFill>
            <a:sysClr val="window" lastClr="FFFFFF">
              <a:lumMod val="95000"/>
            </a:sysClr>
          </a:solidFill>
          <a:ln w="9525" cap="flat" cmpd="sng" algn="ctr">
            <a:solidFill>
              <a:sysClr val="window" lastClr="FFFFFF">
                <a:lumMod val="85000"/>
              </a:sys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Muut</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kansalliset</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palvelut</a:t>
            </a:r>
            <a:endParaRPr lang="en-US" sz="1400" kern="0" dirty="0">
              <a:solidFill>
                <a:sysClr val="windowText" lastClr="000000"/>
              </a:solidFill>
              <a:latin typeface="Candara" panose="020E0502030303020204" pitchFamily="34" charset="0"/>
            </a:endParaRPr>
          </a:p>
        </p:txBody>
      </p:sp>
      <p:sp>
        <p:nvSpPr>
          <p:cNvPr id="156" name="Pyöristetty suorakulmio 155"/>
          <p:cNvSpPr/>
          <p:nvPr/>
        </p:nvSpPr>
        <p:spPr>
          <a:xfrm>
            <a:off x="3419872" y="116632"/>
            <a:ext cx="5472608" cy="5256584"/>
          </a:xfrm>
          <a:prstGeom prst="roundRect">
            <a:avLst>
              <a:gd name="adj" fmla="val 0"/>
            </a:avLst>
          </a:prstGeom>
          <a:solidFill>
            <a:sysClr val="window" lastClr="FFFFFF">
              <a:lumMod val="95000"/>
            </a:sysClr>
          </a:solidFill>
          <a:ln w="9525" cap="flat" cmpd="sng" algn="ctr">
            <a:solidFill>
              <a:sysClr val="window" lastClr="FFFFFF">
                <a:lumMod val="85000"/>
              </a:sys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Kanta-palvelut</a:t>
            </a:r>
            <a:endParaRPr lang="en-US" sz="1400" kern="0" dirty="0">
              <a:solidFill>
                <a:sysClr val="windowText" lastClr="000000"/>
              </a:solidFill>
              <a:latin typeface="Candara" pitchFamily="34" charset="0"/>
            </a:endParaRPr>
          </a:p>
        </p:txBody>
      </p:sp>
      <p:sp>
        <p:nvSpPr>
          <p:cNvPr id="157" name="Pyöristetty suorakulmio 156"/>
          <p:cNvSpPr/>
          <p:nvPr/>
        </p:nvSpPr>
        <p:spPr>
          <a:xfrm>
            <a:off x="4830697" y="734989"/>
            <a:ext cx="3891346" cy="625564"/>
          </a:xfrm>
          <a:prstGeom prst="roundRect">
            <a:avLst>
              <a:gd name="adj" fmla="val 7889"/>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Reseptikeskus</a:t>
            </a:r>
            <a:endParaRPr lang="en-US" sz="1400" kern="0" dirty="0">
              <a:solidFill>
                <a:sysClr val="windowText" lastClr="000000"/>
              </a:solidFill>
              <a:latin typeface="Candara" pitchFamily="34" charset="0"/>
            </a:endParaRPr>
          </a:p>
        </p:txBody>
      </p:sp>
      <p:sp>
        <p:nvSpPr>
          <p:cNvPr id="158" name="Pyöristetty suorakulmio 157"/>
          <p:cNvSpPr/>
          <p:nvPr/>
        </p:nvSpPr>
        <p:spPr>
          <a:xfrm>
            <a:off x="7568036" y="802254"/>
            <a:ext cx="1006360"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Toimitukset</a:t>
            </a:r>
            <a:endParaRPr lang="en-US" sz="1200" kern="0" dirty="0">
              <a:solidFill>
                <a:sysClr val="windowText" lastClr="000000"/>
              </a:solidFill>
              <a:latin typeface="Candara" panose="020E0502030303020204" pitchFamily="34" charset="0"/>
            </a:endParaRPr>
          </a:p>
        </p:txBody>
      </p:sp>
      <p:sp>
        <p:nvSpPr>
          <p:cNvPr id="159" name="Pyöristetty suorakulmio 158"/>
          <p:cNvSpPr/>
          <p:nvPr/>
        </p:nvSpPr>
        <p:spPr>
          <a:xfrm>
            <a:off x="4830697" y="1412776"/>
            <a:ext cx="3891346" cy="2569056"/>
          </a:xfrm>
          <a:prstGeom prst="roundRect">
            <a:avLst>
              <a:gd name="adj" fmla="val 1540"/>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pPr eaLnBrk="0" fontAlgn="base" hangingPunct="0">
              <a:spcBef>
                <a:spcPct val="0"/>
              </a:spcBef>
              <a:spcAft>
                <a:spcPct val="0"/>
              </a:spcAft>
            </a:pPr>
            <a:r>
              <a:rPr lang="en-US" altLang="fi-FI" sz="1400" dirty="0" err="1" smtClean="0">
                <a:solidFill>
                  <a:srgbClr val="000000"/>
                </a:solidFill>
                <a:latin typeface="Candara" panose="020E0502030303020204" pitchFamily="34" charset="0"/>
              </a:rPr>
              <a:t>Potilastiedon</a:t>
            </a:r>
            <a:r>
              <a:rPr lang="en-US" altLang="fi-FI" sz="1400" dirty="0" smtClean="0">
                <a:solidFill>
                  <a:srgbClr val="000000"/>
                </a:solidFill>
                <a:latin typeface="Candara" panose="020E0502030303020204" pitchFamily="34" charset="0"/>
              </a:rPr>
              <a:t> </a:t>
            </a:r>
            <a:r>
              <a:rPr lang="en-US" altLang="fi-FI" sz="1400" dirty="0" err="1" smtClean="0">
                <a:solidFill>
                  <a:srgbClr val="000000"/>
                </a:solidFill>
                <a:latin typeface="Candara" panose="020E0502030303020204" pitchFamily="34" charset="0"/>
              </a:rPr>
              <a:t>arkisto</a:t>
            </a:r>
            <a:endParaRPr lang="en-US" altLang="fi-FI" sz="1400" dirty="0">
              <a:solidFill>
                <a:srgbClr val="000000"/>
              </a:solidFill>
              <a:latin typeface="Candara" panose="020E0502030303020204" pitchFamily="34" charset="0"/>
            </a:endParaRPr>
          </a:p>
        </p:txBody>
      </p:sp>
      <p:sp>
        <p:nvSpPr>
          <p:cNvPr id="160" name="Pyöristetty suorakulmio 159"/>
          <p:cNvSpPr/>
          <p:nvPr/>
        </p:nvSpPr>
        <p:spPr>
          <a:xfrm>
            <a:off x="4890809" y="1993107"/>
            <a:ext cx="1870290" cy="226044"/>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Hoitoasiakirjat</a:t>
            </a:r>
            <a:endParaRPr lang="en-US" sz="1200" kern="0" dirty="0">
              <a:solidFill>
                <a:sysClr val="windowText" lastClr="000000"/>
              </a:solidFill>
              <a:latin typeface="Candara" pitchFamily="34" charset="0"/>
            </a:endParaRPr>
          </a:p>
        </p:txBody>
      </p:sp>
      <p:sp>
        <p:nvSpPr>
          <p:cNvPr id="162" name="Pyöristetty suorakulmio 161"/>
          <p:cNvSpPr/>
          <p:nvPr/>
        </p:nvSpPr>
        <p:spPr>
          <a:xfrm>
            <a:off x="5484385" y="3068960"/>
            <a:ext cx="3084398" cy="767603"/>
          </a:xfrm>
          <a:prstGeom prst="roundRect">
            <a:avLst>
              <a:gd name="adj" fmla="val 3380"/>
            </a:avLst>
          </a:prstGeom>
          <a:solidFill>
            <a:srgbClr val="9BBB59">
              <a:lumMod val="40000"/>
              <a:lumOff val="60000"/>
            </a:srgbClr>
          </a:solidFill>
          <a:ln w="9525" cap="flat" cmpd="sng" algn="ctr">
            <a:solidFill>
              <a:srgbClr val="9BBB59">
                <a:lumMod val="60000"/>
                <a:lumOff val="40000"/>
              </a:srgbClr>
            </a:solidFill>
            <a:prstDash val="solid"/>
          </a:ln>
          <a:effectLst/>
        </p:spPr>
        <p:txBody>
          <a:bodyPr rtlCol="0" anchor="t"/>
          <a:lstStyle/>
          <a:p>
            <a:pPr>
              <a:defRPr/>
            </a:pPr>
            <a:r>
              <a:rPr lang="fi-FI" sz="1200" kern="0" dirty="0">
                <a:solidFill>
                  <a:sysClr val="windowText" lastClr="000000"/>
                </a:solidFill>
                <a:latin typeface="Candara" pitchFamily="34" charset="0"/>
              </a:rPr>
              <a:t>Suostumuksenhallinta ja tahdonilmaisut</a:t>
            </a:r>
          </a:p>
        </p:txBody>
      </p:sp>
      <p:sp>
        <p:nvSpPr>
          <p:cNvPr id="164" name="Pyöristetty suorakulmio 163"/>
          <p:cNvSpPr/>
          <p:nvPr/>
        </p:nvSpPr>
        <p:spPr>
          <a:xfrm>
            <a:off x="5558760" y="3355191"/>
            <a:ext cx="1194832" cy="396044"/>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Suostumukset</a:t>
            </a:r>
            <a:r>
              <a:rPr lang="en-US" sz="1200" kern="0" dirty="0" smtClean="0">
                <a:solidFill>
                  <a:sysClr val="windowText" lastClr="000000"/>
                </a:solidFill>
                <a:latin typeface="Candara" panose="020E0502030303020204" pitchFamily="34" charset="0"/>
              </a:rPr>
              <a:t> ja </a:t>
            </a:r>
            <a:r>
              <a:rPr lang="en-US" sz="1200" kern="0" dirty="0" err="1" smtClean="0">
                <a:solidFill>
                  <a:sysClr val="windowText" lastClr="000000"/>
                </a:solidFill>
                <a:latin typeface="Candara" panose="020E0502030303020204" pitchFamily="34" charset="0"/>
              </a:rPr>
              <a:t>kiellot</a:t>
            </a:r>
            <a:endParaRPr lang="en-US" sz="1200" kern="0" dirty="0">
              <a:solidFill>
                <a:sysClr val="windowText" lastClr="000000"/>
              </a:solidFill>
              <a:latin typeface="Candara" pitchFamily="34" charset="0"/>
            </a:endParaRPr>
          </a:p>
        </p:txBody>
      </p:sp>
      <p:sp>
        <p:nvSpPr>
          <p:cNvPr id="166" name="Pyöristetty suorakulmio 165"/>
          <p:cNvSpPr/>
          <p:nvPr/>
        </p:nvSpPr>
        <p:spPr>
          <a:xfrm>
            <a:off x="6796364" y="3355191"/>
            <a:ext cx="1697638" cy="396044"/>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Tahdonilmaisut</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kuten</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hoitotahto</a:t>
            </a:r>
            <a:endParaRPr lang="en-US" sz="1200" kern="0" dirty="0">
              <a:solidFill>
                <a:sysClr val="windowText" lastClr="000000"/>
              </a:solidFill>
              <a:latin typeface="Candara" panose="020E0502030303020204" pitchFamily="34" charset="0"/>
            </a:endParaRPr>
          </a:p>
        </p:txBody>
      </p:sp>
      <p:sp>
        <p:nvSpPr>
          <p:cNvPr id="167" name="Pyöristetty suorakulmio 166"/>
          <p:cNvSpPr/>
          <p:nvPr/>
        </p:nvSpPr>
        <p:spPr>
          <a:xfrm>
            <a:off x="3630564" y="5786596"/>
            <a:ext cx="5091481" cy="637024"/>
          </a:xfrm>
          <a:prstGeom prst="roundRect">
            <a:avLst>
              <a:gd name="adj" fmla="val 3882"/>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pP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Koodistopalvelu</a:t>
            </a:r>
            <a:endParaRPr lang="en-US" sz="1200" kern="0" dirty="0">
              <a:solidFill>
                <a:sysClr val="windowText" lastClr="000000"/>
              </a:solidFill>
              <a:latin typeface="Candara" panose="020E0502030303020204" pitchFamily="34" charset="0"/>
            </a:endParaRPr>
          </a:p>
        </p:txBody>
      </p:sp>
      <p:sp>
        <p:nvSpPr>
          <p:cNvPr id="168" name="Pyöristetty suorakulmio 167"/>
          <p:cNvSpPr/>
          <p:nvPr/>
        </p:nvSpPr>
        <p:spPr>
          <a:xfrm>
            <a:off x="5214209" y="5859303"/>
            <a:ext cx="3400486" cy="216024"/>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Koodistot</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ja</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terminologiat</a:t>
            </a:r>
            <a:endParaRPr lang="en-US" sz="1200" kern="0" dirty="0">
              <a:solidFill>
                <a:sysClr val="windowText" lastClr="000000"/>
              </a:solidFill>
              <a:latin typeface="Candara" panose="020E0502030303020204" pitchFamily="34" charset="0"/>
            </a:endParaRPr>
          </a:p>
        </p:txBody>
      </p:sp>
      <p:sp>
        <p:nvSpPr>
          <p:cNvPr id="169" name="Pyöristetty suorakulmio 168"/>
          <p:cNvSpPr/>
          <p:nvPr/>
        </p:nvSpPr>
        <p:spPr>
          <a:xfrm>
            <a:off x="3702572" y="6127904"/>
            <a:ext cx="1445493" cy="22370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smtClean="0">
                <a:solidFill>
                  <a:sysClr val="windowText" lastClr="000000"/>
                </a:solidFill>
                <a:latin typeface="Candara" panose="020E0502030303020204" pitchFamily="34" charset="0"/>
              </a:rPr>
              <a:t>Lomakerakenteet</a:t>
            </a:r>
            <a:endParaRPr lang="en-US" sz="1200" kern="0" dirty="0">
              <a:solidFill>
                <a:sysClr val="windowText" lastClr="000000"/>
              </a:solidFill>
              <a:latin typeface="Candara" pitchFamily="34" charset="0"/>
            </a:endParaRPr>
          </a:p>
        </p:txBody>
      </p:sp>
      <p:sp>
        <p:nvSpPr>
          <p:cNvPr id="171" name="Rounded Rectangle 23"/>
          <p:cNvSpPr/>
          <p:nvPr/>
        </p:nvSpPr>
        <p:spPr>
          <a:xfrm>
            <a:off x="765211" y="1801845"/>
            <a:ext cx="1890450" cy="291219"/>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Apteekit</a:t>
            </a:r>
            <a:r>
              <a:rPr lang="en-US" sz="1400" kern="0" dirty="0" smtClean="0">
                <a:solidFill>
                  <a:sysClr val="windowText" lastClr="000000"/>
                </a:solidFill>
                <a:latin typeface="Candara" panose="020E0502030303020204" pitchFamily="34" charset="0"/>
              </a:rPr>
              <a:t> (~800)</a:t>
            </a:r>
            <a:endParaRPr lang="en-US" sz="1400" kern="0" dirty="0">
              <a:solidFill>
                <a:sysClr val="windowText" lastClr="000000"/>
              </a:solidFill>
              <a:latin typeface="Candara" panose="020E0502030303020204" pitchFamily="34" charset="0"/>
            </a:endParaRPr>
          </a:p>
        </p:txBody>
      </p:sp>
      <p:sp>
        <p:nvSpPr>
          <p:cNvPr id="172" name="Rounded Rectangle 23"/>
          <p:cNvSpPr/>
          <p:nvPr/>
        </p:nvSpPr>
        <p:spPr>
          <a:xfrm>
            <a:off x="750405" y="372628"/>
            <a:ext cx="1945711" cy="288032"/>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Sairaanhoitopiirit</a:t>
            </a:r>
            <a:r>
              <a:rPr lang="en-US" sz="1400" kern="0" dirty="0" smtClean="0">
                <a:solidFill>
                  <a:sysClr val="windowText" lastClr="000000"/>
                </a:solidFill>
                <a:latin typeface="Candara" panose="020E0502030303020204" pitchFamily="34" charset="0"/>
              </a:rPr>
              <a:t> (20)</a:t>
            </a:r>
            <a:endParaRPr lang="en-US" sz="1400" kern="0" dirty="0">
              <a:solidFill>
                <a:sysClr val="windowText" lastClr="000000"/>
              </a:solidFill>
              <a:latin typeface="Candara" panose="020E0502030303020204" pitchFamily="34" charset="0"/>
            </a:endParaRPr>
          </a:p>
        </p:txBody>
      </p:sp>
      <p:sp>
        <p:nvSpPr>
          <p:cNvPr id="173" name="Rounded Rectangle 23"/>
          <p:cNvSpPr/>
          <p:nvPr/>
        </p:nvSpPr>
        <p:spPr>
          <a:xfrm>
            <a:off x="750403" y="744141"/>
            <a:ext cx="1944216" cy="288032"/>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Perus</a:t>
            </a:r>
            <a:r>
              <a:rPr lang="en-US" sz="1400" kern="0" dirty="0" smtClean="0">
                <a:solidFill>
                  <a:sysClr val="windowText" lastClr="000000"/>
                </a:solidFill>
                <a:latin typeface="Candara" panose="020E0502030303020204" pitchFamily="34" charset="0"/>
              </a:rPr>
              <a:t>-TH (192)</a:t>
            </a:r>
            <a:endParaRPr lang="en-US" sz="1400" kern="0" dirty="0">
              <a:solidFill>
                <a:sysClr val="windowText" lastClr="000000"/>
              </a:solidFill>
              <a:latin typeface="Candara" panose="020E0502030303020204" pitchFamily="34" charset="0"/>
            </a:endParaRPr>
          </a:p>
        </p:txBody>
      </p:sp>
      <p:sp>
        <p:nvSpPr>
          <p:cNvPr id="174" name="Rounded Rectangle 23"/>
          <p:cNvSpPr/>
          <p:nvPr/>
        </p:nvSpPr>
        <p:spPr>
          <a:xfrm>
            <a:off x="755577" y="1196752"/>
            <a:ext cx="1930903" cy="504056"/>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Yksityiset</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palvelun-tuottajat</a:t>
            </a:r>
            <a:r>
              <a:rPr lang="en-US" sz="1400" kern="0" dirty="0" smtClean="0">
                <a:solidFill>
                  <a:sysClr val="windowText" lastClr="000000"/>
                </a:solidFill>
                <a:latin typeface="Candara" panose="020E0502030303020204" pitchFamily="34" charset="0"/>
              </a:rPr>
              <a:t> (4000)</a:t>
            </a:r>
            <a:endParaRPr lang="en-US" sz="1400" kern="0" dirty="0">
              <a:solidFill>
                <a:sysClr val="windowText" lastClr="000000"/>
              </a:solidFill>
              <a:latin typeface="Candara" panose="020E0502030303020204" pitchFamily="34" charset="0"/>
            </a:endParaRPr>
          </a:p>
        </p:txBody>
      </p:sp>
      <p:sp>
        <p:nvSpPr>
          <p:cNvPr id="112" name="Pyöristetty suorakulmio 111"/>
          <p:cNvSpPr/>
          <p:nvPr/>
        </p:nvSpPr>
        <p:spPr>
          <a:xfrm>
            <a:off x="5484385" y="2348882"/>
            <a:ext cx="3084398" cy="649751"/>
          </a:xfrm>
          <a:prstGeom prst="roundRect">
            <a:avLst>
              <a:gd name="adj" fmla="val 3380"/>
            </a:avLst>
          </a:prstGeom>
          <a:solidFill>
            <a:srgbClr val="9BBB59">
              <a:lumMod val="40000"/>
              <a:lumOff val="60000"/>
            </a:srgbClr>
          </a:solidFill>
          <a:ln w="9525" cap="flat" cmpd="sng" algn="ctr">
            <a:solidFill>
              <a:srgbClr val="9BBB59">
                <a:lumMod val="60000"/>
                <a:lumOff val="40000"/>
              </a:srgbClr>
            </a:solidFill>
            <a:prstDash val="solid"/>
          </a:ln>
          <a:effectLst/>
        </p:spPr>
        <p:txBody>
          <a:bodyPr rtlCol="0" anchor="t"/>
          <a:lstStyle/>
          <a:p>
            <a:r>
              <a:rPr lang="fi-FI" sz="1200" dirty="0">
                <a:latin typeface="Candara" pitchFamily="34" charset="0"/>
              </a:rPr>
              <a:t>Potilaan keskeiset </a:t>
            </a:r>
            <a:r>
              <a:rPr lang="fi-FI" sz="1200" dirty="0" smtClean="0">
                <a:latin typeface="Candara" pitchFamily="34" charset="0"/>
              </a:rPr>
              <a:t>terveystiedot (koosteet)</a:t>
            </a:r>
            <a:endParaRPr lang="fi-FI" sz="1200" dirty="0">
              <a:latin typeface="Candara" pitchFamily="34" charset="0"/>
            </a:endParaRPr>
          </a:p>
        </p:txBody>
      </p:sp>
      <p:sp>
        <p:nvSpPr>
          <p:cNvPr id="176" name="Pyöristetty suorakulmio 175"/>
          <p:cNvSpPr/>
          <p:nvPr/>
        </p:nvSpPr>
        <p:spPr>
          <a:xfrm>
            <a:off x="5588497" y="2646780"/>
            <a:ext cx="936104" cy="252000"/>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Diagnoosit</a:t>
            </a:r>
            <a:endParaRPr lang="en-US" sz="1200" kern="0" dirty="0">
              <a:solidFill>
                <a:sysClr val="windowText" lastClr="000000"/>
              </a:solidFill>
              <a:latin typeface="Candara" pitchFamily="34" charset="0"/>
            </a:endParaRPr>
          </a:p>
        </p:txBody>
      </p:sp>
      <p:sp>
        <p:nvSpPr>
          <p:cNvPr id="178" name="Pyöristetty suorakulmio 177"/>
          <p:cNvSpPr/>
          <p:nvPr/>
        </p:nvSpPr>
        <p:spPr>
          <a:xfrm>
            <a:off x="7261667" y="2651568"/>
            <a:ext cx="1195624" cy="252000"/>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Muut</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koosteet</a:t>
            </a:r>
            <a:endParaRPr lang="en-US" sz="1200" kern="0" dirty="0">
              <a:solidFill>
                <a:sysClr val="windowText" lastClr="000000"/>
              </a:solidFill>
              <a:latin typeface="Candara" pitchFamily="34" charset="0"/>
            </a:endParaRPr>
          </a:p>
        </p:txBody>
      </p:sp>
      <p:sp>
        <p:nvSpPr>
          <p:cNvPr id="180" name="Pyöristetty suorakulmio 179"/>
          <p:cNvSpPr/>
          <p:nvPr/>
        </p:nvSpPr>
        <p:spPr>
          <a:xfrm>
            <a:off x="6572986" y="2651568"/>
            <a:ext cx="644439" cy="252000"/>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Riskit</a:t>
            </a:r>
            <a:endParaRPr lang="en-US" sz="1200" kern="0" dirty="0">
              <a:solidFill>
                <a:sysClr val="windowText" lastClr="000000"/>
              </a:solidFill>
              <a:latin typeface="Candara" panose="020E0502030303020204" pitchFamily="34" charset="0"/>
            </a:endParaRPr>
          </a:p>
        </p:txBody>
      </p:sp>
      <p:sp>
        <p:nvSpPr>
          <p:cNvPr id="185" name="Rounded Rectangle 23"/>
          <p:cNvSpPr/>
          <p:nvPr/>
        </p:nvSpPr>
        <p:spPr>
          <a:xfrm>
            <a:off x="323528" y="2856053"/>
            <a:ext cx="1944216" cy="288032"/>
          </a:xfrm>
          <a:prstGeom prst="roundRect">
            <a:avLst>
              <a:gd name="adj" fmla="val 7662"/>
            </a:avLst>
          </a:prstGeom>
          <a:solidFill>
            <a:srgbClr val="EEECE1"/>
          </a:solidFill>
          <a:ln w="9525" cap="flat" cmpd="sng" algn="ctr">
            <a:solidFill>
              <a:srgbClr val="EEECE1">
                <a:lumMod val="90000"/>
              </a:srgbClr>
            </a:solidFill>
            <a:prstDash val="dash"/>
          </a:ln>
          <a:effectLst/>
        </p:spPr>
        <p:txBody>
          <a:bodyPr rtlCol="0" anchor="t"/>
          <a:lstStyle/>
          <a:p>
            <a:pPr algn="ctr" eaLnBrk="0" fontAlgn="base" hangingPunct="0">
              <a:spcBef>
                <a:spcPct val="0"/>
              </a:spcBef>
              <a:spcAft>
                <a:spcPct val="0"/>
              </a:spcAft>
              <a:defRPr/>
            </a:pPr>
            <a:r>
              <a:rPr lang="en-US" sz="1200" kern="0" dirty="0" err="1" smtClean="0">
                <a:solidFill>
                  <a:schemeClr val="bg2"/>
                </a:solidFill>
                <a:latin typeface="Candara" panose="020E0502030303020204" pitchFamily="34" charset="0"/>
              </a:rPr>
              <a:t>Ruotsin</a:t>
            </a:r>
            <a:r>
              <a:rPr lang="en-US" sz="1200" kern="0" dirty="0" smtClean="0">
                <a:solidFill>
                  <a:schemeClr val="bg2"/>
                </a:solidFill>
                <a:latin typeface="Candara" panose="020E0502030303020204" pitchFamily="34" charset="0"/>
              </a:rPr>
              <a:t> epSOS-</a:t>
            </a:r>
            <a:r>
              <a:rPr lang="en-US" sz="1200" kern="0" dirty="0" err="1" smtClean="0">
                <a:solidFill>
                  <a:schemeClr val="bg2"/>
                </a:solidFill>
                <a:latin typeface="Candara" panose="020E0502030303020204" pitchFamily="34" charset="0"/>
              </a:rPr>
              <a:t>yhteyspiste</a:t>
            </a:r>
            <a:endParaRPr lang="en-US" sz="1200" kern="0" dirty="0">
              <a:solidFill>
                <a:schemeClr val="bg2"/>
              </a:solidFill>
              <a:latin typeface="Candara" pitchFamily="34" charset="0"/>
            </a:endParaRPr>
          </a:p>
        </p:txBody>
      </p:sp>
      <p:cxnSp>
        <p:nvCxnSpPr>
          <p:cNvPr id="187" name="Suora yhdysviiva 186"/>
          <p:cNvCxnSpPr>
            <a:stCxn id="174" idx="3"/>
          </p:cNvCxnSpPr>
          <p:nvPr/>
        </p:nvCxnSpPr>
        <p:spPr>
          <a:xfrm flipV="1">
            <a:off x="2686478" y="1446486"/>
            <a:ext cx="1638650" cy="2295"/>
          </a:xfrm>
          <a:prstGeom prst="line">
            <a:avLst/>
          </a:prstGeom>
          <a:noFill/>
          <a:ln w="12700" cap="flat" cmpd="sng" algn="ctr">
            <a:solidFill>
              <a:srgbClr val="9BBB59">
                <a:lumMod val="75000"/>
              </a:srgbClr>
            </a:solidFill>
            <a:prstDash val="solid"/>
          </a:ln>
          <a:effectLst/>
        </p:spPr>
      </p:cxnSp>
      <p:cxnSp>
        <p:nvCxnSpPr>
          <p:cNvPr id="188" name="Suora yhdysviiva 187"/>
          <p:cNvCxnSpPr>
            <a:stCxn id="173" idx="3"/>
          </p:cNvCxnSpPr>
          <p:nvPr/>
        </p:nvCxnSpPr>
        <p:spPr>
          <a:xfrm flipV="1">
            <a:off x="2694621" y="888157"/>
            <a:ext cx="1630509" cy="1"/>
          </a:xfrm>
          <a:prstGeom prst="line">
            <a:avLst/>
          </a:prstGeom>
          <a:noFill/>
          <a:ln w="12700" cap="flat" cmpd="sng" algn="ctr">
            <a:solidFill>
              <a:srgbClr val="9BBB59">
                <a:lumMod val="75000"/>
              </a:srgbClr>
            </a:solidFill>
            <a:prstDash val="solid"/>
          </a:ln>
          <a:effectLst/>
        </p:spPr>
      </p:cxnSp>
      <p:cxnSp>
        <p:nvCxnSpPr>
          <p:cNvPr id="190" name="Suora yhdysviiva 189"/>
          <p:cNvCxnSpPr>
            <a:stCxn id="156" idx="2"/>
          </p:cNvCxnSpPr>
          <p:nvPr/>
        </p:nvCxnSpPr>
        <p:spPr>
          <a:xfrm>
            <a:off x="6156176" y="5373216"/>
            <a:ext cx="0" cy="72008"/>
          </a:xfrm>
          <a:prstGeom prst="line">
            <a:avLst/>
          </a:prstGeom>
          <a:noFill/>
          <a:ln w="12700" cap="flat" cmpd="sng" algn="ctr">
            <a:solidFill>
              <a:srgbClr val="9BBB59">
                <a:lumMod val="75000"/>
              </a:srgbClr>
            </a:solidFill>
            <a:prstDash val="solid"/>
          </a:ln>
          <a:effectLst/>
        </p:spPr>
      </p:cxnSp>
      <p:cxnSp>
        <p:nvCxnSpPr>
          <p:cNvPr id="191" name="Suora yhdysviiva 190"/>
          <p:cNvCxnSpPr/>
          <p:nvPr/>
        </p:nvCxnSpPr>
        <p:spPr>
          <a:xfrm>
            <a:off x="2655661" y="1954932"/>
            <a:ext cx="1670980" cy="0"/>
          </a:xfrm>
          <a:prstGeom prst="line">
            <a:avLst/>
          </a:prstGeom>
          <a:noFill/>
          <a:ln w="12700" cap="flat" cmpd="sng" algn="ctr">
            <a:solidFill>
              <a:srgbClr val="9BBB59">
                <a:lumMod val="75000"/>
              </a:srgbClr>
            </a:solidFill>
            <a:prstDash val="solid"/>
          </a:ln>
          <a:effectLst/>
        </p:spPr>
      </p:cxnSp>
      <p:cxnSp>
        <p:nvCxnSpPr>
          <p:cNvPr id="193" name="Suora yhdysviiva 192"/>
          <p:cNvCxnSpPr/>
          <p:nvPr/>
        </p:nvCxnSpPr>
        <p:spPr>
          <a:xfrm>
            <a:off x="4614673" y="908720"/>
            <a:ext cx="216024" cy="0"/>
          </a:xfrm>
          <a:prstGeom prst="line">
            <a:avLst/>
          </a:prstGeom>
          <a:noFill/>
          <a:ln w="12700" cap="flat" cmpd="sng" algn="ctr">
            <a:solidFill>
              <a:srgbClr val="9BBB59">
                <a:lumMod val="75000"/>
              </a:srgbClr>
            </a:solidFill>
            <a:prstDash val="solid"/>
          </a:ln>
          <a:effectLst/>
        </p:spPr>
      </p:cxnSp>
      <p:cxnSp>
        <p:nvCxnSpPr>
          <p:cNvPr id="195" name="Suora nuoliyhdysviiva 194"/>
          <p:cNvCxnSpPr>
            <a:stCxn id="160" idx="2"/>
          </p:cNvCxnSpPr>
          <p:nvPr/>
        </p:nvCxnSpPr>
        <p:spPr>
          <a:xfrm>
            <a:off x="5825954" y="2219149"/>
            <a:ext cx="0" cy="129731"/>
          </a:xfrm>
          <a:prstGeom prst="straightConnector1">
            <a:avLst/>
          </a:prstGeom>
          <a:noFill/>
          <a:ln w="12700" cap="flat" cmpd="sng" algn="ctr">
            <a:solidFill>
              <a:srgbClr val="9BBB59">
                <a:lumMod val="75000"/>
              </a:srgbClr>
            </a:solidFill>
            <a:prstDash val="solid"/>
            <a:headEnd type="none" w="med" len="med"/>
            <a:tailEnd type="arrow" w="med" len="med"/>
          </a:ln>
          <a:effectLst/>
        </p:spPr>
      </p:cxnSp>
      <p:cxnSp>
        <p:nvCxnSpPr>
          <p:cNvPr id="196" name="Suora yhdysviiva 195"/>
          <p:cNvCxnSpPr>
            <a:stCxn id="185" idx="3"/>
          </p:cNvCxnSpPr>
          <p:nvPr/>
        </p:nvCxnSpPr>
        <p:spPr>
          <a:xfrm>
            <a:off x="2267744" y="3000070"/>
            <a:ext cx="2201646" cy="1"/>
          </a:xfrm>
          <a:prstGeom prst="line">
            <a:avLst/>
          </a:prstGeom>
          <a:noFill/>
          <a:ln w="12700" cap="flat" cmpd="sng" algn="ctr">
            <a:solidFill>
              <a:srgbClr val="9BBB59">
                <a:lumMod val="75000"/>
              </a:srgbClr>
            </a:solidFill>
            <a:prstDash val="dash"/>
          </a:ln>
          <a:effectLst/>
        </p:spPr>
      </p:cxnSp>
      <p:sp>
        <p:nvSpPr>
          <p:cNvPr id="201" name="Pyöristetty suorakulmio 200"/>
          <p:cNvSpPr/>
          <p:nvPr/>
        </p:nvSpPr>
        <p:spPr>
          <a:xfrm>
            <a:off x="323528" y="5059673"/>
            <a:ext cx="2844316" cy="1723259"/>
          </a:xfrm>
          <a:prstGeom prst="roundRect">
            <a:avLst>
              <a:gd name="adj" fmla="val 0"/>
            </a:avLst>
          </a:prstGeom>
          <a:solidFill>
            <a:schemeClr val="bg1"/>
          </a:solidFill>
          <a:ln w="9525" cap="flat" cmpd="sng" algn="ctr">
            <a:solidFill>
              <a:srgbClr val="8064A2">
                <a:lumMod val="40000"/>
                <a:lumOff val="6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itchFamily="34" charset="0"/>
              </a:rPr>
              <a:t>Tekniset</a:t>
            </a:r>
            <a:r>
              <a:rPr lang="en-US" sz="1400" kern="0" dirty="0" smtClean="0">
                <a:solidFill>
                  <a:sysClr val="windowText" lastClr="000000"/>
                </a:solidFill>
                <a:latin typeface="Candara" pitchFamily="34" charset="0"/>
              </a:rPr>
              <a:t> </a:t>
            </a:r>
            <a:r>
              <a:rPr lang="en-US" sz="1400" kern="0" dirty="0" err="1" smtClean="0">
                <a:solidFill>
                  <a:sysClr val="windowText" lastClr="000000"/>
                </a:solidFill>
                <a:latin typeface="Candara" pitchFamily="34" charset="0"/>
              </a:rPr>
              <a:t>standardit</a:t>
            </a:r>
            <a:endParaRPr lang="en-US" sz="1400" kern="0" dirty="0" smtClean="0">
              <a:solidFill>
                <a:sysClr val="windowText" lastClr="000000"/>
              </a:solidFill>
              <a:latin typeface="Candara" pitchFamily="34" charset="0"/>
            </a:endParaRPr>
          </a:p>
          <a:p>
            <a:pPr eaLnBrk="0" fontAlgn="base" hangingPunct="0">
              <a:spcBef>
                <a:spcPct val="0"/>
              </a:spcBef>
              <a:spcAft>
                <a:spcPct val="0"/>
              </a:spcAft>
              <a:defRPr/>
            </a:pPr>
            <a:endParaRPr lang="en-US" sz="400" kern="0" dirty="0" smtClean="0">
              <a:solidFill>
                <a:sysClr val="windowText" lastClr="000000"/>
              </a:solidFill>
              <a:latin typeface="Candara" pitchFamily="34" charset="0"/>
            </a:endParaRP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HL7 V3: CDA R2 </a:t>
            </a:r>
            <a:r>
              <a:rPr lang="en-US" sz="1100" kern="0" dirty="0" err="1" smtClean="0">
                <a:solidFill>
                  <a:sysClr val="windowText" lastClr="000000"/>
                </a:solidFill>
                <a:latin typeface="Candara" pitchFamily="34" charset="0"/>
              </a:rPr>
              <a:t>taso</a:t>
            </a:r>
            <a:r>
              <a:rPr lang="en-US" sz="1100" kern="0" dirty="0" smtClean="0">
                <a:solidFill>
                  <a:sysClr val="windowText" lastClr="000000"/>
                </a:solidFill>
                <a:latin typeface="Candara" pitchFamily="34" charset="0"/>
              </a:rPr>
              <a:t> 3 ja Medical Records</a:t>
            </a: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HL7 FHIR DSTU2 (PHR)</a:t>
            </a:r>
          </a:p>
          <a:p>
            <a:pPr marL="182563" indent="-182563">
              <a:buFont typeface="Arial" pitchFamily="34" charset="0"/>
              <a:buChar char="•"/>
              <a:defRPr/>
            </a:pPr>
            <a:r>
              <a:rPr lang="en-US" sz="1100" kern="0" dirty="0" smtClean="0">
                <a:solidFill>
                  <a:sysClr val="windowText" lastClr="000000"/>
                </a:solidFill>
                <a:latin typeface="Candara" pitchFamily="34" charset="0"/>
              </a:rPr>
              <a:t>JSON, </a:t>
            </a:r>
            <a:r>
              <a:rPr lang="en-US" sz="1100" kern="0" dirty="0">
                <a:solidFill>
                  <a:sysClr val="windowText" lastClr="000000"/>
                </a:solidFill>
                <a:latin typeface="Candara" pitchFamily="34" charset="0"/>
              </a:rPr>
              <a:t>XHTML </a:t>
            </a:r>
            <a:r>
              <a:rPr lang="en-US" sz="1100" kern="0" dirty="0" smtClean="0">
                <a:solidFill>
                  <a:sysClr val="windowText" lastClr="000000"/>
                </a:solidFill>
                <a:latin typeface="Candara" pitchFamily="34" charset="0"/>
              </a:rPr>
              <a:t>(PHR ja </a:t>
            </a:r>
            <a:r>
              <a:rPr lang="en-US" sz="1100" kern="0" dirty="0" err="1" smtClean="0">
                <a:solidFill>
                  <a:sysClr val="windowText" lastClr="000000"/>
                </a:solidFill>
                <a:latin typeface="Candara" pitchFamily="34" charset="0"/>
              </a:rPr>
              <a:t>sh-arkisto</a:t>
            </a:r>
            <a:r>
              <a:rPr lang="en-US" sz="1100" kern="0" dirty="0" smtClean="0">
                <a:solidFill>
                  <a:sysClr val="windowText" lastClr="000000"/>
                </a:solidFill>
                <a:latin typeface="Candara" pitchFamily="34" charset="0"/>
              </a:rPr>
              <a:t>)</a:t>
            </a: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PDF/A (</a:t>
            </a:r>
            <a:r>
              <a:rPr lang="en-US" sz="1100" kern="0" dirty="0" err="1" smtClean="0">
                <a:solidFill>
                  <a:sysClr val="windowText" lastClr="000000"/>
                </a:solidFill>
                <a:latin typeface="Candara" pitchFamily="34" charset="0"/>
              </a:rPr>
              <a:t>vanhat</a:t>
            </a:r>
            <a:r>
              <a:rPr lang="en-US" sz="1100" kern="0" dirty="0" smtClean="0">
                <a:solidFill>
                  <a:sysClr val="windowText" lastClr="000000"/>
                </a:solidFill>
                <a:latin typeface="Candara" pitchFamily="34" charset="0"/>
              </a:rPr>
              <a:t> </a:t>
            </a:r>
            <a:r>
              <a:rPr lang="en-US" sz="1100" kern="0" dirty="0" err="1" smtClean="0">
                <a:solidFill>
                  <a:sysClr val="windowText" lastClr="000000"/>
                </a:solidFill>
                <a:latin typeface="Candara" pitchFamily="34" charset="0"/>
              </a:rPr>
              <a:t>tiedot</a:t>
            </a:r>
            <a:r>
              <a:rPr lang="en-US" sz="1100" kern="0" dirty="0" smtClean="0">
                <a:solidFill>
                  <a:sysClr val="windowText" lastClr="000000"/>
                </a:solidFill>
                <a:latin typeface="Candara" pitchFamily="34" charset="0"/>
              </a:rPr>
              <a:t> ja </a:t>
            </a:r>
            <a:r>
              <a:rPr lang="en-US" sz="1100" kern="0" dirty="0" err="1" smtClean="0">
                <a:solidFill>
                  <a:sysClr val="windowText" lastClr="000000"/>
                </a:solidFill>
                <a:latin typeface="Candara" pitchFamily="34" charset="0"/>
              </a:rPr>
              <a:t>sh-arkisto</a:t>
            </a:r>
            <a:r>
              <a:rPr lang="en-US" sz="1100" kern="0" dirty="0" smtClean="0">
                <a:solidFill>
                  <a:sysClr val="windowText" lastClr="000000"/>
                </a:solidFill>
                <a:latin typeface="Candara" pitchFamily="34" charset="0"/>
              </a:rPr>
              <a:t>)</a:t>
            </a: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IHE IT-I Profiles (</a:t>
            </a:r>
            <a:r>
              <a:rPr lang="en-US" sz="1100" kern="0" dirty="0" err="1" smtClean="0">
                <a:solidFill>
                  <a:sysClr val="windowText" lastClr="000000"/>
                </a:solidFill>
                <a:latin typeface="Candara" pitchFamily="34" charset="0"/>
              </a:rPr>
              <a:t>Kuva-arkistossa</a:t>
            </a:r>
            <a:r>
              <a:rPr lang="en-US" sz="1100" kern="0" dirty="0" smtClean="0">
                <a:solidFill>
                  <a:sysClr val="windowText" lastClr="000000"/>
                </a:solidFill>
                <a:latin typeface="Candara" pitchFamily="34" charset="0"/>
              </a:rPr>
              <a:t>)</a:t>
            </a: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W3C XML </a:t>
            </a:r>
            <a:r>
              <a:rPr lang="en-US" sz="1100" kern="0" dirty="0" err="1" smtClean="0">
                <a:solidFill>
                  <a:sysClr val="windowText" lastClr="000000"/>
                </a:solidFill>
                <a:latin typeface="Candara" pitchFamily="34" charset="0"/>
              </a:rPr>
              <a:t>DSig</a:t>
            </a:r>
            <a:endParaRPr lang="en-US" sz="1100" kern="0" dirty="0" smtClean="0">
              <a:solidFill>
                <a:sysClr val="windowText" lastClr="000000"/>
              </a:solidFill>
              <a:latin typeface="Candara" pitchFamily="34" charset="0"/>
            </a:endParaRP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WS Addressing, WS-I</a:t>
            </a:r>
          </a:p>
          <a:p>
            <a:pPr marL="182563" indent="-182563" eaLnBrk="0" fontAlgn="base" hangingPunct="0">
              <a:spcBef>
                <a:spcPct val="0"/>
              </a:spcBef>
              <a:spcAft>
                <a:spcPct val="0"/>
              </a:spcAft>
              <a:buFont typeface="Arial" pitchFamily="34" charset="0"/>
              <a:buChar char="•"/>
              <a:defRPr/>
            </a:pPr>
            <a:r>
              <a:rPr lang="en-US" sz="1100" kern="0" dirty="0" smtClean="0">
                <a:solidFill>
                  <a:sysClr val="windowText" lastClr="000000"/>
                </a:solidFill>
                <a:latin typeface="Candara" pitchFamily="34" charset="0"/>
              </a:rPr>
              <a:t>TLS, X.509</a:t>
            </a:r>
          </a:p>
        </p:txBody>
      </p:sp>
      <p:cxnSp>
        <p:nvCxnSpPr>
          <p:cNvPr id="203" name="Suora yhdysviiva 202"/>
          <p:cNvCxnSpPr>
            <a:stCxn id="172" idx="3"/>
          </p:cNvCxnSpPr>
          <p:nvPr/>
        </p:nvCxnSpPr>
        <p:spPr>
          <a:xfrm>
            <a:off x="2696116" y="516644"/>
            <a:ext cx="1630527" cy="0"/>
          </a:xfrm>
          <a:prstGeom prst="line">
            <a:avLst/>
          </a:prstGeom>
          <a:noFill/>
          <a:ln w="12700" cap="flat" cmpd="sng" algn="ctr">
            <a:solidFill>
              <a:srgbClr val="9BBB59">
                <a:lumMod val="75000"/>
              </a:srgbClr>
            </a:solidFill>
            <a:prstDash val="solid"/>
          </a:ln>
          <a:effectLst/>
        </p:spPr>
      </p:cxnSp>
      <p:sp>
        <p:nvSpPr>
          <p:cNvPr id="204" name="Pyöristetty suorakulmio 203"/>
          <p:cNvSpPr/>
          <p:nvPr/>
        </p:nvSpPr>
        <p:spPr>
          <a:xfrm>
            <a:off x="395536" y="3147896"/>
            <a:ext cx="2061092" cy="250837"/>
          </a:xfrm>
          <a:prstGeom prst="roundRect">
            <a:avLst>
              <a:gd name="adj" fmla="val 0"/>
            </a:avLst>
          </a:prstGeom>
          <a:noFill/>
          <a:ln w="9525" cap="flat" cmpd="sng" algn="ctr">
            <a:noFill/>
            <a:prstDash val="solid"/>
          </a:ln>
          <a:effectLst/>
        </p:spPr>
        <p:txBody>
          <a:bodyPr rtlCol="0" anchor="t"/>
          <a:lstStyle/>
          <a:p>
            <a:pPr eaLnBrk="0" fontAlgn="base" hangingPunct="0">
              <a:spcBef>
                <a:spcPct val="0"/>
              </a:spcBef>
              <a:spcAft>
                <a:spcPct val="0"/>
              </a:spcAft>
              <a:defRPr/>
            </a:pPr>
            <a:r>
              <a:rPr lang="en-US" sz="1100" kern="0" dirty="0" err="1" smtClean="0">
                <a:solidFill>
                  <a:schemeClr val="bg2"/>
                </a:solidFill>
                <a:latin typeface="Candara" pitchFamily="34" charset="0"/>
              </a:rPr>
              <a:t>Yhteys</a:t>
            </a:r>
            <a:r>
              <a:rPr lang="en-US" sz="1100" kern="0" dirty="0" smtClean="0">
                <a:solidFill>
                  <a:schemeClr val="bg2"/>
                </a:solidFill>
                <a:latin typeface="Candara" pitchFamily="34" charset="0"/>
              </a:rPr>
              <a:t> </a:t>
            </a:r>
            <a:r>
              <a:rPr lang="en-US" sz="1100" kern="0" dirty="0" err="1" smtClean="0">
                <a:solidFill>
                  <a:schemeClr val="bg2"/>
                </a:solidFill>
                <a:latin typeface="Candara" pitchFamily="34" charset="0"/>
              </a:rPr>
              <a:t>suljettu</a:t>
            </a:r>
            <a:r>
              <a:rPr lang="en-US" sz="1100" kern="0" dirty="0" smtClean="0">
                <a:solidFill>
                  <a:schemeClr val="bg2"/>
                </a:solidFill>
                <a:latin typeface="Candara" pitchFamily="34" charset="0"/>
              </a:rPr>
              <a:t> </a:t>
            </a:r>
            <a:r>
              <a:rPr lang="en-US" sz="1100" kern="0" dirty="0" err="1" smtClean="0">
                <a:solidFill>
                  <a:schemeClr val="bg2"/>
                </a:solidFill>
                <a:latin typeface="Candara" pitchFamily="34" charset="0"/>
              </a:rPr>
              <a:t>pilotin</a:t>
            </a:r>
            <a:r>
              <a:rPr lang="en-US" sz="1100" kern="0" dirty="0" smtClean="0">
                <a:solidFill>
                  <a:schemeClr val="bg2"/>
                </a:solidFill>
                <a:latin typeface="Candara" pitchFamily="34" charset="0"/>
              </a:rPr>
              <a:t> </a:t>
            </a:r>
            <a:r>
              <a:rPr lang="en-US" sz="1100" kern="0" dirty="0" err="1" smtClean="0">
                <a:solidFill>
                  <a:schemeClr val="bg2"/>
                </a:solidFill>
                <a:latin typeface="Candara" pitchFamily="34" charset="0"/>
              </a:rPr>
              <a:t>jälkeen</a:t>
            </a:r>
            <a:endParaRPr lang="en-US" sz="1000" kern="0" dirty="0">
              <a:solidFill>
                <a:schemeClr val="bg2"/>
              </a:solidFill>
              <a:latin typeface="Candara" pitchFamily="34" charset="0"/>
            </a:endParaRPr>
          </a:p>
        </p:txBody>
      </p:sp>
      <p:sp>
        <p:nvSpPr>
          <p:cNvPr id="206" name="Pyöristetty suorakulmio 205"/>
          <p:cNvSpPr/>
          <p:nvPr/>
        </p:nvSpPr>
        <p:spPr>
          <a:xfrm>
            <a:off x="6702905" y="6127904"/>
            <a:ext cx="1911790" cy="216845"/>
          </a:xfrm>
          <a:prstGeom prst="roundRect">
            <a:avLst>
              <a:gd name="adj" fmla="val 10078"/>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smtClean="0">
                <a:solidFill>
                  <a:sysClr val="windowText" lastClr="000000"/>
                </a:solidFill>
                <a:latin typeface="Candara" panose="020E0502030303020204" pitchFamily="34" charset="0"/>
              </a:rPr>
              <a:t>SOTE-</a:t>
            </a:r>
            <a:r>
              <a:rPr lang="en-US" sz="1200" kern="0" dirty="0" err="1" smtClean="0">
                <a:solidFill>
                  <a:sysClr val="windowText" lastClr="000000"/>
                </a:solidFill>
                <a:latin typeface="Candara" panose="020E0502030303020204" pitchFamily="34" charset="0"/>
              </a:rPr>
              <a:t>organisaatiorekisteri</a:t>
            </a:r>
            <a:endParaRPr lang="en-US" sz="1200" kern="0" dirty="0">
              <a:solidFill>
                <a:sysClr val="windowText" lastClr="000000"/>
              </a:solidFill>
              <a:latin typeface="Candara" pitchFamily="34" charset="0"/>
            </a:endParaRPr>
          </a:p>
        </p:txBody>
      </p:sp>
      <p:cxnSp>
        <p:nvCxnSpPr>
          <p:cNvPr id="208" name="Suora yhdysviiva 207"/>
          <p:cNvCxnSpPr/>
          <p:nvPr/>
        </p:nvCxnSpPr>
        <p:spPr>
          <a:xfrm>
            <a:off x="4614673" y="2996952"/>
            <a:ext cx="216024" cy="0"/>
          </a:xfrm>
          <a:prstGeom prst="line">
            <a:avLst/>
          </a:prstGeom>
          <a:noFill/>
          <a:ln w="12700" cap="flat" cmpd="sng" algn="ctr">
            <a:solidFill>
              <a:srgbClr val="9BBB59">
                <a:lumMod val="75000"/>
              </a:srgbClr>
            </a:solidFill>
            <a:prstDash val="solid"/>
          </a:ln>
          <a:effectLst/>
        </p:spPr>
      </p:cxnSp>
      <p:sp>
        <p:nvSpPr>
          <p:cNvPr id="209" name="Pyöristetty suorakulmio 208"/>
          <p:cNvSpPr/>
          <p:nvPr/>
        </p:nvSpPr>
        <p:spPr>
          <a:xfrm>
            <a:off x="7709596" y="1448782"/>
            <a:ext cx="859189" cy="486172"/>
          </a:xfrm>
          <a:prstGeom prst="roundRect">
            <a:avLst>
              <a:gd name="adj" fmla="val 8549"/>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latin typeface="Candara" panose="020E0502030303020204" pitchFamily="34" charset="0"/>
              </a:rPr>
              <a:t>Kuva-arkisto</a:t>
            </a:r>
            <a:endParaRPr lang="en-US" sz="1200" kern="0" dirty="0">
              <a:latin typeface="Candara" pitchFamily="34" charset="0"/>
            </a:endParaRPr>
          </a:p>
        </p:txBody>
      </p:sp>
      <p:sp>
        <p:nvSpPr>
          <p:cNvPr id="216" name="Pyöristetty suorakulmio 215"/>
          <p:cNvSpPr/>
          <p:nvPr/>
        </p:nvSpPr>
        <p:spPr>
          <a:xfrm>
            <a:off x="5220074" y="6127903"/>
            <a:ext cx="1380855" cy="223708"/>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Apteekkirekisteri</a:t>
            </a:r>
            <a:endParaRPr lang="en-US" sz="1200" kern="0" dirty="0">
              <a:solidFill>
                <a:sysClr val="windowText" lastClr="000000"/>
              </a:solidFill>
              <a:latin typeface="Candara" pitchFamily="34" charset="0"/>
            </a:endParaRPr>
          </a:p>
        </p:txBody>
      </p:sp>
      <p:sp>
        <p:nvSpPr>
          <p:cNvPr id="218" name="Pyöristetty suorakulmio 217"/>
          <p:cNvSpPr/>
          <p:nvPr/>
        </p:nvSpPr>
        <p:spPr>
          <a:xfrm>
            <a:off x="7008546" y="1084014"/>
            <a:ext cx="875822"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Uusimiset</a:t>
            </a:r>
            <a:endParaRPr lang="en-US" sz="1200" kern="0" dirty="0">
              <a:solidFill>
                <a:sysClr val="windowText" lastClr="000000"/>
              </a:solidFill>
              <a:latin typeface="Candara" panose="020E0502030303020204" pitchFamily="34" charset="0"/>
            </a:endParaRPr>
          </a:p>
        </p:txBody>
      </p:sp>
      <p:sp>
        <p:nvSpPr>
          <p:cNvPr id="219" name="Pyöristetty suorakulmio 218"/>
          <p:cNvSpPr/>
          <p:nvPr/>
        </p:nvSpPr>
        <p:spPr>
          <a:xfrm>
            <a:off x="6096455" y="802254"/>
            <a:ext cx="1399823"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Lääkemääräykset</a:t>
            </a:r>
            <a:endParaRPr lang="en-US" sz="1200" kern="0" dirty="0">
              <a:solidFill>
                <a:sysClr val="windowText" lastClr="000000"/>
              </a:solidFill>
              <a:latin typeface="Candara" panose="020E0502030303020204" pitchFamily="34" charset="0"/>
            </a:endParaRPr>
          </a:p>
        </p:txBody>
      </p:sp>
      <p:sp>
        <p:nvSpPr>
          <p:cNvPr id="220" name="Pyöristetty suorakulmio 219"/>
          <p:cNvSpPr/>
          <p:nvPr/>
        </p:nvSpPr>
        <p:spPr>
          <a:xfrm>
            <a:off x="7942264" y="1084014"/>
            <a:ext cx="631882"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smtClean="0">
                <a:solidFill>
                  <a:sysClr val="windowText" lastClr="000000"/>
                </a:solidFill>
                <a:latin typeface="Candara" panose="020E0502030303020204" pitchFamily="34" charset="0"/>
              </a:rPr>
              <a:t>Lokit</a:t>
            </a:r>
            <a:endParaRPr lang="en-US" sz="1200" kern="0" dirty="0">
              <a:solidFill>
                <a:sysClr val="windowText" lastClr="000000"/>
              </a:solidFill>
              <a:latin typeface="Candara" panose="020E0502030303020204" pitchFamily="34" charset="0"/>
            </a:endParaRPr>
          </a:p>
        </p:txBody>
      </p:sp>
      <p:sp>
        <p:nvSpPr>
          <p:cNvPr id="221" name="Pyöristetty suorakulmio 220"/>
          <p:cNvSpPr/>
          <p:nvPr/>
        </p:nvSpPr>
        <p:spPr>
          <a:xfrm>
            <a:off x="6582950" y="1707954"/>
            <a:ext cx="1085735" cy="22699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Lokit</a:t>
            </a:r>
            <a:endParaRPr lang="en-US" sz="1200" kern="0" dirty="0">
              <a:solidFill>
                <a:sysClr val="windowText" lastClr="000000"/>
              </a:solidFill>
              <a:latin typeface="Candara" panose="020E0502030303020204" pitchFamily="34" charset="0"/>
            </a:endParaRPr>
          </a:p>
        </p:txBody>
      </p:sp>
      <p:sp>
        <p:nvSpPr>
          <p:cNvPr id="114" name="Pyöristetty suorakulmio 113"/>
          <p:cNvSpPr/>
          <p:nvPr/>
        </p:nvSpPr>
        <p:spPr>
          <a:xfrm>
            <a:off x="4886100" y="2279444"/>
            <a:ext cx="3761021" cy="1652181"/>
          </a:xfrm>
          <a:prstGeom prst="roundRect">
            <a:avLst>
              <a:gd name="adj" fmla="val 1540"/>
            </a:avLst>
          </a:prstGeom>
          <a:noFill/>
          <a:ln w="9525" cap="flat" cmpd="sng" algn="ctr">
            <a:solidFill>
              <a:srgbClr val="4F81BD">
                <a:lumMod val="60000"/>
                <a:lumOff val="40000"/>
              </a:srgbClr>
            </a:solidFill>
            <a:prstDash val="solid"/>
          </a:ln>
          <a:effectLst/>
        </p:spPr>
        <p:txBody>
          <a:bodyPr vert="vert270" rtlCol="0" anchor="t"/>
          <a:lstStyle/>
          <a:p>
            <a:pPr algn="r" eaLnBrk="0" fontAlgn="base" hangingPunct="0">
              <a:spcBef>
                <a:spcPct val="0"/>
              </a:spcBef>
              <a:spcAft>
                <a:spcPct val="0"/>
              </a:spcAft>
            </a:pPr>
            <a:endParaRPr lang="en-US" altLang="fi-FI" sz="1400" dirty="0">
              <a:solidFill>
                <a:srgbClr val="000000"/>
              </a:solidFill>
              <a:latin typeface="Candara" panose="020E0502030303020204" pitchFamily="34" charset="0"/>
            </a:endParaRPr>
          </a:p>
        </p:txBody>
      </p:sp>
      <p:sp>
        <p:nvSpPr>
          <p:cNvPr id="115" name="Pyöristetty suorakulmio 114"/>
          <p:cNvSpPr/>
          <p:nvPr/>
        </p:nvSpPr>
        <p:spPr>
          <a:xfrm>
            <a:off x="4488809" y="6489571"/>
            <a:ext cx="1589510" cy="252000"/>
          </a:xfrm>
          <a:prstGeom prst="roundRect">
            <a:avLst>
              <a:gd name="adj" fmla="val 1418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Varmennepalvelut</a:t>
            </a:r>
            <a:endParaRPr lang="en-US" sz="1200" kern="0" dirty="0">
              <a:solidFill>
                <a:sysClr val="windowText" lastClr="000000"/>
              </a:solidFill>
              <a:latin typeface="Candara" panose="020E0502030303020204" pitchFamily="34" charset="0"/>
            </a:endParaRPr>
          </a:p>
        </p:txBody>
      </p:sp>
      <p:sp>
        <p:nvSpPr>
          <p:cNvPr id="116" name="Pyöristetty suorakulmio 115"/>
          <p:cNvSpPr/>
          <p:nvPr/>
        </p:nvSpPr>
        <p:spPr>
          <a:xfrm>
            <a:off x="6169868" y="6485942"/>
            <a:ext cx="2547858" cy="255631"/>
          </a:xfrm>
          <a:prstGeom prst="roundRect">
            <a:avLst>
              <a:gd name="adj" fmla="val 8164"/>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smtClean="0">
                <a:solidFill>
                  <a:sysClr val="windowText" lastClr="000000"/>
                </a:solidFill>
                <a:latin typeface="Candara" pitchFamily="34" charset="0"/>
              </a:rPr>
              <a:t>TH- ja SH-</a:t>
            </a:r>
            <a:r>
              <a:rPr lang="en-US" sz="1200" kern="0" dirty="0" err="1" smtClean="0">
                <a:solidFill>
                  <a:sysClr val="windowText" lastClr="000000"/>
                </a:solidFill>
                <a:latin typeface="Candara" pitchFamily="34" charset="0"/>
              </a:rPr>
              <a:t>ammattilaisten</a:t>
            </a:r>
            <a:r>
              <a:rPr lang="en-US" sz="1200" kern="0" dirty="0" smtClean="0">
                <a:solidFill>
                  <a:sysClr val="windowText" lastClr="000000"/>
                </a:solidFill>
                <a:latin typeface="Candara" pitchFamily="34" charset="0"/>
              </a:rPr>
              <a:t> </a:t>
            </a:r>
            <a:r>
              <a:rPr lang="en-US" sz="1200" kern="0" dirty="0" err="1" smtClean="0">
                <a:solidFill>
                  <a:sysClr val="windowText" lastClr="000000"/>
                </a:solidFill>
                <a:latin typeface="Candara" pitchFamily="34" charset="0"/>
              </a:rPr>
              <a:t>rekisterit</a:t>
            </a:r>
            <a:endParaRPr lang="en-US" sz="1200" kern="0" dirty="0">
              <a:solidFill>
                <a:sysClr val="windowText" lastClr="000000"/>
              </a:solidFill>
              <a:latin typeface="Candara" pitchFamily="34" charset="0"/>
            </a:endParaRPr>
          </a:p>
        </p:txBody>
      </p:sp>
      <p:sp>
        <p:nvSpPr>
          <p:cNvPr id="117" name="Pyöristetty suorakulmio 116"/>
          <p:cNvSpPr/>
          <p:nvPr/>
        </p:nvSpPr>
        <p:spPr>
          <a:xfrm>
            <a:off x="4847556" y="432865"/>
            <a:ext cx="1273658" cy="252000"/>
          </a:xfrm>
          <a:prstGeom prst="roundRect">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Lääketietokanta</a:t>
            </a:r>
            <a:endParaRPr lang="en-US" sz="1200" kern="0" dirty="0">
              <a:solidFill>
                <a:sysClr val="windowText" lastClr="000000"/>
              </a:solidFill>
              <a:latin typeface="Candara" pitchFamily="34" charset="0"/>
            </a:endParaRPr>
          </a:p>
        </p:txBody>
      </p:sp>
      <p:sp>
        <p:nvSpPr>
          <p:cNvPr id="136" name="Pyöristetty suorakulmio 135"/>
          <p:cNvSpPr/>
          <p:nvPr/>
        </p:nvSpPr>
        <p:spPr>
          <a:xfrm>
            <a:off x="6844792" y="1993107"/>
            <a:ext cx="1729604" cy="226044"/>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latin typeface="Candara" panose="020E0502030303020204" pitchFamily="34" charset="0"/>
              </a:rPr>
              <a:t>Vanhat</a:t>
            </a:r>
            <a:r>
              <a:rPr lang="en-US" sz="1200" kern="0" dirty="0" smtClean="0">
                <a:latin typeface="Candara" panose="020E0502030303020204" pitchFamily="34" charset="0"/>
              </a:rPr>
              <a:t> </a:t>
            </a:r>
            <a:r>
              <a:rPr lang="en-US" sz="1200" kern="0" dirty="0" err="1" smtClean="0">
                <a:latin typeface="Candara" panose="020E0502030303020204" pitchFamily="34" charset="0"/>
              </a:rPr>
              <a:t>asiakirjat</a:t>
            </a:r>
            <a:endParaRPr lang="en-US" sz="1200" kern="0" dirty="0">
              <a:latin typeface="Candara" pitchFamily="34" charset="0"/>
            </a:endParaRPr>
          </a:p>
        </p:txBody>
      </p:sp>
      <p:sp>
        <p:nvSpPr>
          <p:cNvPr id="101" name="Rounded Rectangle 23"/>
          <p:cNvSpPr/>
          <p:nvPr/>
        </p:nvSpPr>
        <p:spPr>
          <a:xfrm>
            <a:off x="323528" y="2232192"/>
            <a:ext cx="2205108" cy="355952"/>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smtClean="0">
                <a:latin typeface="Candara" panose="020E0502030303020204" pitchFamily="34" charset="0"/>
              </a:rPr>
              <a:t>SOTE-</a:t>
            </a:r>
            <a:r>
              <a:rPr lang="en-US" sz="1400" kern="0" dirty="0" err="1" smtClean="0">
                <a:latin typeface="Candara" panose="020E0502030303020204" pitchFamily="34" charset="0"/>
              </a:rPr>
              <a:t>ammattilaiset</a:t>
            </a:r>
            <a:endParaRPr lang="en-US" sz="1400" kern="0" dirty="0">
              <a:latin typeface="Candara" pitchFamily="34" charset="0"/>
            </a:endParaRPr>
          </a:p>
        </p:txBody>
      </p:sp>
      <p:sp>
        <p:nvSpPr>
          <p:cNvPr id="109" name="Pyöristetty suorakulmio 108"/>
          <p:cNvSpPr/>
          <p:nvPr/>
        </p:nvSpPr>
        <p:spPr>
          <a:xfrm>
            <a:off x="3534916" y="3689328"/>
            <a:ext cx="718204" cy="476179"/>
          </a:xfrm>
          <a:prstGeom prst="roundRect">
            <a:avLst>
              <a:gd name="adj" fmla="val 7889"/>
            </a:avLst>
          </a:prstGeom>
          <a:solidFill>
            <a:srgbClr val="1F497D">
              <a:lumMod val="20000"/>
              <a:lumOff val="80000"/>
            </a:srgbClr>
          </a:solidFill>
          <a:ln w="9525" cap="flat" cmpd="sng" algn="ctr">
            <a:solidFill>
              <a:srgbClr val="4F81BD">
                <a:lumMod val="60000"/>
                <a:lumOff val="40000"/>
              </a:srgbClr>
            </a:solidFill>
            <a:prstDash val="solid"/>
          </a:ln>
          <a:effectLst/>
        </p:spPr>
        <p:txBody>
          <a:bodyPr vert="horz"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Oma-kanta</a:t>
            </a:r>
            <a:endParaRPr lang="en-US" sz="1200" kern="0" dirty="0">
              <a:solidFill>
                <a:sysClr val="windowText" lastClr="000000"/>
              </a:solidFill>
              <a:latin typeface="Candara" pitchFamily="34" charset="0"/>
            </a:endParaRPr>
          </a:p>
        </p:txBody>
      </p:sp>
      <p:sp>
        <p:nvSpPr>
          <p:cNvPr id="110" name="Rounded Rectangle 23"/>
          <p:cNvSpPr/>
          <p:nvPr/>
        </p:nvSpPr>
        <p:spPr>
          <a:xfrm>
            <a:off x="323528" y="3790641"/>
            <a:ext cx="2205108" cy="288032"/>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Kansalaiset</a:t>
            </a:r>
            <a:r>
              <a:rPr lang="en-US" sz="1400" kern="0" dirty="0" smtClean="0">
                <a:solidFill>
                  <a:sysClr val="windowText" lastClr="000000"/>
                </a:solidFill>
                <a:latin typeface="Candara" panose="020E0502030303020204" pitchFamily="34" charset="0"/>
              </a:rPr>
              <a:t> (&gt; 5 000 000)</a:t>
            </a:r>
            <a:endParaRPr lang="en-US" sz="1400" kern="0" dirty="0">
              <a:solidFill>
                <a:sysClr val="windowText" lastClr="000000"/>
              </a:solidFill>
              <a:latin typeface="Candara" pitchFamily="34" charset="0"/>
            </a:endParaRPr>
          </a:p>
        </p:txBody>
      </p:sp>
      <p:cxnSp>
        <p:nvCxnSpPr>
          <p:cNvPr id="111" name="Suora yhdysviiva 110"/>
          <p:cNvCxnSpPr>
            <a:stCxn id="110" idx="3"/>
          </p:cNvCxnSpPr>
          <p:nvPr/>
        </p:nvCxnSpPr>
        <p:spPr>
          <a:xfrm>
            <a:off x="2528636" y="3934657"/>
            <a:ext cx="1006280" cy="0"/>
          </a:xfrm>
          <a:prstGeom prst="line">
            <a:avLst/>
          </a:prstGeom>
          <a:noFill/>
          <a:ln w="12700" cap="flat" cmpd="sng" algn="ctr">
            <a:solidFill>
              <a:srgbClr val="9BBB59">
                <a:lumMod val="75000"/>
              </a:srgbClr>
            </a:solidFill>
            <a:prstDash val="solid"/>
          </a:ln>
          <a:effectLst/>
        </p:spPr>
      </p:cxnSp>
      <p:cxnSp>
        <p:nvCxnSpPr>
          <p:cNvPr id="113" name="Suora yhdysviiva 112"/>
          <p:cNvCxnSpPr>
            <a:stCxn id="109" idx="3"/>
          </p:cNvCxnSpPr>
          <p:nvPr/>
        </p:nvCxnSpPr>
        <p:spPr>
          <a:xfrm>
            <a:off x="4253122" y="3927417"/>
            <a:ext cx="73521" cy="0"/>
          </a:xfrm>
          <a:prstGeom prst="line">
            <a:avLst/>
          </a:prstGeom>
          <a:noFill/>
          <a:ln w="12700" cap="flat" cmpd="sng" algn="ctr">
            <a:solidFill>
              <a:srgbClr val="9BBB59">
                <a:lumMod val="75000"/>
              </a:srgbClr>
            </a:solidFill>
            <a:prstDash val="solid"/>
          </a:ln>
          <a:effectLst/>
        </p:spPr>
      </p:cxnSp>
      <p:sp>
        <p:nvSpPr>
          <p:cNvPr id="119" name="Pyöristetty suorakulmio 118"/>
          <p:cNvSpPr/>
          <p:nvPr/>
        </p:nvSpPr>
        <p:spPr>
          <a:xfrm>
            <a:off x="3534916" y="2196779"/>
            <a:ext cx="718204" cy="391365"/>
          </a:xfrm>
          <a:prstGeom prst="roundRect">
            <a:avLst>
              <a:gd name="adj" fmla="val 7889"/>
            </a:avLst>
          </a:prstGeom>
          <a:solidFill>
            <a:srgbClr val="1F497D">
              <a:lumMod val="20000"/>
              <a:lumOff val="80000"/>
            </a:srgbClr>
          </a:solidFill>
          <a:ln w="9525" cap="flat" cmpd="sng" algn="ctr">
            <a:solidFill>
              <a:srgbClr val="4F81BD">
                <a:lumMod val="60000"/>
                <a:lumOff val="40000"/>
              </a:srgbClr>
            </a:solidFill>
            <a:prstDash val="solid"/>
          </a:ln>
          <a:effectLst/>
        </p:spPr>
        <p:txBody>
          <a:bodyPr vert="horz" rtlCol="0" anchor="ctr"/>
          <a:lstStyle/>
          <a:p>
            <a:pPr algn="ctr" eaLnBrk="0" fontAlgn="base" hangingPunct="0">
              <a:spcBef>
                <a:spcPct val="0"/>
              </a:spcBef>
              <a:spcAft>
                <a:spcPct val="0"/>
              </a:spcAft>
              <a:defRPr/>
            </a:pPr>
            <a:r>
              <a:rPr lang="en-US" sz="1100" kern="0" dirty="0" err="1" smtClean="0">
                <a:latin typeface="Candara" panose="020E0502030303020204" pitchFamily="34" charset="0"/>
              </a:rPr>
              <a:t>Kelain</a:t>
            </a:r>
            <a:endParaRPr lang="en-US" sz="1100" kern="0" dirty="0">
              <a:latin typeface="Candara" pitchFamily="34" charset="0"/>
            </a:endParaRPr>
          </a:p>
        </p:txBody>
      </p:sp>
      <p:cxnSp>
        <p:nvCxnSpPr>
          <p:cNvPr id="120" name="Suora yhdysviiva 119"/>
          <p:cNvCxnSpPr/>
          <p:nvPr/>
        </p:nvCxnSpPr>
        <p:spPr>
          <a:xfrm>
            <a:off x="2528636" y="2391099"/>
            <a:ext cx="1006280" cy="0"/>
          </a:xfrm>
          <a:prstGeom prst="line">
            <a:avLst/>
          </a:prstGeom>
          <a:noFill/>
          <a:ln w="12700" cap="flat" cmpd="sng" algn="ctr">
            <a:solidFill>
              <a:srgbClr val="9BBB59">
                <a:lumMod val="75000"/>
              </a:srgbClr>
            </a:solidFill>
            <a:prstDash val="solid"/>
          </a:ln>
          <a:effectLst/>
        </p:spPr>
      </p:cxnSp>
      <p:cxnSp>
        <p:nvCxnSpPr>
          <p:cNvPr id="123" name="Suora yhdysviiva 122"/>
          <p:cNvCxnSpPr/>
          <p:nvPr/>
        </p:nvCxnSpPr>
        <p:spPr>
          <a:xfrm>
            <a:off x="4253120" y="2412803"/>
            <a:ext cx="72008" cy="0"/>
          </a:xfrm>
          <a:prstGeom prst="line">
            <a:avLst/>
          </a:prstGeom>
          <a:noFill/>
          <a:ln w="12700" cap="flat" cmpd="sng" algn="ctr">
            <a:solidFill>
              <a:srgbClr val="9BBB59">
                <a:lumMod val="75000"/>
              </a:srgbClr>
            </a:solidFill>
            <a:prstDash val="dash"/>
          </a:ln>
          <a:effectLst/>
        </p:spPr>
      </p:cxnSp>
      <p:sp>
        <p:nvSpPr>
          <p:cNvPr id="222" name="Pyöristetty suorakulmio 221"/>
          <p:cNvSpPr/>
          <p:nvPr/>
        </p:nvSpPr>
        <p:spPr>
          <a:xfrm>
            <a:off x="4326641" y="435146"/>
            <a:ext cx="288032" cy="4907591"/>
          </a:xfrm>
          <a:prstGeom prst="roundRect">
            <a:avLst>
              <a:gd name="adj" fmla="val 7889"/>
            </a:avLst>
          </a:prstGeom>
          <a:solidFill>
            <a:srgbClr val="9BBB59">
              <a:lumMod val="40000"/>
              <a:lumOff val="60000"/>
            </a:srgbClr>
          </a:solidFill>
          <a:ln w="9525" cap="flat" cmpd="sng" algn="ctr">
            <a:solidFill>
              <a:srgbClr val="9BBB59">
                <a:lumMod val="60000"/>
                <a:lumOff val="40000"/>
              </a:srgbClr>
            </a:solidFill>
            <a:prstDash val="solid"/>
          </a:ln>
          <a:effectLst/>
        </p:spPr>
        <p:txBody>
          <a:bodyPr vert="vert270" rtlCol="0" anchor="ctr"/>
          <a:lstStyle/>
          <a:p>
            <a:pPr algn="ct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Kanta-viestinvälitys</a:t>
            </a:r>
            <a:endParaRPr lang="en-US" sz="1400" kern="0" dirty="0">
              <a:solidFill>
                <a:sysClr val="windowText" lastClr="000000"/>
              </a:solidFill>
              <a:latin typeface="Candara" pitchFamily="34" charset="0"/>
            </a:endParaRPr>
          </a:p>
        </p:txBody>
      </p:sp>
      <p:sp>
        <p:nvSpPr>
          <p:cNvPr id="105" name="Tekstikehys 201"/>
          <p:cNvSpPr txBox="1"/>
          <p:nvPr/>
        </p:nvSpPr>
        <p:spPr>
          <a:xfrm>
            <a:off x="2739597" y="3689330"/>
            <a:ext cx="680277" cy="276999"/>
          </a:xfrm>
          <a:prstGeom prst="rect">
            <a:avLst/>
          </a:prstGeom>
          <a:noFill/>
        </p:spPr>
        <p:txBody>
          <a:bodyPr wrap="square" rtlCol="0">
            <a:spAutoFit/>
          </a:bodyPr>
          <a:lstStyle/>
          <a:p>
            <a:pPr eaLnBrk="0" fontAlgn="base" hangingPunct="0">
              <a:spcBef>
                <a:spcPct val="0"/>
              </a:spcBef>
              <a:spcAft>
                <a:spcPct val="0"/>
              </a:spcAft>
            </a:pPr>
            <a:r>
              <a:rPr lang="en-US" sz="1200" i="1" dirty="0" err="1" smtClean="0">
                <a:solidFill>
                  <a:srgbClr val="000000"/>
                </a:solidFill>
                <a:latin typeface="Candara" panose="020E0502030303020204" pitchFamily="34" charset="0"/>
              </a:rPr>
              <a:t>Yli</a:t>
            </a:r>
            <a:r>
              <a:rPr lang="en-US" sz="1200" i="1" dirty="0" smtClean="0">
                <a:solidFill>
                  <a:srgbClr val="000000"/>
                </a:solidFill>
                <a:latin typeface="Candara" panose="020E0502030303020204" pitchFamily="34" charset="0"/>
              </a:rPr>
              <a:t> 18 v</a:t>
            </a:r>
            <a:endParaRPr lang="en-US" sz="1200" i="1" dirty="0">
              <a:solidFill>
                <a:srgbClr val="000000"/>
              </a:solidFill>
              <a:latin typeface="Candara" pitchFamily="34" charset="0"/>
            </a:endParaRPr>
          </a:p>
        </p:txBody>
      </p:sp>
      <p:pic>
        <p:nvPicPr>
          <p:cNvPr id="1026" name="Picture 2" descr="Y:\KANTA\Kanta viestintä\015 Logot\Kanta_FI\2_toimisto_ja_sahkoinenkaytto\KanTa_FI_RGB_pienennetty.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9374"/>
          <a:stretch/>
        </p:blipFill>
        <p:spPr bwMode="auto">
          <a:xfrm>
            <a:off x="7300684" y="220438"/>
            <a:ext cx="1525824" cy="449399"/>
          </a:xfrm>
          <a:prstGeom prst="rect">
            <a:avLst/>
          </a:prstGeom>
          <a:noFill/>
          <a:extLst>
            <a:ext uri="{909E8E84-426E-40DD-AFC4-6F175D3DCCD1}">
              <a14:hiddenFill xmlns:a14="http://schemas.microsoft.com/office/drawing/2010/main">
                <a:solidFill>
                  <a:srgbClr val="FFFFFF"/>
                </a:solidFill>
              </a14:hiddenFill>
            </a:ext>
          </a:extLst>
        </p:spPr>
      </p:pic>
      <p:sp>
        <p:nvSpPr>
          <p:cNvPr id="79" name="Pyöristetty suorakulmio 78"/>
          <p:cNvSpPr/>
          <p:nvPr/>
        </p:nvSpPr>
        <p:spPr>
          <a:xfrm>
            <a:off x="4822099" y="4061832"/>
            <a:ext cx="3908040" cy="302157"/>
          </a:xfrm>
          <a:prstGeom prst="roundRect">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ctr"/>
          <a:lstStyle/>
          <a:p>
            <a:pPr eaLnBrk="0" fontAlgn="base" hangingPunct="0">
              <a:spcBef>
                <a:spcPct val="0"/>
              </a:spcBef>
              <a:spcAft>
                <a:spcPct val="0"/>
              </a:spcAft>
              <a:defRPr/>
            </a:pPr>
            <a:r>
              <a:rPr lang="en-US" sz="1200" kern="0" dirty="0" err="1" smtClean="0">
                <a:latin typeface="Candara" panose="020E0502030303020204" pitchFamily="34" charset="0"/>
              </a:rPr>
              <a:t>Omatietovaranto</a:t>
            </a:r>
            <a:r>
              <a:rPr lang="en-US" sz="1200" kern="0" dirty="0" smtClean="0">
                <a:latin typeface="Candara" panose="020E0502030303020204" pitchFamily="34" charset="0"/>
              </a:rPr>
              <a:t> (PHR)</a:t>
            </a:r>
            <a:endParaRPr lang="en-US" sz="1200" kern="0" dirty="0">
              <a:latin typeface="Candara" pitchFamily="34" charset="0"/>
            </a:endParaRPr>
          </a:p>
        </p:txBody>
      </p:sp>
      <p:sp>
        <p:nvSpPr>
          <p:cNvPr id="86" name="Pyöristetty suorakulmio 85"/>
          <p:cNvSpPr/>
          <p:nvPr/>
        </p:nvSpPr>
        <p:spPr>
          <a:xfrm>
            <a:off x="6768583" y="4090247"/>
            <a:ext cx="1800200" cy="252000"/>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latin typeface="Candara" panose="020E0502030303020204" pitchFamily="34" charset="0"/>
              </a:rPr>
              <a:t>Potilaan</a:t>
            </a:r>
            <a:r>
              <a:rPr lang="en-US" sz="1200" kern="0" dirty="0" smtClean="0">
                <a:latin typeface="Candara" panose="020E0502030303020204" pitchFamily="34" charset="0"/>
              </a:rPr>
              <a:t> </a:t>
            </a:r>
            <a:r>
              <a:rPr lang="en-US" sz="1200" kern="0" dirty="0" err="1" smtClean="0">
                <a:latin typeface="Candara" panose="020E0502030303020204" pitchFamily="34" charset="0"/>
              </a:rPr>
              <a:t>omat</a:t>
            </a:r>
            <a:r>
              <a:rPr lang="en-US" sz="1200" kern="0" dirty="0" smtClean="0">
                <a:latin typeface="Candara" panose="020E0502030303020204" pitchFamily="34" charset="0"/>
              </a:rPr>
              <a:t> </a:t>
            </a:r>
            <a:r>
              <a:rPr lang="en-US" sz="1200" kern="0" dirty="0" err="1" smtClean="0">
                <a:latin typeface="Candara" panose="020E0502030303020204" pitchFamily="34" charset="0"/>
              </a:rPr>
              <a:t>tiedot</a:t>
            </a:r>
            <a:endParaRPr lang="en-US" sz="1200" kern="0" dirty="0">
              <a:latin typeface="Candara" pitchFamily="34" charset="0"/>
            </a:endParaRPr>
          </a:p>
        </p:txBody>
      </p:sp>
      <p:cxnSp>
        <p:nvCxnSpPr>
          <p:cNvPr id="80" name="Suora yhdysviiva 79"/>
          <p:cNvCxnSpPr/>
          <p:nvPr/>
        </p:nvCxnSpPr>
        <p:spPr>
          <a:xfrm>
            <a:off x="4614673" y="4216247"/>
            <a:ext cx="216024" cy="0"/>
          </a:xfrm>
          <a:prstGeom prst="line">
            <a:avLst/>
          </a:prstGeom>
          <a:noFill/>
          <a:ln w="12700" cap="flat" cmpd="sng" algn="ctr">
            <a:solidFill>
              <a:srgbClr val="9BBB59">
                <a:lumMod val="75000"/>
              </a:srgbClr>
            </a:solidFill>
            <a:prstDash val="sysDash"/>
          </a:ln>
          <a:effectLst/>
        </p:spPr>
      </p:cxnSp>
      <p:sp>
        <p:nvSpPr>
          <p:cNvPr id="81" name="Pyöristetty suorakulmio 80"/>
          <p:cNvSpPr/>
          <p:nvPr/>
        </p:nvSpPr>
        <p:spPr>
          <a:xfrm>
            <a:off x="4824479" y="4426962"/>
            <a:ext cx="3897564" cy="915775"/>
          </a:xfrm>
          <a:prstGeom prst="roundRect">
            <a:avLst>
              <a:gd name="adj" fmla="val 4075"/>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Sosiaalihuollon</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asiakastiedon</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arkisto</a:t>
            </a:r>
            <a:endParaRPr lang="en-US" sz="1400" kern="0" dirty="0">
              <a:solidFill>
                <a:sysClr val="windowText" lastClr="000000"/>
              </a:solidFill>
              <a:latin typeface="Candara" pitchFamily="34" charset="0"/>
            </a:endParaRPr>
          </a:p>
        </p:txBody>
      </p:sp>
      <p:sp>
        <p:nvSpPr>
          <p:cNvPr id="83" name="Pyöristetty suorakulmio 82"/>
          <p:cNvSpPr/>
          <p:nvPr/>
        </p:nvSpPr>
        <p:spPr>
          <a:xfrm>
            <a:off x="8030328" y="5059674"/>
            <a:ext cx="538457"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Lokit</a:t>
            </a:r>
            <a:endParaRPr lang="en-US" sz="1200" kern="0" dirty="0">
              <a:solidFill>
                <a:sysClr val="windowText" lastClr="000000"/>
              </a:solidFill>
              <a:latin typeface="Candara" panose="020E0502030303020204" pitchFamily="34" charset="0"/>
            </a:endParaRPr>
          </a:p>
        </p:txBody>
      </p:sp>
      <p:sp>
        <p:nvSpPr>
          <p:cNvPr id="84" name="Pyöristetty suorakulmio 83"/>
          <p:cNvSpPr/>
          <p:nvPr/>
        </p:nvSpPr>
        <p:spPr>
          <a:xfrm>
            <a:off x="4886100" y="4762794"/>
            <a:ext cx="1384758"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latin typeface="Candara" panose="020E0502030303020204" pitchFamily="34" charset="0"/>
              </a:rPr>
              <a:t>Asiakasasiakirjat</a:t>
            </a:r>
            <a:endParaRPr lang="en-US" sz="1200" kern="0" dirty="0">
              <a:latin typeface="Candara" pitchFamily="34" charset="0"/>
            </a:endParaRPr>
          </a:p>
        </p:txBody>
      </p:sp>
      <p:sp>
        <p:nvSpPr>
          <p:cNvPr id="85" name="Pyöristetty suorakulmio 84"/>
          <p:cNvSpPr/>
          <p:nvPr/>
        </p:nvSpPr>
        <p:spPr>
          <a:xfrm>
            <a:off x="6324132" y="4762794"/>
            <a:ext cx="1334669"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Asiakkuudet</a:t>
            </a:r>
            <a:endParaRPr lang="en-US" sz="1200" kern="0" dirty="0">
              <a:solidFill>
                <a:sysClr val="windowText" lastClr="000000"/>
              </a:solidFill>
              <a:latin typeface="Candara" panose="020E0502030303020204" pitchFamily="34" charset="0"/>
            </a:endParaRPr>
          </a:p>
        </p:txBody>
      </p:sp>
      <p:sp>
        <p:nvSpPr>
          <p:cNvPr id="3" name="Tekstiruutu 2"/>
          <p:cNvSpPr txBox="1"/>
          <p:nvPr/>
        </p:nvSpPr>
        <p:spPr>
          <a:xfrm rot="16200000">
            <a:off x="4348033" y="2891658"/>
            <a:ext cx="1547218" cy="461665"/>
          </a:xfrm>
          <a:prstGeom prst="rect">
            <a:avLst/>
          </a:prstGeom>
          <a:noFill/>
        </p:spPr>
        <p:txBody>
          <a:bodyPr wrap="none" rtlCol="0">
            <a:spAutoFit/>
          </a:bodyPr>
          <a:lstStyle/>
          <a:p>
            <a:r>
              <a:rPr lang="fi-FI" sz="1200" dirty="0" smtClean="0">
                <a:latin typeface="Candara" panose="020E0502030303020204" pitchFamily="34" charset="0"/>
              </a:rPr>
              <a:t>Potilaan</a:t>
            </a:r>
          </a:p>
          <a:p>
            <a:r>
              <a:rPr lang="fi-FI" sz="1200" dirty="0" smtClean="0">
                <a:latin typeface="Candara" panose="020E0502030303020204" pitchFamily="34" charset="0"/>
              </a:rPr>
              <a:t>tiedonhallintapalvelu</a:t>
            </a:r>
            <a:endParaRPr lang="fi-FI" sz="1200" dirty="0">
              <a:latin typeface="Candara" panose="020E0502030303020204" pitchFamily="34" charset="0"/>
            </a:endParaRPr>
          </a:p>
        </p:txBody>
      </p:sp>
      <p:cxnSp>
        <p:nvCxnSpPr>
          <p:cNvPr id="7" name="Suora yhdysviiva 6"/>
          <p:cNvCxnSpPr>
            <a:stCxn id="159" idx="2"/>
            <a:endCxn id="79" idx="0"/>
          </p:cNvCxnSpPr>
          <p:nvPr/>
        </p:nvCxnSpPr>
        <p:spPr bwMode="auto">
          <a:xfrm flipH="1">
            <a:off x="6776121" y="3981832"/>
            <a:ext cx="251" cy="80000"/>
          </a:xfrm>
          <a:prstGeom prst="line">
            <a:avLst/>
          </a:prstGeom>
          <a:noFill/>
          <a:ln w="12700" cap="flat" cmpd="sng" algn="ctr">
            <a:solidFill>
              <a:srgbClr val="9BBB59">
                <a:lumMod val="75000"/>
              </a:srgbClr>
            </a:solidFill>
            <a:prstDash val="solid"/>
          </a:ln>
          <a:effectLst/>
        </p:spPr>
      </p:cxnSp>
      <p:sp>
        <p:nvSpPr>
          <p:cNvPr id="97" name="Pyöristetty suorakulmio 96"/>
          <p:cNvSpPr/>
          <p:nvPr/>
        </p:nvSpPr>
        <p:spPr>
          <a:xfrm>
            <a:off x="7740354" y="4762794"/>
            <a:ext cx="828431"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Asiat</a:t>
            </a:r>
            <a:endParaRPr lang="en-US" sz="1200" kern="0" dirty="0">
              <a:solidFill>
                <a:sysClr val="windowText" lastClr="000000"/>
              </a:solidFill>
              <a:latin typeface="Candara" panose="020E0502030303020204" pitchFamily="34" charset="0"/>
            </a:endParaRPr>
          </a:p>
        </p:txBody>
      </p:sp>
      <p:sp>
        <p:nvSpPr>
          <p:cNvPr id="98" name="Pyöristetty suorakulmio 97"/>
          <p:cNvSpPr/>
          <p:nvPr/>
        </p:nvSpPr>
        <p:spPr>
          <a:xfrm>
            <a:off x="6359508" y="5066046"/>
            <a:ext cx="1579181"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Koosteiden</a:t>
            </a:r>
            <a:r>
              <a:rPr lang="en-US" sz="1200" kern="0" dirty="0" smtClean="0">
                <a:solidFill>
                  <a:sysClr val="windowText" lastClr="000000"/>
                </a:solidFill>
                <a:latin typeface="Candara" panose="020E0502030303020204" pitchFamily="34" charset="0"/>
              </a:rPr>
              <a:t> </a:t>
            </a:r>
            <a:r>
              <a:rPr lang="en-US" sz="1200" kern="0" dirty="0" err="1" smtClean="0">
                <a:solidFill>
                  <a:sysClr val="windowText" lastClr="000000"/>
                </a:solidFill>
                <a:latin typeface="Candara" panose="020E0502030303020204" pitchFamily="34" charset="0"/>
              </a:rPr>
              <a:t>palautus</a:t>
            </a:r>
            <a:endParaRPr lang="en-US" sz="1200" kern="0" dirty="0">
              <a:solidFill>
                <a:sysClr val="windowText" lastClr="000000"/>
              </a:solidFill>
              <a:latin typeface="Candara" panose="020E0502030303020204" pitchFamily="34" charset="0"/>
            </a:endParaRPr>
          </a:p>
        </p:txBody>
      </p:sp>
      <p:sp>
        <p:nvSpPr>
          <p:cNvPr id="99" name="Pyöristetty suorakulmio 98"/>
          <p:cNvSpPr/>
          <p:nvPr/>
        </p:nvSpPr>
        <p:spPr>
          <a:xfrm>
            <a:off x="4890811" y="5066046"/>
            <a:ext cx="1415899" cy="227039"/>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latin typeface="Candara" panose="020E0502030303020204" pitchFamily="34" charset="0"/>
              </a:rPr>
              <a:t>Vanhat</a:t>
            </a:r>
            <a:r>
              <a:rPr lang="en-US" sz="1200" kern="0" dirty="0" smtClean="0">
                <a:latin typeface="Candara" panose="020E0502030303020204" pitchFamily="34" charset="0"/>
              </a:rPr>
              <a:t> </a:t>
            </a:r>
            <a:r>
              <a:rPr lang="en-US" sz="1200" kern="0" dirty="0" err="1" smtClean="0">
                <a:latin typeface="Candara" panose="020E0502030303020204" pitchFamily="34" charset="0"/>
              </a:rPr>
              <a:t>asiakirjat</a:t>
            </a:r>
            <a:endParaRPr lang="en-US" sz="1200" kern="0" dirty="0">
              <a:latin typeface="Candara" pitchFamily="34" charset="0"/>
            </a:endParaRPr>
          </a:p>
        </p:txBody>
      </p:sp>
      <p:sp>
        <p:nvSpPr>
          <p:cNvPr id="102" name="Rounded Rectangle 23"/>
          <p:cNvSpPr/>
          <p:nvPr/>
        </p:nvSpPr>
        <p:spPr>
          <a:xfrm>
            <a:off x="323528" y="4510765"/>
            <a:ext cx="2708248" cy="365547"/>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Sosiaalihuollon</a:t>
            </a:r>
            <a:r>
              <a:rPr lang="en-US" sz="1400" kern="0" dirty="0" smtClean="0">
                <a:solidFill>
                  <a:sysClr val="windowText" lastClr="000000"/>
                </a:solidFill>
                <a:latin typeface="Candara" panose="020E0502030303020204" pitchFamily="34" charset="0"/>
              </a:rPr>
              <a:t> </a:t>
            </a:r>
            <a:r>
              <a:rPr lang="en-US" sz="1400" kern="0" dirty="0" err="1" smtClean="0">
                <a:solidFill>
                  <a:sysClr val="windowText" lastClr="000000"/>
                </a:solidFill>
                <a:latin typeface="Candara" panose="020E0502030303020204" pitchFamily="34" charset="0"/>
              </a:rPr>
              <a:t>palveluntuottajat</a:t>
            </a:r>
            <a:endParaRPr lang="en-US" sz="1400" kern="0" dirty="0">
              <a:solidFill>
                <a:sysClr val="windowText" lastClr="000000"/>
              </a:solidFill>
              <a:latin typeface="Candara" panose="020E0502030303020204" pitchFamily="34" charset="0"/>
            </a:endParaRPr>
          </a:p>
        </p:txBody>
      </p:sp>
      <p:cxnSp>
        <p:nvCxnSpPr>
          <p:cNvPr id="103" name="Suora yhdysviiva 102"/>
          <p:cNvCxnSpPr/>
          <p:nvPr/>
        </p:nvCxnSpPr>
        <p:spPr>
          <a:xfrm flipV="1">
            <a:off x="3031778" y="4693540"/>
            <a:ext cx="1294865" cy="1"/>
          </a:xfrm>
          <a:prstGeom prst="line">
            <a:avLst/>
          </a:prstGeom>
          <a:noFill/>
          <a:ln w="12700" cap="flat" cmpd="sng" algn="ctr">
            <a:solidFill>
              <a:srgbClr val="9BBB59">
                <a:lumMod val="75000"/>
              </a:srgbClr>
            </a:solidFill>
            <a:prstDash val="solid"/>
          </a:ln>
          <a:effectLst/>
        </p:spPr>
      </p:cxnSp>
      <p:cxnSp>
        <p:nvCxnSpPr>
          <p:cNvPr id="106" name="Suora yhdysviiva 105"/>
          <p:cNvCxnSpPr/>
          <p:nvPr/>
        </p:nvCxnSpPr>
        <p:spPr>
          <a:xfrm>
            <a:off x="4614673" y="4884848"/>
            <a:ext cx="216024" cy="0"/>
          </a:xfrm>
          <a:prstGeom prst="line">
            <a:avLst/>
          </a:prstGeom>
          <a:noFill/>
          <a:ln w="12700" cap="flat" cmpd="sng" algn="ctr">
            <a:solidFill>
              <a:srgbClr val="9BBB59">
                <a:lumMod val="75000"/>
              </a:srgbClr>
            </a:solidFill>
            <a:prstDash val="solid"/>
          </a:ln>
          <a:effectLst/>
        </p:spPr>
      </p:cxnSp>
      <p:sp>
        <p:nvSpPr>
          <p:cNvPr id="184" name="Pyöristetty suorakulmio 183"/>
          <p:cNvSpPr/>
          <p:nvPr/>
        </p:nvSpPr>
        <p:spPr>
          <a:xfrm>
            <a:off x="2987824" y="2497444"/>
            <a:ext cx="360040" cy="1008112"/>
          </a:xfrm>
          <a:prstGeom prst="roundRect">
            <a:avLst>
              <a:gd name="adj" fmla="val 7889"/>
            </a:avLst>
          </a:prstGeom>
          <a:solidFill>
            <a:srgbClr val="1F497D">
              <a:lumMod val="20000"/>
              <a:lumOff val="80000"/>
            </a:srgbClr>
          </a:solidFill>
          <a:ln w="9525" cap="flat" cmpd="sng" algn="ctr">
            <a:solidFill>
              <a:srgbClr val="4F81BD">
                <a:lumMod val="60000"/>
                <a:lumOff val="40000"/>
              </a:srgbClr>
            </a:solidFill>
            <a:prstDash val="dash"/>
          </a:ln>
          <a:effectLst/>
        </p:spPr>
        <p:txBody>
          <a:bodyPr vert="vert270" rtlCol="0" anchor="ctr"/>
          <a:lstStyle/>
          <a:p>
            <a:pPr algn="ctr" eaLnBrk="0" fontAlgn="base" hangingPunct="0">
              <a:spcBef>
                <a:spcPct val="0"/>
              </a:spcBef>
              <a:spcAft>
                <a:spcPct val="0"/>
              </a:spcAft>
              <a:defRPr/>
            </a:pPr>
            <a:r>
              <a:rPr lang="en-US" sz="1400" kern="0" dirty="0" smtClean="0">
                <a:solidFill>
                  <a:schemeClr val="bg2"/>
                </a:solidFill>
                <a:latin typeface="Candara" panose="020E0502030303020204" pitchFamily="34" charset="0"/>
              </a:rPr>
              <a:t>epSOS NCP</a:t>
            </a:r>
            <a:endParaRPr lang="en-US" sz="1400" kern="0" dirty="0">
              <a:solidFill>
                <a:schemeClr val="bg2"/>
              </a:solidFill>
              <a:latin typeface="Candara" panose="020E0502030303020204" pitchFamily="34" charset="0"/>
            </a:endParaRPr>
          </a:p>
        </p:txBody>
      </p:sp>
      <p:sp>
        <p:nvSpPr>
          <p:cNvPr id="2" name="Nuoli oikealle 1"/>
          <p:cNvSpPr/>
          <p:nvPr/>
        </p:nvSpPr>
        <p:spPr bwMode="auto">
          <a:xfrm>
            <a:off x="131133" y="5565214"/>
            <a:ext cx="130446" cy="137647"/>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76" name="Nuoli oikealle 75"/>
          <p:cNvSpPr/>
          <p:nvPr/>
        </p:nvSpPr>
        <p:spPr bwMode="auto">
          <a:xfrm>
            <a:off x="131133" y="5733706"/>
            <a:ext cx="130446" cy="137647"/>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89" name="Nuoli oikealle 88"/>
          <p:cNvSpPr/>
          <p:nvPr/>
        </p:nvSpPr>
        <p:spPr bwMode="auto">
          <a:xfrm rot="10800000">
            <a:off x="8707083" y="4143594"/>
            <a:ext cx="130446" cy="137647"/>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92" name="Pyöristetty suorakulmio 91"/>
          <p:cNvSpPr/>
          <p:nvPr/>
        </p:nvSpPr>
        <p:spPr>
          <a:xfrm>
            <a:off x="3633132" y="6489571"/>
            <a:ext cx="792185" cy="252000"/>
          </a:xfrm>
          <a:prstGeom prst="roundRect">
            <a:avLst>
              <a:gd name="adj" fmla="val 1418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fi-FI" sz="1200" kern="0" dirty="0" err="1" smtClean="0">
                <a:solidFill>
                  <a:sysClr val="windowText" lastClr="000000"/>
                </a:solidFill>
                <a:latin typeface="Candara" panose="020E0502030303020204" pitchFamily="34" charset="0"/>
              </a:rPr>
              <a:t>KaPA</a:t>
            </a:r>
            <a:endParaRPr lang="en-US" sz="1200" kern="0" dirty="0">
              <a:solidFill>
                <a:sysClr val="windowText" lastClr="000000"/>
              </a:solidFill>
              <a:latin typeface="Candara" panose="020E0502030303020204" pitchFamily="34" charset="0"/>
            </a:endParaRPr>
          </a:p>
        </p:txBody>
      </p:sp>
      <p:sp>
        <p:nvSpPr>
          <p:cNvPr id="93" name="Nuoli oikealle 92"/>
          <p:cNvSpPr/>
          <p:nvPr/>
        </p:nvSpPr>
        <p:spPr bwMode="auto">
          <a:xfrm>
            <a:off x="3467658" y="6546749"/>
            <a:ext cx="130446" cy="137647"/>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Arial" charset="0"/>
              <a:ea typeface="ＭＳ Ｐゴシック" pitchFamily="-32" charset="-128"/>
            </a:endParaRPr>
          </a:p>
        </p:txBody>
      </p:sp>
      <p:sp>
        <p:nvSpPr>
          <p:cNvPr id="94" name="Pyöristetty suorakulmio 93"/>
          <p:cNvSpPr/>
          <p:nvPr/>
        </p:nvSpPr>
        <p:spPr>
          <a:xfrm>
            <a:off x="4890809" y="1695453"/>
            <a:ext cx="1633792" cy="252000"/>
          </a:xfrm>
          <a:prstGeom prst="roundRect">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ctr"/>
          <a:lstStyle/>
          <a:p>
            <a:pPr algn="ctr" eaLnBrk="0" fontAlgn="base" hangingPunct="0">
              <a:spcBef>
                <a:spcPct val="0"/>
              </a:spcBef>
              <a:spcAft>
                <a:spcPct val="0"/>
              </a:spcAft>
              <a:defRPr/>
            </a:pPr>
            <a:r>
              <a:rPr lang="en-US" sz="1200" kern="0" dirty="0" err="1" smtClean="0">
                <a:solidFill>
                  <a:sysClr val="windowText" lastClr="000000"/>
                </a:solidFill>
                <a:latin typeface="Candara" panose="020E0502030303020204" pitchFamily="34" charset="0"/>
              </a:rPr>
              <a:t>Palvelutapahtumat</a:t>
            </a:r>
            <a:endParaRPr lang="en-US" sz="1200" kern="0" dirty="0">
              <a:solidFill>
                <a:sysClr val="windowText" lastClr="000000"/>
              </a:solidFill>
              <a:latin typeface="Candara" pitchFamily="34" charset="0"/>
            </a:endParaRPr>
          </a:p>
        </p:txBody>
      </p:sp>
      <p:sp>
        <p:nvSpPr>
          <p:cNvPr id="95" name="Rounded Rectangle 23"/>
          <p:cNvSpPr/>
          <p:nvPr/>
        </p:nvSpPr>
        <p:spPr>
          <a:xfrm>
            <a:off x="2601119" y="4146457"/>
            <a:ext cx="766750" cy="288032"/>
          </a:xfrm>
          <a:prstGeom prst="roundRect">
            <a:avLst>
              <a:gd name="adj" fmla="val 7662"/>
            </a:avLst>
          </a:prstGeom>
          <a:solidFill>
            <a:srgbClr val="EEECE1"/>
          </a:solidFill>
          <a:ln w="9525" cap="flat" cmpd="sng" algn="ctr">
            <a:solidFill>
              <a:srgbClr val="EEECE1">
                <a:lumMod val="90000"/>
              </a:srgbClr>
            </a:solidFill>
            <a:prstDash val="solid"/>
          </a:ln>
          <a:effectLst/>
        </p:spPr>
        <p:txBody>
          <a:bodyPr rtlCol="0" anchor="t"/>
          <a:lstStyle/>
          <a:p>
            <a:pPr eaLnBrk="0" fontAlgn="base" hangingPunct="0">
              <a:spcBef>
                <a:spcPct val="0"/>
              </a:spcBef>
              <a:spcAft>
                <a:spcPct val="0"/>
              </a:spcAft>
              <a:defRPr/>
            </a:pPr>
            <a:r>
              <a:rPr lang="en-US" sz="1400" kern="0" dirty="0" err="1" smtClean="0">
                <a:solidFill>
                  <a:sysClr val="windowText" lastClr="000000"/>
                </a:solidFill>
                <a:latin typeface="Candara" panose="020E0502030303020204" pitchFamily="34" charset="0"/>
              </a:rPr>
              <a:t>Appsit</a:t>
            </a:r>
            <a:endParaRPr lang="en-US" sz="1400" kern="0" dirty="0">
              <a:solidFill>
                <a:sysClr val="windowText" lastClr="000000"/>
              </a:solidFill>
              <a:latin typeface="Candara" pitchFamily="34" charset="0"/>
            </a:endParaRPr>
          </a:p>
        </p:txBody>
      </p:sp>
      <p:cxnSp>
        <p:nvCxnSpPr>
          <p:cNvPr id="5" name="Kulmayhdysviiva 4"/>
          <p:cNvCxnSpPr>
            <a:stCxn id="110" idx="2"/>
            <a:endCxn id="95" idx="1"/>
          </p:cNvCxnSpPr>
          <p:nvPr/>
        </p:nvCxnSpPr>
        <p:spPr bwMode="auto">
          <a:xfrm rot="16200000" flipH="1">
            <a:off x="1907700" y="3597054"/>
            <a:ext cx="211800" cy="1175037"/>
          </a:xfrm>
          <a:prstGeom prst="bentConnector2">
            <a:avLst/>
          </a:prstGeom>
          <a:noFill/>
          <a:ln w="12700" cap="flat" cmpd="sng" algn="ctr">
            <a:solidFill>
              <a:srgbClr val="9BBB59">
                <a:lumMod val="75000"/>
              </a:srgbClr>
            </a:solidFill>
            <a:prstDash val="solid"/>
          </a:ln>
          <a:effectLst/>
        </p:spPr>
      </p:cxnSp>
      <p:cxnSp>
        <p:nvCxnSpPr>
          <p:cNvPr id="8" name="Suora yhdysviiva 7"/>
          <p:cNvCxnSpPr>
            <a:stCxn id="95" idx="3"/>
          </p:cNvCxnSpPr>
          <p:nvPr/>
        </p:nvCxnSpPr>
        <p:spPr bwMode="auto">
          <a:xfrm>
            <a:off x="3367869" y="4290473"/>
            <a:ext cx="958774" cy="0"/>
          </a:xfrm>
          <a:prstGeom prst="line">
            <a:avLst/>
          </a:prstGeom>
          <a:noFill/>
          <a:ln w="12700" cap="flat" cmpd="sng" algn="ctr">
            <a:solidFill>
              <a:srgbClr val="9BBB59">
                <a:lumMod val="75000"/>
              </a:srgbClr>
            </a:solidFill>
            <a:prstDash val="solid"/>
          </a:ln>
          <a:effectLst/>
        </p:spPr>
      </p:cxnSp>
      <p:sp>
        <p:nvSpPr>
          <p:cNvPr id="96" name="Nuoli oikealle 95"/>
          <p:cNvSpPr/>
          <p:nvPr/>
        </p:nvSpPr>
        <p:spPr bwMode="auto">
          <a:xfrm>
            <a:off x="3379429" y="3758453"/>
            <a:ext cx="130446" cy="137647"/>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Arial" charset="0"/>
              <a:ea typeface="ＭＳ Ｐゴシック" pitchFamily="-32" charset="-128"/>
            </a:endParaRPr>
          </a:p>
        </p:txBody>
      </p:sp>
    </p:spTree>
    <p:extLst>
      <p:ext uri="{BB962C8B-B14F-4D97-AF65-F5344CB8AC3E}">
        <p14:creationId xmlns:p14="http://schemas.microsoft.com/office/powerpoint/2010/main" val="279693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p:cTn id="22" dur="500" fill="hold"/>
                                        <p:tgtEl>
                                          <p:spTgt spid="93"/>
                                        </p:tgtEl>
                                        <p:attrNameLst>
                                          <p:attrName>ppt_w</p:attrName>
                                        </p:attrNameLst>
                                      </p:cBhvr>
                                      <p:tavLst>
                                        <p:tav tm="0">
                                          <p:val>
                                            <p:fltVal val="0"/>
                                          </p:val>
                                        </p:tav>
                                        <p:tav tm="100000">
                                          <p:val>
                                            <p:strVal val="#ppt_w"/>
                                          </p:val>
                                        </p:tav>
                                      </p:tavLst>
                                    </p:anim>
                                    <p:anim calcmode="lin" valueType="num">
                                      <p:cBhvr>
                                        <p:cTn id="23" dur="500" fill="hold"/>
                                        <p:tgtEl>
                                          <p:spTgt spid="93"/>
                                        </p:tgtEl>
                                        <p:attrNameLst>
                                          <p:attrName>ppt_h</p:attrName>
                                        </p:attrNameLst>
                                      </p:cBhvr>
                                      <p:tavLst>
                                        <p:tav tm="0">
                                          <p:val>
                                            <p:fltVal val="0"/>
                                          </p:val>
                                        </p:tav>
                                        <p:tav tm="100000">
                                          <p:val>
                                            <p:strVal val="#ppt_h"/>
                                          </p:val>
                                        </p:tav>
                                      </p:tavLst>
                                    </p:anim>
                                    <p:animEffect transition="in" filter="fade">
                                      <p:cBhvr>
                                        <p:cTn id="24" dur="500"/>
                                        <p:tgtEl>
                                          <p:spTgt spid="9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6"/>
                                        </p:tgtEl>
                                        <p:attrNameLst>
                                          <p:attrName>style.visibility</p:attrName>
                                        </p:attrNameLst>
                                      </p:cBhvr>
                                      <p:to>
                                        <p:strVal val="visible"/>
                                      </p:to>
                                    </p:set>
                                    <p:anim calcmode="lin" valueType="num">
                                      <p:cBhvr>
                                        <p:cTn id="27" dur="500" fill="hold"/>
                                        <p:tgtEl>
                                          <p:spTgt spid="96"/>
                                        </p:tgtEl>
                                        <p:attrNameLst>
                                          <p:attrName>ppt_w</p:attrName>
                                        </p:attrNameLst>
                                      </p:cBhvr>
                                      <p:tavLst>
                                        <p:tav tm="0">
                                          <p:val>
                                            <p:fltVal val="0"/>
                                          </p:val>
                                        </p:tav>
                                        <p:tav tm="100000">
                                          <p:val>
                                            <p:strVal val="#ppt_w"/>
                                          </p:val>
                                        </p:tav>
                                      </p:tavLst>
                                    </p:anim>
                                    <p:anim calcmode="lin" valueType="num">
                                      <p:cBhvr>
                                        <p:cTn id="28" dur="500" fill="hold"/>
                                        <p:tgtEl>
                                          <p:spTgt spid="96"/>
                                        </p:tgtEl>
                                        <p:attrNameLst>
                                          <p:attrName>ppt_h</p:attrName>
                                        </p:attrNameLst>
                                      </p:cBhvr>
                                      <p:tavLst>
                                        <p:tav tm="0">
                                          <p:val>
                                            <p:fltVal val="0"/>
                                          </p:val>
                                        </p:tav>
                                        <p:tav tm="100000">
                                          <p:val>
                                            <p:strVal val="#ppt_h"/>
                                          </p:val>
                                        </p:tav>
                                      </p:tavLst>
                                    </p:anim>
                                    <p:animEffect transition="in" filter="fade">
                                      <p:cBhvr>
                                        <p:cTn id="2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6" grpId="0" animBg="1"/>
      <p:bldP spid="89" grpId="0" animBg="1"/>
      <p:bldP spid="93" grpId="0" animBg="1"/>
      <p:bldP spid="9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Miksi auktorisointi?</a:t>
            </a:r>
            <a:endParaRPr lang="fi-FI" dirty="0"/>
          </a:p>
        </p:txBody>
      </p:sp>
      <p:sp>
        <p:nvSpPr>
          <p:cNvPr id="3" name="Sisällön paikkamerkki 2"/>
          <p:cNvSpPr>
            <a:spLocks noGrp="1"/>
          </p:cNvSpPr>
          <p:nvPr>
            <p:ph idx="1"/>
          </p:nvPr>
        </p:nvSpPr>
        <p:spPr/>
        <p:txBody>
          <a:bodyPr>
            <a:normAutofit lnSpcReduction="10000"/>
          </a:bodyPr>
          <a:lstStyle/>
          <a:p>
            <a:r>
              <a:rPr lang="fi-FI" dirty="0" err="1" smtClean="0"/>
              <a:t>Autentikointi</a:t>
            </a:r>
            <a:r>
              <a:rPr lang="fi-FI" dirty="0" smtClean="0"/>
              <a:t>: käyttäjän (kuten kansalaisen) tai sanomaliikenteen osapuolen (kuten potilastietojärjestelmän) tunnistus</a:t>
            </a:r>
          </a:p>
          <a:p>
            <a:pPr lvl="1"/>
            <a:r>
              <a:rPr lang="fi-FI" dirty="0" smtClean="0"/>
              <a:t>Tarpeet </a:t>
            </a:r>
            <a:r>
              <a:rPr lang="fi-FI" dirty="0" err="1" smtClean="0"/>
              <a:t>PHR:ssä</a:t>
            </a:r>
            <a:r>
              <a:rPr lang="fi-FI" dirty="0" smtClean="0"/>
              <a:t>: varmistetaan, että kansalainen, </a:t>
            </a:r>
            <a:r>
              <a:rPr lang="fi-FI" dirty="0" err="1" smtClean="0"/>
              <a:t>sote-ammattilainen</a:t>
            </a:r>
            <a:r>
              <a:rPr lang="fi-FI" dirty="0" smtClean="0"/>
              <a:t> tai </a:t>
            </a:r>
            <a:r>
              <a:rPr lang="fi-FI" dirty="0" err="1" smtClean="0"/>
              <a:t>PHR-sovellus</a:t>
            </a:r>
            <a:r>
              <a:rPr lang="fi-FI" dirty="0" smtClean="0"/>
              <a:t> on tunnistettu riittävän vahvasti</a:t>
            </a:r>
          </a:p>
          <a:p>
            <a:r>
              <a:rPr lang="fi-FI" dirty="0" smtClean="0"/>
              <a:t>Auktorisointi: tiettyyn toimintoon valtuuttaminen tai aiemmin annetun valtuutuksen tarkistus</a:t>
            </a:r>
          </a:p>
          <a:p>
            <a:pPr lvl="1"/>
            <a:r>
              <a:rPr lang="fi-FI" dirty="0" smtClean="0"/>
              <a:t>Tarpeet </a:t>
            </a:r>
            <a:r>
              <a:rPr lang="fi-FI" dirty="0" err="1" smtClean="0"/>
              <a:t>PHR:ssä</a:t>
            </a:r>
            <a:r>
              <a:rPr lang="fi-FI" dirty="0" smtClean="0"/>
              <a:t>: varmistetaan, että kansalainen on antanut </a:t>
            </a:r>
            <a:r>
              <a:rPr lang="fi-FI" dirty="0" err="1" smtClean="0"/>
              <a:t>PHR-sovellukselle</a:t>
            </a:r>
            <a:r>
              <a:rPr lang="fi-FI" dirty="0" smtClean="0"/>
              <a:t> luvan käyttää (lukea/kirjoittaa) </a:t>
            </a:r>
            <a:r>
              <a:rPr lang="fi-FI" dirty="0" err="1" smtClean="0"/>
              <a:t>PHR-tietoja</a:t>
            </a:r>
            <a:r>
              <a:rPr lang="fi-FI" dirty="0" smtClean="0"/>
              <a:t>. </a:t>
            </a:r>
          </a:p>
          <a:p>
            <a:pPr lvl="1"/>
            <a:r>
              <a:rPr lang="fi-FI" dirty="0" err="1" smtClean="0"/>
              <a:t>SOTE-ammattilaisten</a:t>
            </a:r>
            <a:r>
              <a:rPr lang="fi-FI" dirty="0" smtClean="0"/>
              <a:t> osalta lupakäytäntö perustuu kansalaisen antamaan suostumukseen. Muut sovellukset kansalainen ”kytkee” </a:t>
            </a:r>
            <a:r>
              <a:rPr lang="fi-FI" dirty="0" err="1" smtClean="0"/>
              <a:t>PHR-terveystiliinsä</a:t>
            </a:r>
            <a:r>
              <a:rPr lang="fi-FI" dirty="0" smtClean="0"/>
              <a:t> itse.</a:t>
            </a: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a:t>
            </a:fld>
            <a:endParaRPr lang="fi-FI"/>
          </a:p>
        </p:txBody>
      </p:sp>
    </p:spTree>
    <p:extLst>
      <p:ext uri="{BB962C8B-B14F-4D97-AF65-F5344CB8AC3E}">
        <p14:creationId xmlns:p14="http://schemas.microsoft.com/office/powerpoint/2010/main" val="2358923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Omakannan Omatietovarannon pääelementtejä</a:t>
            </a:r>
            <a:endParaRPr lang="fi-FI" dirty="0"/>
          </a:p>
        </p:txBody>
      </p:sp>
      <p:sp>
        <p:nvSpPr>
          <p:cNvPr id="4" name="Dian numeron paikkamerkki 3"/>
          <p:cNvSpPr>
            <a:spLocks noGrp="1"/>
          </p:cNvSpPr>
          <p:nvPr>
            <p:ph type="sldNum" sz="quarter" idx="10"/>
          </p:nvPr>
        </p:nvSpPr>
        <p:spPr/>
        <p:txBody>
          <a:bodyPr/>
          <a:lstStyle/>
          <a:p>
            <a:pPr>
              <a:defRPr/>
            </a:pPr>
            <a:fld id="{9DEA1FEC-A0C2-4F9F-B816-E80CC45E993F}" type="slidenum">
              <a:rPr lang="fi-FI" smtClean="0"/>
              <a:pPr>
                <a:defRPr/>
              </a:pPr>
              <a:t>4</a:t>
            </a:fld>
            <a:endParaRPr lang="fi-FI"/>
          </a:p>
        </p:txBody>
      </p:sp>
      <p:sp>
        <p:nvSpPr>
          <p:cNvPr id="6" name="Pyöristetty suorakulmio 5"/>
          <p:cNvSpPr/>
          <p:nvPr/>
        </p:nvSpPr>
        <p:spPr>
          <a:xfrm>
            <a:off x="3491792" y="1947038"/>
            <a:ext cx="2527540" cy="2670265"/>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smtClean="0">
                <a:solidFill>
                  <a:srgbClr val="000000"/>
                </a:solidFill>
                <a:latin typeface="Candara" panose="020E0502030303020204" pitchFamily="34" charset="0"/>
                <a:ea typeface="ＭＳ Ｐゴシック" pitchFamily="34" charset="-128"/>
              </a:rPr>
              <a:t>Auktorisointipalvelin</a:t>
            </a:r>
            <a:endParaRPr lang="fi-FI" sz="1200" dirty="0">
              <a:solidFill>
                <a:srgbClr val="000000"/>
              </a:solidFill>
              <a:latin typeface="Candara" panose="020E0502030303020204" pitchFamily="34" charset="0"/>
              <a:ea typeface="ＭＳ Ｐゴシック" pitchFamily="34" charset="-128"/>
            </a:endParaRPr>
          </a:p>
        </p:txBody>
      </p:sp>
      <p:sp>
        <p:nvSpPr>
          <p:cNvPr id="7" name="Pyöristetty suorakulmio 6"/>
          <p:cNvSpPr/>
          <p:nvPr/>
        </p:nvSpPr>
        <p:spPr>
          <a:xfrm>
            <a:off x="3491792" y="4910508"/>
            <a:ext cx="2527540" cy="1244735"/>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smtClean="0">
                <a:solidFill>
                  <a:srgbClr val="000000"/>
                </a:solidFill>
                <a:latin typeface="Candara" panose="020E0502030303020204" pitchFamily="34" charset="0"/>
                <a:ea typeface="ＭＳ Ｐゴシック" pitchFamily="34" charset="-128"/>
              </a:rPr>
              <a:t>Resurssipalvelin</a:t>
            </a:r>
            <a:endParaRPr lang="fi-FI" sz="1200" dirty="0">
              <a:solidFill>
                <a:srgbClr val="000000"/>
              </a:solidFill>
              <a:latin typeface="Candara" panose="020E0502030303020204" pitchFamily="34" charset="0"/>
              <a:ea typeface="ＭＳ Ｐゴシック" pitchFamily="34" charset="-128"/>
            </a:endParaRPr>
          </a:p>
        </p:txBody>
      </p:sp>
      <p:sp>
        <p:nvSpPr>
          <p:cNvPr id="8" name="Pyöristetty suorakulmio 7"/>
          <p:cNvSpPr/>
          <p:nvPr/>
        </p:nvSpPr>
        <p:spPr>
          <a:xfrm>
            <a:off x="6978770" y="4399049"/>
            <a:ext cx="1453513" cy="1244735"/>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a:solidFill>
                  <a:srgbClr val="000000"/>
                </a:solidFill>
                <a:latin typeface="Candara" panose="020E0502030303020204" pitchFamily="34" charset="0"/>
                <a:ea typeface="ＭＳ Ｐゴシック" pitchFamily="34" charset="-128"/>
              </a:rPr>
              <a:t>Omakannan käyttöliittymä</a:t>
            </a:r>
          </a:p>
        </p:txBody>
      </p:sp>
      <p:sp>
        <p:nvSpPr>
          <p:cNvPr id="9" name="Pyöristetty suorakulmio 8"/>
          <p:cNvSpPr/>
          <p:nvPr/>
        </p:nvSpPr>
        <p:spPr>
          <a:xfrm>
            <a:off x="3619282" y="2396973"/>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a:solidFill>
                  <a:sysClr val="windowText" lastClr="000000"/>
                </a:solidFill>
                <a:latin typeface="Candara" panose="020E0502030303020204" pitchFamily="34" charset="0"/>
                <a:ea typeface="ＭＳ Ｐゴシック" pitchFamily="34" charset="-128"/>
              </a:rPr>
              <a:t>Sallittujen sovellusten rekisteri</a:t>
            </a:r>
          </a:p>
        </p:txBody>
      </p:sp>
      <p:sp>
        <p:nvSpPr>
          <p:cNvPr id="10" name="Pyöristetty suorakulmio 9"/>
          <p:cNvSpPr/>
          <p:nvPr/>
        </p:nvSpPr>
        <p:spPr>
          <a:xfrm>
            <a:off x="4801101" y="2396973"/>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a:solidFill>
                  <a:sysClr val="windowText" lastClr="000000"/>
                </a:solidFill>
                <a:latin typeface="Candara" panose="020E0502030303020204" pitchFamily="34" charset="0"/>
                <a:ea typeface="ＭＳ Ｐゴシック" pitchFamily="34" charset="-128"/>
              </a:rPr>
              <a:t>Auktorisointi-käyttöliittymä kansalaiselle</a:t>
            </a:r>
          </a:p>
        </p:txBody>
      </p:sp>
      <p:sp>
        <p:nvSpPr>
          <p:cNvPr id="11" name="Pyöristetty suorakulmio 10"/>
          <p:cNvSpPr/>
          <p:nvPr/>
        </p:nvSpPr>
        <p:spPr>
          <a:xfrm>
            <a:off x="3619282" y="3130218"/>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a:solidFill>
                  <a:sysClr val="windowText" lastClr="000000"/>
                </a:solidFill>
                <a:latin typeface="Candara" panose="020E0502030303020204" pitchFamily="34" charset="0"/>
                <a:ea typeface="ＭＳ Ｐゴシック" pitchFamily="34" charset="-128"/>
              </a:rPr>
              <a:t>OAuth 2.0 </a:t>
            </a:r>
          </a:p>
          <a:p>
            <a:r>
              <a:rPr lang="fi-FI" sz="1100" kern="0" dirty="0" err="1">
                <a:solidFill>
                  <a:sysClr val="windowText" lastClr="000000"/>
                </a:solidFill>
                <a:latin typeface="Candara" panose="020E0502030303020204" pitchFamily="34" charset="0"/>
                <a:ea typeface="ＭＳ Ｐゴシック" pitchFamily="34" charset="-128"/>
              </a:rPr>
              <a:t>-endpointit</a:t>
            </a:r>
            <a:r>
              <a:rPr lang="fi-FI" sz="1100" kern="0" dirty="0">
                <a:solidFill>
                  <a:sysClr val="windowText" lastClr="000000"/>
                </a:solidFill>
                <a:latin typeface="Candara" panose="020E0502030303020204" pitchFamily="34" charset="0"/>
                <a:ea typeface="ＭＳ Ｐゴシック" pitchFamily="34" charset="-128"/>
              </a:rPr>
              <a:t> eli rajapinnat</a:t>
            </a:r>
          </a:p>
        </p:txBody>
      </p:sp>
      <p:sp>
        <p:nvSpPr>
          <p:cNvPr id="12" name="Pyöristetty suorakulmio 11"/>
          <p:cNvSpPr/>
          <p:nvPr/>
        </p:nvSpPr>
        <p:spPr>
          <a:xfrm>
            <a:off x="291392" y="3015353"/>
            <a:ext cx="2046366" cy="1895155"/>
          </a:xfrm>
          <a:prstGeom prst="roundRect">
            <a:avLst>
              <a:gd name="adj" fmla="val 2237"/>
            </a:avLst>
          </a:prstGeom>
          <a:solidFill>
            <a:srgbClr val="EEECE1"/>
          </a:solidFill>
          <a:ln w="9525" cap="flat" cmpd="sng" algn="ctr">
            <a:solidFill>
              <a:srgbClr val="EEECE1">
                <a:lumMod val="90000"/>
              </a:srgbClr>
            </a:solidFill>
            <a:prstDash val="solid"/>
          </a:ln>
          <a:effectLst/>
        </p:spPr>
        <p:txBody>
          <a:bodyPr rtlCol="0" anchor="t"/>
          <a:lstStyle/>
          <a:p>
            <a:r>
              <a:rPr lang="fi-FI" sz="1200" kern="0" dirty="0" err="1">
                <a:latin typeface="Candara" panose="020E0502030303020204" pitchFamily="34" charset="0"/>
              </a:rPr>
              <a:t>PHR:ää</a:t>
            </a:r>
            <a:r>
              <a:rPr lang="fi-FI" sz="1200" kern="0" dirty="0">
                <a:latin typeface="Candara" panose="020E0502030303020204" pitchFamily="34" charset="0"/>
              </a:rPr>
              <a:t> hyödyntävät sovellukset, mm. </a:t>
            </a:r>
            <a:r>
              <a:rPr lang="fi-FI" sz="1200" kern="0" dirty="0" err="1">
                <a:latin typeface="Candara" panose="020E0502030303020204" pitchFamily="34" charset="0"/>
              </a:rPr>
              <a:t>appsit</a:t>
            </a:r>
            <a:endParaRPr lang="fi-FI" sz="1200" kern="0" dirty="0">
              <a:latin typeface="Candara" panose="020E0502030303020204" pitchFamily="34" charset="0"/>
            </a:endParaRPr>
          </a:p>
        </p:txBody>
      </p:sp>
      <p:sp>
        <p:nvSpPr>
          <p:cNvPr id="13" name="Pyöristetty suorakulmio 12"/>
          <p:cNvSpPr/>
          <p:nvPr/>
        </p:nvSpPr>
        <p:spPr>
          <a:xfrm>
            <a:off x="4801101" y="5239705"/>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smtClean="0">
                <a:solidFill>
                  <a:sysClr val="windowText" lastClr="000000"/>
                </a:solidFill>
                <a:latin typeface="Candara" panose="020E0502030303020204" pitchFamily="34" charset="0"/>
                <a:ea typeface="ＭＳ Ｐゴシック" pitchFamily="34" charset="-128"/>
              </a:rPr>
              <a:t>Varsinaiset </a:t>
            </a:r>
            <a:r>
              <a:rPr lang="fi-FI" sz="1100" kern="0" dirty="0" err="1" smtClean="0">
                <a:solidFill>
                  <a:sysClr val="windowText" lastClr="000000"/>
                </a:solidFill>
                <a:latin typeface="Candara" panose="020E0502030303020204" pitchFamily="34" charset="0"/>
                <a:ea typeface="ＭＳ Ｐゴシック" pitchFamily="34" charset="-128"/>
              </a:rPr>
              <a:t>PHR-tiedot</a:t>
            </a:r>
            <a:endParaRPr lang="fi-FI" sz="1100" kern="0" dirty="0">
              <a:solidFill>
                <a:sysClr val="windowText" lastClr="000000"/>
              </a:solidFill>
              <a:latin typeface="Candara" panose="020E0502030303020204" pitchFamily="34" charset="0"/>
              <a:ea typeface="ＭＳ Ｐゴシック" pitchFamily="34" charset="-128"/>
            </a:endParaRPr>
          </a:p>
        </p:txBody>
      </p:sp>
      <p:sp>
        <p:nvSpPr>
          <p:cNvPr id="14" name="Pyöristetty suorakulmio 13"/>
          <p:cNvSpPr/>
          <p:nvPr/>
        </p:nvSpPr>
        <p:spPr>
          <a:xfrm>
            <a:off x="7043969" y="4965802"/>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smtClean="0">
                <a:solidFill>
                  <a:sysClr val="windowText" lastClr="000000"/>
                </a:solidFill>
                <a:latin typeface="Candara" panose="020E0502030303020204" pitchFamily="34" charset="0"/>
                <a:ea typeface="ＭＳ Ｐゴシック" pitchFamily="34" charset="-128"/>
              </a:rPr>
              <a:t>Näkymät kansalaisille</a:t>
            </a:r>
            <a:endParaRPr lang="fi-FI" sz="1100" kern="0" dirty="0">
              <a:solidFill>
                <a:sysClr val="windowText" lastClr="000000"/>
              </a:solidFill>
              <a:latin typeface="Candara" panose="020E0502030303020204" pitchFamily="34" charset="0"/>
              <a:ea typeface="ＭＳ Ｐゴシック" pitchFamily="34" charset="-128"/>
            </a:endParaRPr>
          </a:p>
        </p:txBody>
      </p:sp>
      <p:cxnSp>
        <p:nvCxnSpPr>
          <p:cNvPr id="16" name="Suora yhdysviiva 15"/>
          <p:cNvCxnSpPr>
            <a:stCxn id="12" idx="3"/>
            <a:endCxn id="6" idx="1"/>
          </p:cNvCxnSpPr>
          <p:nvPr/>
        </p:nvCxnSpPr>
        <p:spPr bwMode="auto">
          <a:xfrm flipV="1">
            <a:off x="2337758" y="3282171"/>
            <a:ext cx="1154034" cy="6807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uora yhdysviiva 17"/>
          <p:cNvCxnSpPr>
            <a:stCxn id="12" idx="3"/>
            <a:endCxn id="7" idx="1"/>
          </p:cNvCxnSpPr>
          <p:nvPr/>
        </p:nvCxnSpPr>
        <p:spPr bwMode="auto">
          <a:xfrm>
            <a:off x="2337758" y="3962931"/>
            <a:ext cx="1154034" cy="156994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uora yhdysviiva 19"/>
          <p:cNvCxnSpPr>
            <a:stCxn id="6" idx="2"/>
            <a:endCxn id="7" idx="0"/>
          </p:cNvCxnSpPr>
          <p:nvPr/>
        </p:nvCxnSpPr>
        <p:spPr bwMode="auto">
          <a:xfrm>
            <a:off x="4755562" y="4617303"/>
            <a:ext cx="0" cy="29320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Pyöristetty suorakulmio 20"/>
          <p:cNvSpPr/>
          <p:nvPr/>
        </p:nvSpPr>
        <p:spPr>
          <a:xfrm>
            <a:off x="6978770" y="1947039"/>
            <a:ext cx="1453513" cy="511490"/>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err="1" smtClean="0">
                <a:solidFill>
                  <a:srgbClr val="000000"/>
                </a:solidFill>
                <a:latin typeface="Candara" panose="020E0502030303020204" pitchFamily="34" charset="0"/>
                <a:ea typeface="ＭＳ Ｐゴシック" pitchFamily="34" charset="-128"/>
              </a:rPr>
              <a:t>Suomi.fi-tunnistaminen</a:t>
            </a:r>
            <a:endParaRPr lang="fi-FI" sz="1200" dirty="0">
              <a:solidFill>
                <a:srgbClr val="000000"/>
              </a:solidFill>
              <a:latin typeface="Candara" panose="020E0502030303020204" pitchFamily="34" charset="0"/>
              <a:ea typeface="ＭＳ Ｐゴシック" pitchFamily="34" charset="-128"/>
            </a:endParaRPr>
          </a:p>
        </p:txBody>
      </p:sp>
      <p:sp>
        <p:nvSpPr>
          <p:cNvPr id="22" name="Pyöristetty suorakulmio 21"/>
          <p:cNvSpPr/>
          <p:nvPr/>
        </p:nvSpPr>
        <p:spPr>
          <a:xfrm>
            <a:off x="6978770" y="2716706"/>
            <a:ext cx="1453513" cy="477805"/>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err="1" smtClean="0">
                <a:solidFill>
                  <a:srgbClr val="000000"/>
                </a:solidFill>
                <a:latin typeface="Candara" panose="020E0502030303020204" pitchFamily="34" charset="0"/>
                <a:ea typeface="ＭＳ Ｐゴシック" pitchFamily="34" charset="-128"/>
              </a:rPr>
              <a:t>Suomi.fi-asiointivaltuudet</a:t>
            </a:r>
            <a:endParaRPr lang="fi-FI" sz="1200" dirty="0">
              <a:solidFill>
                <a:srgbClr val="000000"/>
              </a:solidFill>
              <a:latin typeface="Candara" panose="020E0502030303020204" pitchFamily="34" charset="0"/>
              <a:ea typeface="ＭＳ Ｐゴシック" pitchFamily="34" charset="-128"/>
            </a:endParaRPr>
          </a:p>
        </p:txBody>
      </p:sp>
      <p:sp>
        <p:nvSpPr>
          <p:cNvPr id="25" name="Pyöristetty suorakulmio 24"/>
          <p:cNvSpPr/>
          <p:nvPr/>
        </p:nvSpPr>
        <p:spPr>
          <a:xfrm>
            <a:off x="6978770" y="3437328"/>
            <a:ext cx="1453513" cy="450653"/>
          </a:xfrm>
          <a:prstGeom prst="roundRect">
            <a:avLst>
              <a:gd name="adj" fmla="val 2237"/>
            </a:avLst>
          </a:prstGeom>
          <a:solidFill>
            <a:srgbClr val="1F497D">
              <a:lumMod val="20000"/>
              <a:lumOff val="80000"/>
            </a:srgbClr>
          </a:solidFill>
          <a:ln w="9525" cap="flat" cmpd="sng" algn="ctr">
            <a:solidFill>
              <a:srgbClr val="4F81BD">
                <a:lumMod val="60000"/>
                <a:lumOff val="40000"/>
              </a:srgbClr>
            </a:solidFill>
            <a:prstDash val="solid"/>
          </a:ln>
          <a:effectLst/>
        </p:spPr>
        <p:txBody>
          <a:bodyPr rtlCol="0" anchor="t"/>
          <a:lstStyle/>
          <a:p>
            <a:r>
              <a:rPr lang="fi-FI" sz="1200" dirty="0" smtClean="0">
                <a:solidFill>
                  <a:srgbClr val="000000"/>
                </a:solidFill>
                <a:latin typeface="Candara" panose="020E0502030303020204" pitchFamily="34" charset="0"/>
                <a:ea typeface="ＭＳ Ｐゴシック" pitchFamily="34" charset="-128"/>
              </a:rPr>
              <a:t>Kelan henkilötieto-palvelu</a:t>
            </a:r>
            <a:endParaRPr lang="fi-FI" sz="1200" dirty="0">
              <a:solidFill>
                <a:srgbClr val="000000"/>
              </a:solidFill>
              <a:latin typeface="Candara" panose="020E0502030303020204" pitchFamily="34" charset="0"/>
              <a:ea typeface="ＭＳ Ｐゴシック" pitchFamily="34" charset="-128"/>
            </a:endParaRPr>
          </a:p>
        </p:txBody>
      </p:sp>
      <p:cxnSp>
        <p:nvCxnSpPr>
          <p:cNvPr id="27" name="Suora yhdysviiva 26"/>
          <p:cNvCxnSpPr>
            <a:endCxn id="21" idx="1"/>
          </p:cNvCxnSpPr>
          <p:nvPr/>
        </p:nvCxnSpPr>
        <p:spPr bwMode="auto">
          <a:xfrm>
            <a:off x="6019332" y="2202784"/>
            <a:ext cx="9594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uora yhdysviiva 28"/>
          <p:cNvCxnSpPr>
            <a:stCxn id="22" idx="1"/>
          </p:cNvCxnSpPr>
          <p:nvPr/>
        </p:nvCxnSpPr>
        <p:spPr bwMode="auto">
          <a:xfrm flipH="1">
            <a:off x="6019332" y="2955609"/>
            <a:ext cx="9594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6" name="Suora yhdysviiva 35"/>
          <p:cNvCxnSpPr>
            <a:stCxn id="25" idx="1"/>
          </p:cNvCxnSpPr>
          <p:nvPr/>
        </p:nvCxnSpPr>
        <p:spPr bwMode="auto">
          <a:xfrm flipH="1" flipV="1">
            <a:off x="6019332" y="3662654"/>
            <a:ext cx="959438"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2" name="Suora yhdysviiva 41"/>
          <p:cNvCxnSpPr>
            <a:stCxn id="7" idx="3"/>
            <a:endCxn id="8" idx="1"/>
          </p:cNvCxnSpPr>
          <p:nvPr/>
        </p:nvCxnSpPr>
        <p:spPr bwMode="auto">
          <a:xfrm flipV="1">
            <a:off x="6019332" y="5021417"/>
            <a:ext cx="959438" cy="51145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 name="Suora yhdysviiva 43"/>
          <p:cNvCxnSpPr/>
          <p:nvPr/>
        </p:nvCxnSpPr>
        <p:spPr bwMode="auto">
          <a:xfrm>
            <a:off x="6019332" y="3887981"/>
            <a:ext cx="959438" cy="51106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6" name="Pyöristetty suorakulmio 45"/>
          <p:cNvSpPr/>
          <p:nvPr/>
        </p:nvSpPr>
        <p:spPr>
          <a:xfrm>
            <a:off x="3619282" y="5239705"/>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err="1" smtClean="0">
                <a:solidFill>
                  <a:sysClr val="windowText" lastClr="000000"/>
                </a:solidFill>
                <a:latin typeface="Candara" panose="020E0502030303020204" pitchFamily="34" charset="0"/>
                <a:ea typeface="ＭＳ Ｐゴシック" pitchFamily="34" charset="-128"/>
              </a:rPr>
              <a:t>FHIR-rajapinnat</a:t>
            </a:r>
            <a:endParaRPr lang="fi-FI" sz="1100" kern="0" dirty="0">
              <a:solidFill>
                <a:sysClr val="windowText" lastClr="000000"/>
              </a:solidFill>
              <a:latin typeface="Candara" panose="020E0502030303020204" pitchFamily="34" charset="0"/>
              <a:ea typeface="ＭＳ Ｐゴシック" pitchFamily="34" charset="-128"/>
            </a:endParaRPr>
          </a:p>
        </p:txBody>
      </p:sp>
      <p:sp>
        <p:nvSpPr>
          <p:cNvPr id="26" name="Pyöristetty suorakulmio 25"/>
          <p:cNvSpPr/>
          <p:nvPr/>
        </p:nvSpPr>
        <p:spPr>
          <a:xfrm>
            <a:off x="4801101" y="3131030"/>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smtClean="0">
                <a:solidFill>
                  <a:sysClr val="windowText" lastClr="000000"/>
                </a:solidFill>
                <a:latin typeface="Candara" panose="020E0502030303020204" pitchFamily="34" charset="0"/>
              </a:rPr>
              <a:t>Ylläpitäjälle tarkoitettu käyttöliittymä</a:t>
            </a:r>
            <a:endParaRPr lang="fi-FI" sz="1100" kern="0" dirty="0">
              <a:solidFill>
                <a:sysClr val="windowText" lastClr="000000"/>
              </a:solidFill>
              <a:latin typeface="Candara" panose="020E0502030303020204" pitchFamily="34" charset="0"/>
              <a:ea typeface="ＭＳ Ｐゴシック" pitchFamily="34" charset="-128"/>
            </a:endParaRPr>
          </a:p>
        </p:txBody>
      </p:sp>
      <p:sp>
        <p:nvSpPr>
          <p:cNvPr id="34" name="Pyöristetty suorakulmio 33"/>
          <p:cNvSpPr/>
          <p:nvPr/>
        </p:nvSpPr>
        <p:spPr>
          <a:xfrm>
            <a:off x="3619282" y="3887981"/>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err="1" smtClean="0">
                <a:solidFill>
                  <a:sysClr val="windowText" lastClr="000000"/>
                </a:solidFill>
                <a:latin typeface="Candara" panose="020E0502030303020204" pitchFamily="34" charset="0"/>
              </a:rPr>
              <a:t>Pseudonymisointipalvelu</a:t>
            </a:r>
            <a:endParaRPr lang="fi-FI" sz="1100" kern="0" dirty="0">
              <a:solidFill>
                <a:sysClr val="windowText" lastClr="000000"/>
              </a:solidFill>
              <a:latin typeface="Candara" panose="020E0502030303020204" pitchFamily="34" charset="0"/>
              <a:ea typeface="ＭＳ Ｐゴシック" pitchFamily="34" charset="-128"/>
            </a:endParaRPr>
          </a:p>
        </p:txBody>
      </p:sp>
      <p:sp>
        <p:nvSpPr>
          <p:cNvPr id="35" name="Pyöristetty suorakulmio 34"/>
          <p:cNvSpPr/>
          <p:nvPr/>
        </p:nvSpPr>
        <p:spPr>
          <a:xfrm>
            <a:off x="4801101" y="3887981"/>
            <a:ext cx="1074852" cy="618380"/>
          </a:xfrm>
          <a:prstGeom prst="roundRect">
            <a:avLst>
              <a:gd name="adj" fmla="val 2237"/>
            </a:avLst>
          </a:prstGeom>
          <a:solidFill>
            <a:srgbClr val="4F81BD">
              <a:lumMod val="20000"/>
              <a:lumOff val="80000"/>
            </a:srgbClr>
          </a:solidFill>
          <a:ln w="9525" cap="flat" cmpd="sng" algn="ctr">
            <a:solidFill>
              <a:srgbClr val="4F81BD">
                <a:lumMod val="60000"/>
                <a:lumOff val="40000"/>
              </a:srgbClr>
            </a:solidFill>
            <a:prstDash val="solid"/>
          </a:ln>
          <a:effectLst/>
        </p:spPr>
        <p:txBody>
          <a:bodyPr rtlCol="0" anchor="t"/>
          <a:lstStyle/>
          <a:p>
            <a:r>
              <a:rPr lang="fi-FI" sz="1100" kern="0" dirty="0" smtClean="0">
                <a:solidFill>
                  <a:sysClr val="windowText" lastClr="000000"/>
                </a:solidFill>
                <a:latin typeface="Candara" panose="020E0502030303020204" pitchFamily="34" charset="0"/>
              </a:rPr>
              <a:t>Luvat ja tokenit</a:t>
            </a:r>
            <a:endParaRPr lang="fi-FI" sz="1100" kern="0" dirty="0">
              <a:solidFill>
                <a:sysClr val="windowText" lastClr="000000"/>
              </a:solidFill>
              <a:latin typeface="Candara" panose="020E0502030303020204" pitchFamily="34" charset="0"/>
              <a:ea typeface="ＭＳ Ｐゴシック" pitchFamily="34" charset="-128"/>
            </a:endParaRPr>
          </a:p>
        </p:txBody>
      </p:sp>
    </p:spTree>
    <p:extLst>
      <p:ext uri="{BB962C8B-B14F-4D97-AF65-F5344CB8AC3E}">
        <p14:creationId xmlns:p14="http://schemas.microsoft.com/office/powerpoint/2010/main" val="147470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Auktorisointiprotokollien suunnittelun lähtökohdat</a:t>
            </a:r>
            <a:endParaRPr lang="fi-FI" dirty="0"/>
          </a:p>
        </p:txBody>
      </p:sp>
      <p:sp>
        <p:nvSpPr>
          <p:cNvPr id="3" name="Sisällön paikkamerkki 2"/>
          <p:cNvSpPr>
            <a:spLocks noGrp="1"/>
          </p:cNvSpPr>
          <p:nvPr>
            <p:ph idx="1"/>
          </p:nvPr>
        </p:nvSpPr>
        <p:spPr/>
        <p:txBody>
          <a:bodyPr>
            <a:normAutofit fontScale="77500" lnSpcReduction="20000"/>
          </a:bodyPr>
          <a:lstStyle/>
          <a:p>
            <a:r>
              <a:rPr lang="fi-FI" dirty="0" smtClean="0"/>
              <a:t>OAuth 2.0 </a:t>
            </a:r>
            <a:r>
              <a:rPr lang="fi-FI" dirty="0" err="1"/>
              <a:t>-</a:t>
            </a:r>
            <a:r>
              <a:rPr lang="fi-FI" dirty="0" err="1" smtClean="0"/>
              <a:t>frameworkkiä</a:t>
            </a:r>
            <a:r>
              <a:rPr lang="fi-FI" dirty="0" smtClean="0"/>
              <a:t> on käytetty muissakin </a:t>
            </a:r>
            <a:r>
              <a:rPr lang="fi-FI" dirty="0" err="1" smtClean="0"/>
              <a:t>FHIR-pohjaisissa</a:t>
            </a:r>
            <a:r>
              <a:rPr lang="fi-FI" dirty="0" smtClean="0"/>
              <a:t> toteutuksissa, on syytä huomioida aikaisemmin tehty työ.</a:t>
            </a:r>
          </a:p>
          <a:p>
            <a:pPr lvl="1"/>
            <a:r>
              <a:rPr lang="fi-FI" dirty="0" err="1" smtClean="0"/>
              <a:t>SMART-on-FHIR</a:t>
            </a:r>
            <a:endParaRPr lang="fi-FI" dirty="0" smtClean="0"/>
          </a:p>
          <a:p>
            <a:pPr lvl="1"/>
            <a:r>
              <a:rPr lang="fi-FI" dirty="0" err="1" smtClean="0"/>
              <a:t>Argonaut</a:t>
            </a:r>
            <a:endParaRPr lang="fi-FI" dirty="0"/>
          </a:p>
          <a:p>
            <a:pPr lvl="1"/>
            <a:r>
              <a:rPr lang="fi-FI" dirty="0" err="1" smtClean="0"/>
              <a:t>Mitren</a:t>
            </a:r>
            <a:r>
              <a:rPr lang="fi-FI" dirty="0" smtClean="0"/>
              <a:t> </a:t>
            </a:r>
            <a:r>
              <a:rPr lang="fi-FI" dirty="0" err="1" smtClean="0"/>
              <a:t>VA:lle</a:t>
            </a:r>
            <a:r>
              <a:rPr lang="fi-FI" dirty="0" smtClean="0"/>
              <a:t> tekemät profiilit </a:t>
            </a:r>
          </a:p>
          <a:p>
            <a:pPr lvl="1"/>
            <a:r>
              <a:rPr lang="fi-FI" dirty="0" smtClean="0"/>
              <a:t>Muut soveltamisoppaat, esim. </a:t>
            </a:r>
            <a:r>
              <a:rPr lang="fi-FI" dirty="0" err="1" smtClean="0"/>
              <a:t>OpenID</a:t>
            </a:r>
            <a:r>
              <a:rPr lang="fi-FI" dirty="0" smtClean="0"/>
              <a:t> Connect ja lukuisat </a:t>
            </a:r>
            <a:r>
              <a:rPr lang="fi-FI" dirty="0" err="1" smtClean="0"/>
              <a:t>RFC:t</a:t>
            </a:r>
            <a:r>
              <a:rPr lang="fi-FI" dirty="0" smtClean="0"/>
              <a:t> ja niiden luonnokset, joissa on runsaasti OAuth 2.0 -soveltamisoppaita</a:t>
            </a:r>
          </a:p>
          <a:p>
            <a:r>
              <a:rPr lang="fi-FI" dirty="0" smtClean="0"/>
              <a:t>OAuth 2.0 on melko lavea </a:t>
            </a:r>
            <a:r>
              <a:rPr lang="fi-FI" dirty="0" err="1" smtClean="0"/>
              <a:t>framework</a:t>
            </a:r>
            <a:r>
              <a:rPr lang="fi-FI" dirty="0" smtClean="0"/>
              <a:t>, ei ole mahdollisuutta olla yhteensopivia ”kaikkien kanssa”.</a:t>
            </a:r>
          </a:p>
          <a:p>
            <a:r>
              <a:rPr lang="fi-FI" dirty="0" smtClean="0"/>
              <a:t>Valinta: pitää tukea myös </a:t>
            </a:r>
            <a:r>
              <a:rPr lang="fi-FI" dirty="0" err="1" smtClean="0"/>
              <a:t>natiiviappseja</a:t>
            </a:r>
            <a:r>
              <a:rPr lang="fi-FI" dirty="0"/>
              <a:t> </a:t>
            </a:r>
            <a:r>
              <a:rPr lang="fi-FI" dirty="0" smtClean="0"/>
              <a:t>jotka kommunikoivat suoraan </a:t>
            </a:r>
            <a:r>
              <a:rPr lang="fi-FI" dirty="0" err="1" smtClean="0"/>
              <a:t>PHR:n</a:t>
            </a:r>
            <a:r>
              <a:rPr lang="fi-FI" dirty="0" smtClean="0"/>
              <a:t> kanssa.</a:t>
            </a:r>
          </a:p>
          <a:p>
            <a:pPr lvl="1"/>
            <a:r>
              <a:rPr lang="fi-FI" dirty="0" smtClean="0"/>
              <a:t>Olemassa olevissa soveltamisoppaissa tätä ei yleensä tueta</a:t>
            </a:r>
          </a:p>
          <a:p>
            <a:pPr lvl="1"/>
            <a:r>
              <a:rPr lang="fi-FI" dirty="0" smtClean="0"/>
              <a:t>Olemassa olevat soveltamisoppaat ovat yleensä ammattilaissovelluksiin</a:t>
            </a:r>
          </a:p>
          <a:p>
            <a:r>
              <a:rPr lang="fi-FI" dirty="0" smtClean="0"/>
              <a:t>OAuth 2.0 -valtuutustyypeistä (</a:t>
            </a:r>
            <a:r>
              <a:rPr lang="fi-FI" dirty="0" err="1" smtClean="0"/>
              <a:t>authorization</a:t>
            </a:r>
            <a:r>
              <a:rPr lang="fi-FI" dirty="0" smtClean="0"/>
              <a:t> </a:t>
            </a:r>
            <a:r>
              <a:rPr lang="fi-FI" dirty="0" err="1" smtClean="0"/>
              <a:t>grant</a:t>
            </a:r>
            <a:r>
              <a:rPr lang="fi-FI" dirty="0" smtClean="0"/>
              <a:t>) on käytössä vain yksi, </a:t>
            </a:r>
            <a:r>
              <a:rPr lang="fi-FI" dirty="0" err="1" smtClean="0"/>
              <a:t>authorization</a:t>
            </a:r>
            <a:r>
              <a:rPr lang="fi-FI" dirty="0" smtClean="0"/>
              <a:t> </a:t>
            </a:r>
            <a:r>
              <a:rPr lang="fi-FI" dirty="0" err="1" smtClean="0"/>
              <a:t>code</a:t>
            </a:r>
            <a:r>
              <a:rPr lang="fi-FI" dirty="0" smtClean="0"/>
              <a:t>.</a:t>
            </a:r>
          </a:p>
        </p:txBody>
      </p:sp>
      <p:sp>
        <p:nvSpPr>
          <p:cNvPr id="4" name="Dian numeron paikkamerkki 3"/>
          <p:cNvSpPr>
            <a:spLocks noGrp="1"/>
          </p:cNvSpPr>
          <p:nvPr>
            <p:ph type="sldNum" sz="quarter" idx="10"/>
          </p:nvPr>
        </p:nvSpPr>
        <p:spPr/>
        <p:txBody>
          <a:bodyPr/>
          <a:lstStyle/>
          <a:p>
            <a:pPr>
              <a:defRPr/>
            </a:pPr>
            <a:fld id="{9DEA1FEC-A0C2-4F9F-B816-E80CC45E993F}" type="slidenum">
              <a:rPr lang="fi-FI" smtClean="0"/>
              <a:pPr>
                <a:defRPr/>
              </a:pPr>
              <a:t>5</a:t>
            </a:fld>
            <a:endParaRPr lang="fi-FI"/>
          </a:p>
        </p:txBody>
      </p:sp>
    </p:spTree>
    <p:extLst>
      <p:ext uri="{BB962C8B-B14F-4D97-AF65-F5344CB8AC3E}">
        <p14:creationId xmlns:p14="http://schemas.microsoft.com/office/powerpoint/2010/main" val="38846858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PHR:ää</a:t>
            </a:r>
            <a:r>
              <a:rPr lang="fi-FI" dirty="0" smtClean="0"/>
              <a:t> hyödyntävien sovellusten tyypit</a:t>
            </a:r>
            <a:endParaRPr lang="fi-FI" dirty="0"/>
          </a:p>
        </p:txBody>
      </p:sp>
      <p:sp>
        <p:nvSpPr>
          <p:cNvPr id="3" name="Sisällön paikkamerkki 2"/>
          <p:cNvSpPr>
            <a:spLocks noGrp="1"/>
          </p:cNvSpPr>
          <p:nvPr>
            <p:ph idx="1"/>
          </p:nvPr>
        </p:nvSpPr>
        <p:spPr>
          <a:xfrm>
            <a:off x="457200" y="1897380"/>
            <a:ext cx="8229600" cy="4114800"/>
          </a:xfrm>
        </p:spPr>
        <p:txBody>
          <a:bodyPr/>
          <a:lstStyle/>
          <a:p>
            <a:r>
              <a:rPr lang="fi-FI" sz="2400" i="1" dirty="0" smtClean="0"/>
              <a:t>1. Public </a:t>
            </a:r>
            <a:r>
              <a:rPr lang="fi-FI" sz="2400" i="1" dirty="0" err="1" smtClean="0"/>
              <a:t>client</a:t>
            </a:r>
            <a:r>
              <a:rPr lang="fi-FI" sz="2400" i="1" dirty="0" smtClean="0"/>
              <a:t> for </a:t>
            </a:r>
            <a:r>
              <a:rPr lang="fi-FI" sz="2400" i="1" dirty="0" err="1" smtClean="0"/>
              <a:t>personal</a:t>
            </a:r>
            <a:r>
              <a:rPr lang="fi-FI" sz="2400" i="1" dirty="0" smtClean="0"/>
              <a:t> </a:t>
            </a:r>
            <a:r>
              <a:rPr lang="fi-FI" sz="2400" i="1" dirty="0" err="1" smtClean="0"/>
              <a:t>use</a:t>
            </a:r>
            <a:endParaRPr lang="fi-FI" sz="2400" dirty="0" smtClean="0"/>
          </a:p>
          <a:p>
            <a:r>
              <a:rPr lang="fi-FI" sz="2400" dirty="0" err="1" smtClean="0"/>
              <a:t>Natiivisovellus</a:t>
            </a:r>
            <a:r>
              <a:rPr lang="fi-FI" sz="2400" dirty="0" smtClean="0"/>
              <a:t>. Käyttäjä lataa </a:t>
            </a:r>
            <a:r>
              <a:rPr lang="fi-FI" sz="2400" dirty="0" err="1" smtClean="0"/>
              <a:t>appsin</a:t>
            </a:r>
            <a:r>
              <a:rPr lang="fi-FI" sz="2400" dirty="0" smtClean="0"/>
              <a:t> sovelluskaupasta ja asentaa </a:t>
            </a:r>
            <a:r>
              <a:rPr lang="fi-FI" sz="2400" dirty="0" err="1" smtClean="0"/>
              <a:t>appsin</a:t>
            </a:r>
            <a:r>
              <a:rPr lang="fi-FI" sz="2400" dirty="0" smtClean="0"/>
              <a:t> instanssin </a:t>
            </a:r>
            <a:r>
              <a:rPr lang="fi-FI" sz="2400" dirty="0" err="1" smtClean="0"/>
              <a:t>mobiililaitteeseen</a:t>
            </a:r>
            <a:endParaRPr lang="fi-FI" sz="2400"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6</a:t>
            </a:fld>
            <a:endParaRPr lang="fi-FI"/>
          </a:p>
        </p:txBody>
      </p:sp>
      <p:sp>
        <p:nvSpPr>
          <p:cNvPr id="21" name="Pyöristetty suorakulmio 20"/>
          <p:cNvSpPr/>
          <p:nvPr/>
        </p:nvSpPr>
        <p:spPr>
          <a:xfrm>
            <a:off x="1786176" y="3842792"/>
            <a:ext cx="1224136" cy="2160240"/>
          </a:xfrm>
          <a:prstGeom prst="roundRect">
            <a:avLst>
              <a:gd name="adj" fmla="val 2237"/>
            </a:avLst>
          </a:prstGeom>
          <a:solidFill>
            <a:srgbClr val="1F497D">
              <a:lumMod val="20000"/>
              <a:lumOff val="80000"/>
            </a:srgb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Public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client</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for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personal</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use</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22" name="Iloiset kasvot 21"/>
          <p:cNvSpPr/>
          <p:nvPr/>
        </p:nvSpPr>
        <p:spPr>
          <a:xfrm>
            <a:off x="1001381" y="4686938"/>
            <a:ext cx="432048" cy="468052"/>
          </a:xfrm>
          <a:prstGeom prst="smileyFace">
            <a:avLst/>
          </a:prstGeom>
          <a:noFill/>
          <a:ln w="3175"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3" name="Tekstiruutu 22"/>
          <p:cNvSpPr txBox="1"/>
          <p:nvPr/>
        </p:nvSpPr>
        <p:spPr>
          <a:xfrm>
            <a:off x="1001381" y="5154990"/>
            <a:ext cx="487634" cy="276999"/>
          </a:xfrm>
          <a:prstGeom prst="rect">
            <a:avLst/>
          </a:prstGeom>
          <a:noFill/>
        </p:spPr>
        <p:txBody>
          <a:bodyPr wrap="none" rtlCol="0">
            <a:spAutoFit/>
          </a:bodyPr>
          <a:lstStyle/>
          <a:p>
            <a:pPr eaLnBrk="1" fontAlgn="auto" hangingPunct="1">
              <a:spcBef>
                <a:spcPts val="0"/>
              </a:spcBef>
              <a:spcAft>
                <a:spcPts val="0"/>
              </a:spcAft>
            </a:pPr>
            <a:r>
              <a:rPr lang="fi-FI" sz="1200" dirty="0" smtClean="0">
                <a:solidFill>
                  <a:prstClr val="black"/>
                </a:solidFill>
                <a:latin typeface="Candara" panose="020E0502030303020204" pitchFamily="34" charset="0"/>
              </a:rPr>
              <a:t>User</a:t>
            </a:r>
            <a:endParaRPr lang="fi-FI" sz="1200" dirty="0">
              <a:solidFill>
                <a:prstClr val="black"/>
              </a:solidFill>
              <a:latin typeface="Candara" panose="020E0502030303020204" pitchFamily="34" charset="0"/>
            </a:endParaRPr>
          </a:p>
        </p:txBody>
      </p:sp>
      <p:sp>
        <p:nvSpPr>
          <p:cNvPr id="24" name="Pyöristetty suorakulmio 23"/>
          <p:cNvSpPr/>
          <p:nvPr/>
        </p:nvSpPr>
        <p:spPr>
          <a:xfrm>
            <a:off x="4882520" y="4202832"/>
            <a:ext cx="1224136" cy="855906"/>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Authorization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25" name="Pyöristetty suorakulmio 24"/>
          <p:cNvSpPr/>
          <p:nvPr/>
        </p:nvSpPr>
        <p:spPr>
          <a:xfrm>
            <a:off x="4882520" y="5282952"/>
            <a:ext cx="1224136" cy="720080"/>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Resource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26" name="Pyöristetty suorakulmio 25"/>
          <p:cNvSpPr/>
          <p:nvPr/>
        </p:nvSpPr>
        <p:spPr>
          <a:xfrm>
            <a:off x="3370352" y="3842792"/>
            <a:ext cx="1080120" cy="720080"/>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Web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browser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27" name="Pyöristetty suorakulmio 26"/>
          <p:cNvSpPr/>
          <p:nvPr/>
        </p:nvSpPr>
        <p:spPr>
          <a:xfrm>
            <a:off x="6538704" y="3842791"/>
            <a:ext cx="1152128" cy="1215947"/>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User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authentication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cxnSp>
        <p:nvCxnSpPr>
          <p:cNvPr id="28" name="Suora yhdysviiva 27"/>
          <p:cNvCxnSpPr>
            <a:endCxn id="26" idx="1"/>
          </p:cNvCxnSpPr>
          <p:nvPr/>
        </p:nvCxnSpPr>
        <p:spPr>
          <a:xfrm>
            <a:off x="3010312" y="4202832"/>
            <a:ext cx="360040" cy="0"/>
          </a:xfrm>
          <a:prstGeom prst="line">
            <a:avLst/>
          </a:prstGeom>
          <a:noFill/>
          <a:ln w="9525" cap="flat" cmpd="sng" algn="ctr">
            <a:solidFill>
              <a:srgbClr val="4F81BD">
                <a:shade val="95000"/>
                <a:satMod val="105000"/>
              </a:srgbClr>
            </a:solidFill>
            <a:prstDash val="solid"/>
          </a:ln>
          <a:effectLst/>
        </p:spPr>
      </p:cxnSp>
      <p:cxnSp>
        <p:nvCxnSpPr>
          <p:cNvPr id="29" name="Suora yhdysviiva 28"/>
          <p:cNvCxnSpPr/>
          <p:nvPr/>
        </p:nvCxnSpPr>
        <p:spPr>
          <a:xfrm>
            <a:off x="4450472" y="4418856"/>
            <a:ext cx="432048" cy="0"/>
          </a:xfrm>
          <a:prstGeom prst="line">
            <a:avLst/>
          </a:prstGeom>
          <a:noFill/>
          <a:ln w="9525" cap="flat" cmpd="sng" algn="ctr">
            <a:solidFill>
              <a:srgbClr val="4F81BD">
                <a:shade val="95000"/>
                <a:satMod val="105000"/>
              </a:srgbClr>
            </a:solidFill>
            <a:prstDash val="solid"/>
          </a:ln>
          <a:effectLst/>
        </p:spPr>
      </p:cxnSp>
      <p:cxnSp>
        <p:nvCxnSpPr>
          <p:cNvPr id="30" name="Suora yhdysviiva 29"/>
          <p:cNvCxnSpPr/>
          <p:nvPr/>
        </p:nvCxnSpPr>
        <p:spPr>
          <a:xfrm>
            <a:off x="3010312" y="4850904"/>
            <a:ext cx="1872208" cy="0"/>
          </a:xfrm>
          <a:prstGeom prst="line">
            <a:avLst/>
          </a:prstGeom>
          <a:noFill/>
          <a:ln w="9525" cap="flat" cmpd="sng" algn="ctr">
            <a:solidFill>
              <a:srgbClr val="4F81BD">
                <a:shade val="95000"/>
                <a:satMod val="105000"/>
              </a:srgbClr>
            </a:solidFill>
            <a:prstDash val="solid"/>
          </a:ln>
          <a:effectLst/>
        </p:spPr>
      </p:cxnSp>
      <p:cxnSp>
        <p:nvCxnSpPr>
          <p:cNvPr id="31" name="Suora yhdysviiva 30"/>
          <p:cNvCxnSpPr>
            <a:stCxn id="25" idx="1"/>
          </p:cNvCxnSpPr>
          <p:nvPr/>
        </p:nvCxnSpPr>
        <p:spPr>
          <a:xfrm flipH="1">
            <a:off x="3010312" y="5642992"/>
            <a:ext cx="1872208" cy="0"/>
          </a:xfrm>
          <a:prstGeom prst="line">
            <a:avLst/>
          </a:prstGeom>
          <a:noFill/>
          <a:ln w="9525" cap="flat" cmpd="sng" algn="ctr">
            <a:solidFill>
              <a:srgbClr val="4F81BD">
                <a:shade val="95000"/>
                <a:satMod val="105000"/>
              </a:srgbClr>
            </a:solidFill>
            <a:prstDash val="solid"/>
          </a:ln>
          <a:effectLst/>
        </p:spPr>
      </p:cxnSp>
      <p:cxnSp>
        <p:nvCxnSpPr>
          <p:cNvPr id="32" name="Suora yhdysviiva 31"/>
          <p:cNvCxnSpPr>
            <a:stCxn id="24" idx="2"/>
            <a:endCxn id="25" idx="0"/>
          </p:cNvCxnSpPr>
          <p:nvPr/>
        </p:nvCxnSpPr>
        <p:spPr>
          <a:xfrm>
            <a:off x="5494588" y="5058738"/>
            <a:ext cx="0" cy="224214"/>
          </a:xfrm>
          <a:prstGeom prst="line">
            <a:avLst/>
          </a:prstGeom>
          <a:noFill/>
          <a:ln w="9525" cap="flat" cmpd="sng" algn="ctr">
            <a:solidFill>
              <a:srgbClr val="4F81BD">
                <a:shade val="95000"/>
                <a:satMod val="105000"/>
              </a:srgbClr>
            </a:solidFill>
            <a:prstDash val="solid"/>
          </a:ln>
          <a:effectLst/>
        </p:spPr>
      </p:cxnSp>
      <p:cxnSp>
        <p:nvCxnSpPr>
          <p:cNvPr id="33" name="Suora yhdysviiva 32"/>
          <p:cNvCxnSpPr>
            <a:stCxn id="21" idx="1"/>
            <a:endCxn id="22" idx="6"/>
          </p:cNvCxnSpPr>
          <p:nvPr/>
        </p:nvCxnSpPr>
        <p:spPr>
          <a:xfrm flipH="1" flipV="1">
            <a:off x="1433429" y="4920964"/>
            <a:ext cx="352747" cy="1948"/>
          </a:xfrm>
          <a:prstGeom prst="line">
            <a:avLst/>
          </a:prstGeom>
          <a:noFill/>
          <a:ln w="9525" cap="flat" cmpd="sng" algn="ctr">
            <a:solidFill>
              <a:srgbClr val="4F81BD">
                <a:shade val="95000"/>
                <a:satMod val="105000"/>
              </a:srgbClr>
            </a:solidFill>
            <a:prstDash val="solid"/>
          </a:ln>
          <a:effectLst/>
        </p:spPr>
      </p:cxnSp>
      <p:cxnSp>
        <p:nvCxnSpPr>
          <p:cNvPr id="34" name="Suora yhdysviiva 33"/>
          <p:cNvCxnSpPr/>
          <p:nvPr/>
        </p:nvCxnSpPr>
        <p:spPr>
          <a:xfrm>
            <a:off x="4450472" y="4058816"/>
            <a:ext cx="2088232" cy="0"/>
          </a:xfrm>
          <a:prstGeom prst="line">
            <a:avLst/>
          </a:prstGeom>
          <a:noFill/>
          <a:ln w="9525" cap="flat" cmpd="sng" algn="ctr">
            <a:solidFill>
              <a:srgbClr val="4F81BD">
                <a:shade val="95000"/>
                <a:satMod val="105000"/>
              </a:srgbClr>
            </a:solidFill>
            <a:prstDash val="solid"/>
          </a:ln>
          <a:effectLst/>
        </p:spPr>
      </p:cxnSp>
      <p:cxnSp>
        <p:nvCxnSpPr>
          <p:cNvPr id="35" name="Suora yhdysviiva 34"/>
          <p:cNvCxnSpPr>
            <a:stCxn id="24" idx="3"/>
          </p:cNvCxnSpPr>
          <p:nvPr/>
        </p:nvCxnSpPr>
        <p:spPr>
          <a:xfrm>
            <a:off x="6106656" y="4630785"/>
            <a:ext cx="432048" cy="0"/>
          </a:xfrm>
          <a:prstGeom prst="line">
            <a:avLst/>
          </a:prstGeom>
          <a:noFill/>
          <a:ln w="9525" cap="flat" cmpd="sng" algn="ctr">
            <a:solidFill>
              <a:srgbClr val="4F81BD">
                <a:shade val="95000"/>
                <a:satMod val="105000"/>
              </a:srgbClr>
            </a:solidFill>
            <a:prstDash val="solid"/>
          </a:ln>
          <a:effectLst/>
        </p:spPr>
      </p:cxnSp>
    </p:spTree>
    <p:extLst>
      <p:ext uri="{BB962C8B-B14F-4D97-AF65-F5344CB8AC3E}">
        <p14:creationId xmlns:p14="http://schemas.microsoft.com/office/powerpoint/2010/main" val="3105969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PHR:ää</a:t>
            </a:r>
            <a:r>
              <a:rPr lang="fi-FI" dirty="0" smtClean="0"/>
              <a:t> hyödyntävien sovellusten tyypit</a:t>
            </a:r>
            <a:endParaRPr lang="fi-FI" dirty="0"/>
          </a:p>
        </p:txBody>
      </p:sp>
      <p:sp>
        <p:nvSpPr>
          <p:cNvPr id="3" name="Sisällön paikkamerkki 2"/>
          <p:cNvSpPr>
            <a:spLocks noGrp="1"/>
          </p:cNvSpPr>
          <p:nvPr>
            <p:ph idx="1"/>
          </p:nvPr>
        </p:nvSpPr>
        <p:spPr/>
        <p:txBody>
          <a:bodyPr/>
          <a:lstStyle/>
          <a:p>
            <a:r>
              <a:rPr lang="fi-FI" sz="2400" i="1" dirty="0" smtClean="0"/>
              <a:t>2. </a:t>
            </a:r>
            <a:r>
              <a:rPr lang="fi-FI" sz="2400" i="1" dirty="0" err="1" smtClean="0"/>
              <a:t>Confidential</a:t>
            </a:r>
            <a:r>
              <a:rPr lang="fi-FI" sz="2400" i="1" dirty="0" smtClean="0"/>
              <a:t> </a:t>
            </a:r>
            <a:r>
              <a:rPr lang="fi-FI" sz="2400" i="1" dirty="0" err="1" smtClean="0"/>
              <a:t>client</a:t>
            </a:r>
            <a:r>
              <a:rPr lang="fi-FI" sz="2400" i="1" dirty="0" smtClean="0"/>
              <a:t> for </a:t>
            </a:r>
            <a:r>
              <a:rPr lang="fi-FI" sz="2400" i="1" dirty="0" err="1" smtClean="0"/>
              <a:t>personal</a:t>
            </a:r>
            <a:r>
              <a:rPr lang="fi-FI" sz="2400" i="1" dirty="0" smtClean="0"/>
              <a:t> </a:t>
            </a:r>
            <a:r>
              <a:rPr lang="fi-FI" sz="2400" i="1" dirty="0" err="1" smtClean="0"/>
              <a:t>use</a:t>
            </a:r>
            <a:endParaRPr lang="fi-FI" sz="2400" dirty="0" smtClean="0"/>
          </a:p>
          <a:p>
            <a:r>
              <a:rPr lang="fi-FI" sz="2400" dirty="0" smtClean="0"/>
              <a:t>Palvelimelle asennettava sovellus, esimerkiksi nettipalvelu, joka on suunnattu kansalaisille.</a:t>
            </a:r>
            <a:endParaRPr lang="fi-FI" dirty="0"/>
          </a:p>
        </p:txBody>
      </p:sp>
      <p:sp>
        <p:nvSpPr>
          <p:cNvPr id="50" name="Pyöristetty suorakulmio 49"/>
          <p:cNvSpPr/>
          <p:nvPr/>
        </p:nvSpPr>
        <p:spPr>
          <a:xfrm>
            <a:off x="3163043" y="4512960"/>
            <a:ext cx="1224136" cy="1440160"/>
          </a:xfrm>
          <a:prstGeom prst="roundRect">
            <a:avLst>
              <a:gd name="adj" fmla="val 2237"/>
            </a:avLst>
          </a:prstGeom>
          <a:solidFill>
            <a:srgbClr val="1F497D">
              <a:lumMod val="20000"/>
              <a:lumOff val="80000"/>
            </a:srgb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Confidential</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client</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for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personal</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use</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51" name="Iloiset kasvot 50"/>
          <p:cNvSpPr/>
          <p:nvPr/>
        </p:nvSpPr>
        <p:spPr>
          <a:xfrm>
            <a:off x="930795" y="4602970"/>
            <a:ext cx="432048" cy="468052"/>
          </a:xfrm>
          <a:prstGeom prst="smileyFace">
            <a:avLst/>
          </a:prstGeom>
          <a:noFill/>
          <a:ln w="3175"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52" name="Pyöristetty suorakulmio 51"/>
          <p:cNvSpPr/>
          <p:nvPr/>
        </p:nvSpPr>
        <p:spPr>
          <a:xfrm>
            <a:off x="4819227" y="4152920"/>
            <a:ext cx="1224136" cy="864096"/>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Authorization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53" name="Pyöristetty suorakulmio 52"/>
          <p:cNvSpPr/>
          <p:nvPr/>
        </p:nvSpPr>
        <p:spPr>
          <a:xfrm>
            <a:off x="4819227" y="5233040"/>
            <a:ext cx="1224136" cy="720080"/>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Resource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54" name="Pyöristetty suorakulmio 53"/>
          <p:cNvSpPr/>
          <p:nvPr/>
        </p:nvSpPr>
        <p:spPr>
          <a:xfrm>
            <a:off x="1650875" y="3720871"/>
            <a:ext cx="1080120" cy="2232249"/>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Web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browser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55" name="Pyöristetty suorakulmio 54"/>
          <p:cNvSpPr/>
          <p:nvPr/>
        </p:nvSpPr>
        <p:spPr>
          <a:xfrm>
            <a:off x="6475411" y="3720871"/>
            <a:ext cx="1152128" cy="1215947"/>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User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authentication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cxnSp>
        <p:nvCxnSpPr>
          <p:cNvPr id="56" name="Suora yhdysviiva 55"/>
          <p:cNvCxnSpPr>
            <a:stCxn id="51" idx="6"/>
            <a:endCxn id="54" idx="1"/>
          </p:cNvCxnSpPr>
          <p:nvPr/>
        </p:nvCxnSpPr>
        <p:spPr>
          <a:xfrm>
            <a:off x="1362843" y="4836996"/>
            <a:ext cx="288032" cy="0"/>
          </a:xfrm>
          <a:prstGeom prst="line">
            <a:avLst/>
          </a:prstGeom>
          <a:noFill/>
          <a:ln w="9525" cap="flat" cmpd="sng" algn="ctr">
            <a:solidFill>
              <a:srgbClr val="4F81BD">
                <a:shade val="95000"/>
                <a:satMod val="105000"/>
              </a:srgbClr>
            </a:solidFill>
            <a:prstDash val="solid"/>
          </a:ln>
          <a:effectLst/>
        </p:spPr>
      </p:cxnSp>
      <p:cxnSp>
        <p:nvCxnSpPr>
          <p:cNvPr id="57" name="Suora yhdysviiva 56"/>
          <p:cNvCxnSpPr>
            <a:stCxn id="54" idx="3"/>
          </p:cNvCxnSpPr>
          <p:nvPr/>
        </p:nvCxnSpPr>
        <p:spPr>
          <a:xfrm>
            <a:off x="2730995" y="4836996"/>
            <a:ext cx="432048" cy="0"/>
          </a:xfrm>
          <a:prstGeom prst="line">
            <a:avLst/>
          </a:prstGeom>
          <a:noFill/>
          <a:ln w="9525" cap="flat" cmpd="sng" algn="ctr">
            <a:solidFill>
              <a:srgbClr val="4F81BD">
                <a:shade val="95000"/>
                <a:satMod val="105000"/>
              </a:srgbClr>
            </a:solidFill>
            <a:prstDash val="solid"/>
          </a:ln>
          <a:effectLst/>
        </p:spPr>
      </p:cxnSp>
      <p:cxnSp>
        <p:nvCxnSpPr>
          <p:cNvPr id="58" name="Suora yhdysviiva 57"/>
          <p:cNvCxnSpPr>
            <a:stCxn id="52" idx="3"/>
          </p:cNvCxnSpPr>
          <p:nvPr/>
        </p:nvCxnSpPr>
        <p:spPr>
          <a:xfrm>
            <a:off x="6043363" y="4584968"/>
            <a:ext cx="432048" cy="0"/>
          </a:xfrm>
          <a:prstGeom prst="line">
            <a:avLst/>
          </a:prstGeom>
          <a:noFill/>
          <a:ln w="9525" cap="flat" cmpd="sng" algn="ctr">
            <a:solidFill>
              <a:srgbClr val="4F81BD">
                <a:shade val="95000"/>
                <a:satMod val="105000"/>
              </a:srgbClr>
            </a:solidFill>
            <a:prstDash val="solid"/>
          </a:ln>
          <a:effectLst/>
        </p:spPr>
      </p:cxnSp>
      <p:cxnSp>
        <p:nvCxnSpPr>
          <p:cNvPr id="59" name="Suora yhdysviiva 58"/>
          <p:cNvCxnSpPr/>
          <p:nvPr/>
        </p:nvCxnSpPr>
        <p:spPr>
          <a:xfrm>
            <a:off x="4387179" y="4830149"/>
            <a:ext cx="432048" cy="0"/>
          </a:xfrm>
          <a:prstGeom prst="line">
            <a:avLst/>
          </a:prstGeom>
          <a:noFill/>
          <a:ln w="9525" cap="flat" cmpd="sng" algn="ctr">
            <a:solidFill>
              <a:srgbClr val="4F81BD">
                <a:shade val="95000"/>
                <a:satMod val="105000"/>
              </a:srgbClr>
            </a:solidFill>
            <a:prstDash val="solid"/>
          </a:ln>
          <a:effectLst/>
        </p:spPr>
      </p:cxnSp>
      <p:cxnSp>
        <p:nvCxnSpPr>
          <p:cNvPr id="60" name="Suora yhdysviiva 59"/>
          <p:cNvCxnSpPr>
            <a:stCxn id="53" idx="1"/>
          </p:cNvCxnSpPr>
          <p:nvPr/>
        </p:nvCxnSpPr>
        <p:spPr>
          <a:xfrm flipH="1">
            <a:off x="4387179" y="5593080"/>
            <a:ext cx="432048" cy="0"/>
          </a:xfrm>
          <a:prstGeom prst="line">
            <a:avLst/>
          </a:prstGeom>
          <a:noFill/>
          <a:ln w="9525" cap="flat" cmpd="sng" algn="ctr">
            <a:solidFill>
              <a:srgbClr val="4F81BD">
                <a:shade val="95000"/>
                <a:satMod val="105000"/>
              </a:srgbClr>
            </a:solidFill>
            <a:prstDash val="solid"/>
          </a:ln>
          <a:effectLst/>
        </p:spPr>
      </p:cxnSp>
      <p:cxnSp>
        <p:nvCxnSpPr>
          <p:cNvPr id="61" name="Suora yhdysviiva 60"/>
          <p:cNvCxnSpPr>
            <a:stCxn id="52" idx="2"/>
            <a:endCxn id="53" idx="0"/>
          </p:cNvCxnSpPr>
          <p:nvPr/>
        </p:nvCxnSpPr>
        <p:spPr>
          <a:xfrm>
            <a:off x="5431295" y="5017016"/>
            <a:ext cx="0" cy="216024"/>
          </a:xfrm>
          <a:prstGeom prst="line">
            <a:avLst/>
          </a:prstGeom>
          <a:noFill/>
          <a:ln w="9525" cap="flat" cmpd="sng" algn="ctr">
            <a:solidFill>
              <a:srgbClr val="4F81BD">
                <a:shade val="95000"/>
                <a:satMod val="105000"/>
              </a:srgbClr>
            </a:solidFill>
            <a:prstDash val="solid"/>
          </a:ln>
          <a:effectLst/>
        </p:spPr>
      </p:cxnSp>
      <p:cxnSp>
        <p:nvCxnSpPr>
          <p:cNvPr id="62" name="Suora yhdysviiva 61"/>
          <p:cNvCxnSpPr/>
          <p:nvPr/>
        </p:nvCxnSpPr>
        <p:spPr>
          <a:xfrm>
            <a:off x="2730995" y="3936896"/>
            <a:ext cx="3744416" cy="0"/>
          </a:xfrm>
          <a:prstGeom prst="line">
            <a:avLst/>
          </a:prstGeom>
          <a:noFill/>
          <a:ln w="9525" cap="flat" cmpd="sng" algn="ctr">
            <a:solidFill>
              <a:srgbClr val="4F81BD">
                <a:shade val="95000"/>
                <a:satMod val="105000"/>
              </a:srgbClr>
            </a:solidFill>
            <a:prstDash val="solid"/>
          </a:ln>
          <a:effectLst/>
        </p:spPr>
      </p:cxnSp>
      <p:sp>
        <p:nvSpPr>
          <p:cNvPr id="63" name="Tekstiruutu 62"/>
          <p:cNvSpPr txBox="1"/>
          <p:nvPr/>
        </p:nvSpPr>
        <p:spPr>
          <a:xfrm>
            <a:off x="899592" y="5079732"/>
            <a:ext cx="487634" cy="276999"/>
          </a:xfrm>
          <a:prstGeom prst="rect">
            <a:avLst/>
          </a:prstGeom>
          <a:noFill/>
        </p:spPr>
        <p:txBody>
          <a:bodyPr wrap="none" rtlCol="0">
            <a:spAutoFit/>
          </a:bodyPr>
          <a:lstStyle/>
          <a:p>
            <a:pPr eaLnBrk="1" fontAlgn="auto" hangingPunct="1">
              <a:spcBef>
                <a:spcPts val="0"/>
              </a:spcBef>
              <a:spcAft>
                <a:spcPts val="0"/>
              </a:spcAft>
            </a:pPr>
            <a:r>
              <a:rPr lang="fi-FI" sz="1200" dirty="0" smtClean="0">
                <a:solidFill>
                  <a:prstClr val="black"/>
                </a:solidFill>
                <a:latin typeface="Candara" panose="020E0502030303020204" pitchFamily="34" charset="0"/>
              </a:rPr>
              <a:t>User</a:t>
            </a:r>
            <a:endParaRPr lang="fi-FI" sz="1200" dirty="0">
              <a:solidFill>
                <a:prstClr val="black"/>
              </a:solidFill>
              <a:latin typeface="Candara" panose="020E0502030303020204" pitchFamily="34" charset="0"/>
            </a:endParaRPr>
          </a:p>
        </p:txBody>
      </p:sp>
      <p:cxnSp>
        <p:nvCxnSpPr>
          <p:cNvPr id="64" name="Suora yhdysviiva 63"/>
          <p:cNvCxnSpPr/>
          <p:nvPr/>
        </p:nvCxnSpPr>
        <p:spPr>
          <a:xfrm>
            <a:off x="2730995" y="4328844"/>
            <a:ext cx="2088232" cy="0"/>
          </a:xfrm>
          <a:prstGeom prst="line">
            <a:avLst/>
          </a:prstGeom>
          <a:noFill/>
          <a:ln w="9525" cap="flat" cmpd="sng" algn="ctr">
            <a:solidFill>
              <a:srgbClr val="4F81BD">
                <a:shade val="95000"/>
                <a:satMod val="105000"/>
              </a:srgbClr>
            </a:solidFill>
            <a:prstDash val="solid"/>
          </a:ln>
          <a:effectLst/>
        </p:spPr>
      </p:cxnSp>
    </p:spTree>
    <p:extLst>
      <p:ext uri="{BB962C8B-B14F-4D97-AF65-F5344CB8AC3E}">
        <p14:creationId xmlns:p14="http://schemas.microsoft.com/office/powerpoint/2010/main" val="138120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PHR:ää</a:t>
            </a:r>
            <a:r>
              <a:rPr lang="fi-FI" dirty="0" smtClean="0"/>
              <a:t> hyödyntävien sovellusten tyypit</a:t>
            </a:r>
            <a:endParaRPr lang="fi-FI" dirty="0"/>
          </a:p>
        </p:txBody>
      </p:sp>
      <p:sp>
        <p:nvSpPr>
          <p:cNvPr id="3" name="Sisällön paikkamerkki 2"/>
          <p:cNvSpPr>
            <a:spLocks noGrp="1"/>
          </p:cNvSpPr>
          <p:nvPr>
            <p:ph idx="1"/>
          </p:nvPr>
        </p:nvSpPr>
        <p:spPr/>
        <p:txBody>
          <a:bodyPr/>
          <a:lstStyle/>
          <a:p>
            <a:r>
              <a:rPr lang="fi-FI" sz="2400" i="1" dirty="0" smtClean="0"/>
              <a:t>3. </a:t>
            </a:r>
            <a:r>
              <a:rPr lang="en-GB" sz="2400" i="1" dirty="0"/>
              <a:t>Client for professional </a:t>
            </a:r>
            <a:r>
              <a:rPr lang="en-GB" sz="2400" i="1" dirty="0" smtClean="0"/>
              <a:t>use</a:t>
            </a:r>
          </a:p>
          <a:p>
            <a:r>
              <a:rPr lang="fi-FI" sz="2400" dirty="0" err="1" smtClean="0"/>
              <a:t>SOTE-ammattilaisen</a:t>
            </a:r>
            <a:r>
              <a:rPr lang="fi-FI" sz="2400" dirty="0" smtClean="0"/>
              <a:t> käyttämä sovellus, joka voi olla esim. osana potilastietojärjestelmää.</a:t>
            </a:r>
            <a:endParaRPr lang="fi-FI" dirty="0"/>
          </a:p>
        </p:txBody>
      </p:sp>
      <p:sp>
        <p:nvSpPr>
          <p:cNvPr id="34" name="Pyöristetty suorakulmio 33"/>
          <p:cNvSpPr/>
          <p:nvPr/>
        </p:nvSpPr>
        <p:spPr>
          <a:xfrm>
            <a:off x="4680012" y="3789040"/>
            <a:ext cx="1224136" cy="2232249"/>
          </a:xfrm>
          <a:prstGeom prst="roundRect">
            <a:avLst>
              <a:gd name="adj" fmla="val 2237"/>
            </a:avLst>
          </a:prstGeom>
          <a:solidFill>
            <a:srgbClr val="1F497D">
              <a:lumMod val="20000"/>
              <a:lumOff val="80000"/>
            </a:srgb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Client for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professional</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use</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35" name="Iloiset kasvot 34"/>
          <p:cNvSpPr/>
          <p:nvPr/>
        </p:nvSpPr>
        <p:spPr>
          <a:xfrm>
            <a:off x="935596" y="4671139"/>
            <a:ext cx="432048" cy="468052"/>
          </a:xfrm>
          <a:prstGeom prst="smileyFace">
            <a:avLst/>
          </a:prstGeom>
          <a:noFill/>
          <a:ln w="3175"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6" name="Pyöristetty suorakulmio 35"/>
          <p:cNvSpPr/>
          <p:nvPr/>
        </p:nvSpPr>
        <p:spPr>
          <a:xfrm>
            <a:off x="6336196" y="3789041"/>
            <a:ext cx="1224136" cy="882098"/>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Authorization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37" name="Pyöristetty suorakulmio 36"/>
          <p:cNvSpPr/>
          <p:nvPr/>
        </p:nvSpPr>
        <p:spPr>
          <a:xfrm>
            <a:off x="6336196" y="5139191"/>
            <a:ext cx="1224136" cy="882098"/>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Resource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38" name="Pyöristetty suorakulmio 37"/>
          <p:cNvSpPr/>
          <p:nvPr/>
        </p:nvSpPr>
        <p:spPr>
          <a:xfrm>
            <a:off x="1655676" y="3789040"/>
            <a:ext cx="1080120" cy="2232249"/>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Web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browser</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or</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app</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sp>
        <p:nvSpPr>
          <p:cNvPr id="39" name="Pyöristetty suorakulmio 38"/>
          <p:cNvSpPr/>
          <p:nvPr/>
        </p:nvSpPr>
        <p:spPr>
          <a:xfrm>
            <a:off x="3114886" y="3789039"/>
            <a:ext cx="1152128" cy="882100"/>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User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authentication</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cxnSp>
        <p:nvCxnSpPr>
          <p:cNvPr id="40" name="Suora yhdysviiva 39"/>
          <p:cNvCxnSpPr>
            <a:stCxn id="35" idx="6"/>
            <a:endCxn id="38" idx="1"/>
          </p:cNvCxnSpPr>
          <p:nvPr/>
        </p:nvCxnSpPr>
        <p:spPr>
          <a:xfrm>
            <a:off x="1367644" y="4905165"/>
            <a:ext cx="288032" cy="0"/>
          </a:xfrm>
          <a:prstGeom prst="line">
            <a:avLst/>
          </a:prstGeom>
          <a:noFill/>
          <a:ln w="9525" cap="flat" cmpd="sng" algn="ctr">
            <a:solidFill>
              <a:srgbClr val="4F81BD">
                <a:shade val="95000"/>
                <a:satMod val="105000"/>
              </a:srgbClr>
            </a:solidFill>
            <a:prstDash val="solid"/>
          </a:ln>
          <a:effectLst/>
        </p:spPr>
      </p:cxnSp>
      <p:cxnSp>
        <p:nvCxnSpPr>
          <p:cNvPr id="41" name="Suora yhdysviiva 40"/>
          <p:cNvCxnSpPr>
            <a:stCxn id="38" idx="3"/>
            <a:endCxn id="34" idx="1"/>
          </p:cNvCxnSpPr>
          <p:nvPr/>
        </p:nvCxnSpPr>
        <p:spPr>
          <a:xfrm>
            <a:off x="2735796" y="4905165"/>
            <a:ext cx="1944216" cy="0"/>
          </a:xfrm>
          <a:prstGeom prst="line">
            <a:avLst/>
          </a:prstGeom>
          <a:noFill/>
          <a:ln w="9525" cap="flat" cmpd="sng" algn="ctr">
            <a:solidFill>
              <a:srgbClr val="4F81BD">
                <a:shade val="95000"/>
                <a:satMod val="105000"/>
              </a:srgbClr>
            </a:solidFill>
            <a:prstDash val="solid"/>
          </a:ln>
          <a:effectLst/>
        </p:spPr>
      </p:cxnSp>
      <p:cxnSp>
        <p:nvCxnSpPr>
          <p:cNvPr id="42" name="Suora yhdysviiva 41"/>
          <p:cNvCxnSpPr>
            <a:endCxn id="36" idx="1"/>
          </p:cNvCxnSpPr>
          <p:nvPr/>
        </p:nvCxnSpPr>
        <p:spPr>
          <a:xfrm>
            <a:off x="5904148" y="4230089"/>
            <a:ext cx="432048" cy="1"/>
          </a:xfrm>
          <a:prstGeom prst="line">
            <a:avLst/>
          </a:prstGeom>
          <a:noFill/>
          <a:ln w="9525" cap="flat" cmpd="sng" algn="ctr">
            <a:solidFill>
              <a:srgbClr val="4F81BD">
                <a:shade val="95000"/>
                <a:satMod val="105000"/>
              </a:srgbClr>
            </a:solidFill>
            <a:prstDash val="solid"/>
          </a:ln>
          <a:effectLst/>
        </p:spPr>
      </p:cxnSp>
      <p:cxnSp>
        <p:nvCxnSpPr>
          <p:cNvPr id="43" name="Suora yhdysviiva 42"/>
          <p:cNvCxnSpPr>
            <a:stCxn id="37" idx="1"/>
          </p:cNvCxnSpPr>
          <p:nvPr/>
        </p:nvCxnSpPr>
        <p:spPr>
          <a:xfrm flipH="1">
            <a:off x="5904148" y="5580240"/>
            <a:ext cx="432048" cy="0"/>
          </a:xfrm>
          <a:prstGeom prst="line">
            <a:avLst/>
          </a:prstGeom>
          <a:noFill/>
          <a:ln w="9525" cap="flat" cmpd="sng" algn="ctr">
            <a:solidFill>
              <a:srgbClr val="4F81BD">
                <a:shade val="95000"/>
                <a:satMod val="105000"/>
              </a:srgbClr>
            </a:solidFill>
            <a:prstDash val="solid"/>
          </a:ln>
          <a:effectLst/>
        </p:spPr>
      </p:cxnSp>
      <p:cxnSp>
        <p:nvCxnSpPr>
          <p:cNvPr id="44" name="Suora yhdysviiva 43"/>
          <p:cNvCxnSpPr>
            <a:stCxn id="36" idx="2"/>
            <a:endCxn id="37" idx="0"/>
          </p:cNvCxnSpPr>
          <p:nvPr/>
        </p:nvCxnSpPr>
        <p:spPr>
          <a:xfrm>
            <a:off x="6948264" y="4671139"/>
            <a:ext cx="0" cy="468052"/>
          </a:xfrm>
          <a:prstGeom prst="line">
            <a:avLst/>
          </a:prstGeom>
          <a:noFill/>
          <a:ln w="9525" cap="flat" cmpd="sng" algn="ctr">
            <a:solidFill>
              <a:srgbClr val="4F81BD">
                <a:shade val="95000"/>
                <a:satMod val="105000"/>
              </a:srgbClr>
            </a:solidFill>
            <a:prstDash val="solid"/>
          </a:ln>
          <a:effectLst/>
        </p:spPr>
      </p:cxnSp>
      <p:sp>
        <p:nvSpPr>
          <p:cNvPr id="45" name="Pyöristetty suorakulmio 44"/>
          <p:cNvSpPr/>
          <p:nvPr/>
        </p:nvSpPr>
        <p:spPr>
          <a:xfrm>
            <a:off x="3114886" y="5139191"/>
            <a:ext cx="1152128" cy="882098"/>
          </a:xfrm>
          <a:prstGeom prst="roundRect">
            <a:avLst>
              <a:gd name="adj" fmla="val 2237"/>
            </a:avLst>
          </a:prstGeom>
          <a:solidFill>
            <a:sysClr val="window" lastClr="FFFFFF">
              <a:lumMod val="95000"/>
            </a:sysClr>
          </a:solidFill>
          <a:ln w="6350" cap="flat" cmpd="sng" algn="ctr">
            <a:solidFill>
              <a:sysClr val="window" lastClr="FFFFFF">
                <a:lumMod val="50000"/>
              </a:sysClr>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Professional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rights</a:t>
            </a:r>
            <a:r>
              <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rPr>
              <a:t> </a:t>
            </a:r>
            <a:r>
              <a:rPr kumimoji="0" lang="fi-FI" sz="1200" b="0" i="0" u="none" strike="noStrike" kern="0" cap="none" spc="0" normalizeH="0" baseline="0" noProof="0" dirty="0" err="1" smtClean="0">
                <a:ln>
                  <a:noFill/>
                </a:ln>
                <a:solidFill>
                  <a:prstClr val="black"/>
                </a:solidFill>
                <a:effectLst/>
                <a:uLnTx/>
                <a:uFillTx/>
                <a:latin typeface="Candara" panose="020E0502030303020204" pitchFamily="34" charset="0"/>
                <a:ea typeface="+mn-ea"/>
                <a:cs typeface="+mn-cs"/>
              </a:rPr>
              <a:t>server</a:t>
            </a:r>
            <a:endParaRPr kumimoji="0" lang="fi-FI" sz="1200" b="0" i="0" u="none" strike="noStrike" kern="0" cap="none" spc="0" normalizeH="0" baseline="0" noProof="0" dirty="0" smtClean="0">
              <a:ln>
                <a:noFill/>
              </a:ln>
              <a:solidFill>
                <a:prstClr val="black"/>
              </a:solidFill>
              <a:effectLst/>
              <a:uLnTx/>
              <a:uFillTx/>
              <a:latin typeface="Candara" panose="020E0502030303020204" pitchFamily="34" charset="0"/>
              <a:ea typeface="+mn-ea"/>
              <a:cs typeface="+mn-cs"/>
            </a:endParaRPr>
          </a:p>
        </p:txBody>
      </p:sp>
      <p:cxnSp>
        <p:nvCxnSpPr>
          <p:cNvPr id="46" name="Suora yhdysviiva 45"/>
          <p:cNvCxnSpPr>
            <a:stCxn id="39" idx="3"/>
          </p:cNvCxnSpPr>
          <p:nvPr/>
        </p:nvCxnSpPr>
        <p:spPr>
          <a:xfrm>
            <a:off x="4267014" y="4230089"/>
            <a:ext cx="412998" cy="1"/>
          </a:xfrm>
          <a:prstGeom prst="line">
            <a:avLst/>
          </a:prstGeom>
          <a:noFill/>
          <a:ln w="9525" cap="flat" cmpd="sng" algn="ctr">
            <a:solidFill>
              <a:srgbClr val="4F81BD">
                <a:shade val="95000"/>
                <a:satMod val="105000"/>
              </a:srgbClr>
            </a:solidFill>
            <a:prstDash val="solid"/>
          </a:ln>
          <a:effectLst/>
        </p:spPr>
      </p:cxnSp>
      <p:cxnSp>
        <p:nvCxnSpPr>
          <p:cNvPr id="47" name="Suora yhdysviiva 46"/>
          <p:cNvCxnSpPr>
            <a:stCxn id="45" idx="3"/>
          </p:cNvCxnSpPr>
          <p:nvPr/>
        </p:nvCxnSpPr>
        <p:spPr>
          <a:xfrm>
            <a:off x="4267014" y="5580240"/>
            <a:ext cx="412998" cy="0"/>
          </a:xfrm>
          <a:prstGeom prst="line">
            <a:avLst/>
          </a:prstGeom>
          <a:noFill/>
          <a:ln w="9525" cap="flat" cmpd="sng" algn="ctr">
            <a:solidFill>
              <a:srgbClr val="4F81BD">
                <a:shade val="95000"/>
                <a:satMod val="105000"/>
              </a:srgbClr>
            </a:solidFill>
            <a:prstDash val="solid"/>
          </a:ln>
          <a:effectLst/>
        </p:spPr>
      </p:cxnSp>
      <p:sp>
        <p:nvSpPr>
          <p:cNvPr id="48" name="Tekstiruutu 47"/>
          <p:cNvSpPr txBox="1"/>
          <p:nvPr/>
        </p:nvSpPr>
        <p:spPr>
          <a:xfrm>
            <a:off x="904393" y="5147901"/>
            <a:ext cx="487634" cy="276999"/>
          </a:xfrm>
          <a:prstGeom prst="rect">
            <a:avLst/>
          </a:prstGeom>
          <a:noFill/>
        </p:spPr>
        <p:txBody>
          <a:bodyPr wrap="none" rtlCol="0">
            <a:spAutoFit/>
          </a:bodyPr>
          <a:lstStyle/>
          <a:p>
            <a:pPr eaLnBrk="1" fontAlgn="auto" hangingPunct="1">
              <a:spcBef>
                <a:spcPts val="0"/>
              </a:spcBef>
              <a:spcAft>
                <a:spcPts val="0"/>
              </a:spcAft>
            </a:pPr>
            <a:r>
              <a:rPr lang="fi-FI" sz="1200" dirty="0" smtClean="0">
                <a:solidFill>
                  <a:prstClr val="black"/>
                </a:solidFill>
                <a:latin typeface="Candara" panose="020E0502030303020204" pitchFamily="34" charset="0"/>
              </a:rPr>
              <a:t>User</a:t>
            </a:r>
            <a:endParaRPr lang="fi-FI" sz="1200" dirty="0">
              <a:solidFill>
                <a:prstClr val="black"/>
              </a:solidFill>
              <a:latin typeface="Candara" panose="020E0502030303020204" pitchFamily="34" charset="0"/>
            </a:endParaRPr>
          </a:p>
        </p:txBody>
      </p:sp>
    </p:spTree>
    <p:extLst>
      <p:ext uri="{BB962C8B-B14F-4D97-AF65-F5344CB8AC3E}">
        <p14:creationId xmlns:p14="http://schemas.microsoft.com/office/powerpoint/2010/main" val="3736374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Sovellusten ja sovellusinstanssien rekisteröinnin periaatteet</a:t>
            </a:r>
            <a:endParaRPr lang="fi-FI" dirty="0"/>
          </a:p>
        </p:txBody>
      </p:sp>
      <p:sp>
        <p:nvSpPr>
          <p:cNvPr id="3" name="Sisällön paikkamerkki 2"/>
          <p:cNvSpPr>
            <a:spLocks noGrp="1"/>
          </p:cNvSpPr>
          <p:nvPr>
            <p:ph idx="1"/>
          </p:nvPr>
        </p:nvSpPr>
        <p:spPr/>
        <p:txBody>
          <a:bodyPr>
            <a:normAutofit fontScale="77500" lnSpcReduction="20000"/>
          </a:bodyPr>
          <a:lstStyle/>
          <a:p>
            <a:r>
              <a:rPr lang="fi-FI" dirty="0" smtClean="0"/>
              <a:t>Sovellus = </a:t>
            </a:r>
            <a:r>
              <a:rPr lang="fi-FI" dirty="0" err="1" smtClean="0"/>
              <a:t>client</a:t>
            </a:r>
            <a:r>
              <a:rPr lang="fi-FI" dirty="0" smtClean="0"/>
              <a:t> software</a:t>
            </a:r>
          </a:p>
          <a:p>
            <a:r>
              <a:rPr lang="fi-FI" dirty="0" smtClean="0"/>
              <a:t>Sovellusinstanssi = </a:t>
            </a:r>
            <a:r>
              <a:rPr lang="fi-FI" dirty="0" err="1" smtClean="0"/>
              <a:t>client</a:t>
            </a:r>
            <a:r>
              <a:rPr lang="fi-FI" dirty="0" smtClean="0"/>
              <a:t> </a:t>
            </a:r>
            <a:r>
              <a:rPr lang="fi-FI" dirty="0" err="1" smtClean="0"/>
              <a:t>instance</a:t>
            </a:r>
            <a:endParaRPr lang="fi-FI" dirty="0" smtClean="0"/>
          </a:p>
          <a:p>
            <a:r>
              <a:rPr lang="fi-FI" dirty="0" smtClean="0"/>
              <a:t>Käytännöt vaihtelee sovellustyypeittäin</a:t>
            </a:r>
          </a:p>
          <a:p>
            <a:r>
              <a:rPr lang="fi-FI" dirty="0" smtClean="0"/>
              <a:t>Public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 (</a:t>
            </a:r>
            <a:r>
              <a:rPr lang="fi-FI" dirty="0" err="1" smtClean="0"/>
              <a:t>natiiviappsit</a:t>
            </a:r>
            <a:r>
              <a:rPr lang="fi-FI" dirty="0" smtClean="0"/>
              <a:t>): </a:t>
            </a:r>
          </a:p>
          <a:p>
            <a:pPr lvl="1"/>
            <a:r>
              <a:rPr lang="fi-FI" dirty="0" smtClean="0"/>
              <a:t>Kela rekisteröi sovelluksen </a:t>
            </a:r>
            <a:r>
              <a:rPr lang="fi-FI" dirty="0" err="1" smtClean="0"/>
              <a:t>PHR:ään</a:t>
            </a:r>
            <a:endParaRPr lang="fi-FI" dirty="0" smtClean="0"/>
          </a:p>
          <a:p>
            <a:pPr lvl="1"/>
            <a:r>
              <a:rPr lang="fi-FI" dirty="0" smtClean="0"/>
              <a:t>Sovelluksen käyttäjä eli kansalainen rekisteröi sovellusinstanssin </a:t>
            </a:r>
            <a:r>
              <a:rPr lang="fi-FI" dirty="0" err="1" smtClean="0"/>
              <a:t>PHR:ään</a:t>
            </a:r>
            <a:r>
              <a:rPr lang="fi-FI" dirty="0" smtClean="0"/>
              <a:t> kun ottaa sen käyttöön ja liittää sen omaan terveystiliinsä (auktorisoi sovellusinstanssin käyttämään omaa terveystiliään)</a:t>
            </a:r>
          </a:p>
          <a:p>
            <a:r>
              <a:rPr lang="fi-FI" dirty="0" err="1" smtClean="0"/>
              <a:t>Confidential</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 ja Client for </a:t>
            </a:r>
            <a:r>
              <a:rPr lang="fi-FI" dirty="0" err="1" smtClean="0"/>
              <a:t>professional</a:t>
            </a:r>
            <a:r>
              <a:rPr lang="fi-FI" dirty="0" smtClean="0"/>
              <a:t> </a:t>
            </a:r>
            <a:r>
              <a:rPr lang="fi-FI" dirty="0" err="1" smtClean="0"/>
              <a:t>use</a:t>
            </a:r>
            <a:r>
              <a:rPr lang="fi-FI" dirty="0" smtClean="0"/>
              <a:t>:</a:t>
            </a:r>
          </a:p>
          <a:p>
            <a:pPr lvl="1"/>
            <a:r>
              <a:rPr lang="fi-FI" dirty="0" smtClean="0"/>
              <a:t>Kela rekisteröi sovellusinstanssin </a:t>
            </a:r>
            <a:r>
              <a:rPr lang="fi-FI" dirty="0" err="1" smtClean="0"/>
              <a:t>PHR:ään</a:t>
            </a:r>
            <a:endParaRPr lang="fi-FI" dirty="0" smtClean="0"/>
          </a:p>
          <a:p>
            <a:pPr lvl="1"/>
            <a:r>
              <a:rPr lang="fi-FI" dirty="0" smtClean="0"/>
              <a:t>Sovelluksia ei rekisteröidä </a:t>
            </a:r>
            <a:r>
              <a:rPr lang="fi-FI" dirty="0" err="1" smtClean="0"/>
              <a:t>PHR:ään</a:t>
            </a:r>
            <a:r>
              <a:rPr lang="fi-FI" dirty="0" smtClean="0"/>
              <a:t> ohjelmistotuotteina</a:t>
            </a:r>
          </a:p>
          <a:p>
            <a:pPr lvl="1"/>
            <a:r>
              <a:rPr lang="fi-FI" dirty="0" smtClean="0"/>
              <a:t>Yhteisliittymisen tai välityspalveluiden käyttöä ei ole suljettu pois mutta ei myöskään vielä määritelty tarkemmalle tasolle.</a:t>
            </a:r>
          </a:p>
          <a:p>
            <a:r>
              <a:rPr lang="fi-FI" dirty="0" smtClean="0"/>
              <a:t>Hiekkalaatikossa rekisteröinti on </a:t>
            </a:r>
            <a:r>
              <a:rPr lang="fi-FI" dirty="0" err="1" smtClean="0"/>
              <a:t>self-service-periaatteella</a:t>
            </a:r>
            <a:r>
              <a:rPr lang="fi-FI" dirty="0" smtClean="0"/>
              <a:t> (rekisteröidy itse ja rekisteröi oma sovellus)</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9</a:t>
            </a:fld>
            <a:endParaRPr lang="fi-FI"/>
          </a:p>
        </p:txBody>
      </p:sp>
    </p:spTree>
    <p:extLst>
      <p:ext uri="{BB962C8B-B14F-4D97-AF65-F5344CB8AC3E}">
        <p14:creationId xmlns:p14="http://schemas.microsoft.com/office/powerpoint/2010/main" val="1776962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05737" y="811798"/>
            <a:ext cx="7759833" cy="5184576"/>
          </a:xfrm>
          <a:prstGeom prst="rect">
            <a:avLst/>
          </a:prstGeom>
        </p:spPr>
      </p:pic>
      <p:sp>
        <p:nvSpPr>
          <p:cNvPr id="8" name="Tekstiruutu 7"/>
          <p:cNvSpPr txBox="1"/>
          <p:nvPr/>
        </p:nvSpPr>
        <p:spPr>
          <a:xfrm>
            <a:off x="259308" y="351078"/>
            <a:ext cx="2732799" cy="307777"/>
          </a:xfrm>
          <a:prstGeom prst="rect">
            <a:avLst/>
          </a:prstGeom>
          <a:solidFill>
            <a:srgbClr val="FFC000"/>
          </a:solidFill>
          <a:ln w="3175">
            <a:solidFill>
              <a:schemeClr val="tx1"/>
            </a:solidFill>
          </a:ln>
        </p:spPr>
        <p:txBody>
          <a:bodyPr wrap="none" rtlCol="0">
            <a:spAutoFit/>
          </a:bodyPr>
          <a:lstStyle/>
          <a:p>
            <a:r>
              <a:rPr lang="fi-FI" sz="1400" dirty="0" smtClean="0"/>
              <a:t>Tarkoittaa siis sovelluskehittäjää</a:t>
            </a:r>
            <a:endParaRPr lang="fi-FI" sz="1400" dirty="0"/>
          </a:p>
        </p:txBody>
      </p:sp>
      <p:cxnSp>
        <p:nvCxnSpPr>
          <p:cNvPr id="12" name="Suora nuoliyhdysviiva 11"/>
          <p:cNvCxnSpPr/>
          <p:nvPr/>
        </p:nvCxnSpPr>
        <p:spPr bwMode="auto">
          <a:xfrm>
            <a:off x="941696" y="658855"/>
            <a:ext cx="163773" cy="66497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473783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Käyttäjä kirjautunut </a:t>
            </a:r>
            <a:r>
              <a:rPr lang="fi-FI" dirty="0" err="1" smtClean="0"/>
              <a:t>OAuth-palvelimelle</a:t>
            </a:r>
            <a:r>
              <a:rPr lang="fi-FI" dirty="0" smtClean="0"/>
              <a:t>, rekisteröi oman </a:t>
            </a:r>
            <a:r>
              <a:rPr lang="fi-FI" dirty="0" err="1" smtClean="0"/>
              <a:t>client-sovelluksen</a:t>
            </a:r>
            <a:r>
              <a:rPr lang="fi-FI" dirty="0" smtClean="0"/>
              <a:t> 1/3</a:t>
            </a:r>
            <a:endParaRPr lang="en-US" dirty="0"/>
          </a:p>
        </p:txBody>
      </p:sp>
      <p:pic>
        <p:nvPicPr>
          <p:cNvPr id="7" name="Picture 6"/>
          <p:cNvPicPr>
            <a:picLocks noChangeAspect="1"/>
          </p:cNvPicPr>
          <p:nvPr/>
        </p:nvPicPr>
        <p:blipFill>
          <a:blip r:embed="rId2"/>
          <a:stretch>
            <a:fillRect/>
          </a:stretch>
        </p:blipFill>
        <p:spPr>
          <a:xfrm>
            <a:off x="827584" y="1657960"/>
            <a:ext cx="7727637" cy="4862033"/>
          </a:xfrm>
          <a:prstGeom prst="rect">
            <a:avLst/>
          </a:prstGeom>
        </p:spPr>
      </p:pic>
      <p:cxnSp>
        <p:nvCxnSpPr>
          <p:cNvPr id="11" name="Straight Arrow Connector 10"/>
          <p:cNvCxnSpPr/>
          <p:nvPr/>
        </p:nvCxnSpPr>
        <p:spPr>
          <a:xfrm flipV="1">
            <a:off x="575556" y="3284984"/>
            <a:ext cx="504056" cy="672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9407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Käyttäjä kirjautunut </a:t>
            </a:r>
            <a:r>
              <a:rPr lang="fi-FI" dirty="0" err="1" smtClean="0"/>
              <a:t>OAuth-palvelimelle</a:t>
            </a:r>
            <a:r>
              <a:rPr lang="fi-FI" dirty="0"/>
              <a:t>, rekisteröi oman </a:t>
            </a:r>
            <a:r>
              <a:rPr lang="fi-FI" dirty="0" err="1" smtClean="0"/>
              <a:t>client-sovelluksen</a:t>
            </a:r>
            <a:r>
              <a:rPr lang="fi-FI" dirty="0" smtClean="0"/>
              <a:t> 2/3</a:t>
            </a:r>
            <a:endParaRPr lang="en-US" dirty="0"/>
          </a:p>
        </p:txBody>
      </p:sp>
      <p:pic>
        <p:nvPicPr>
          <p:cNvPr id="7" name="Picture 6"/>
          <p:cNvPicPr>
            <a:picLocks noChangeAspect="1"/>
          </p:cNvPicPr>
          <p:nvPr/>
        </p:nvPicPr>
        <p:blipFill>
          <a:blip r:embed="rId2"/>
          <a:stretch>
            <a:fillRect/>
          </a:stretch>
        </p:blipFill>
        <p:spPr>
          <a:xfrm>
            <a:off x="1640502" y="1870141"/>
            <a:ext cx="5740606" cy="4106157"/>
          </a:xfrm>
          <a:prstGeom prst="rect">
            <a:avLst/>
          </a:prstGeom>
        </p:spPr>
      </p:pic>
    </p:spTree>
    <p:extLst>
      <p:ext uri="{BB962C8B-B14F-4D97-AF65-F5344CB8AC3E}">
        <p14:creationId xmlns:p14="http://schemas.microsoft.com/office/powerpoint/2010/main" val="2383352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Käyttäjä kirjautunut </a:t>
            </a:r>
            <a:r>
              <a:rPr lang="fi-FI" dirty="0" err="1" smtClean="0"/>
              <a:t>OAuth-palvelimelle</a:t>
            </a:r>
            <a:r>
              <a:rPr lang="fi-FI" dirty="0"/>
              <a:t>, rekisteröi oman </a:t>
            </a:r>
            <a:r>
              <a:rPr lang="fi-FI" dirty="0" err="1" smtClean="0"/>
              <a:t>client-sovelluksen</a:t>
            </a:r>
            <a:r>
              <a:rPr lang="fi-FI" dirty="0" smtClean="0"/>
              <a:t> 3/3</a:t>
            </a:r>
            <a:endParaRPr lang="en-US" dirty="0"/>
          </a:p>
        </p:txBody>
      </p:sp>
      <p:pic>
        <p:nvPicPr>
          <p:cNvPr id="10" name="Picture 9"/>
          <p:cNvPicPr>
            <a:picLocks noChangeAspect="1"/>
          </p:cNvPicPr>
          <p:nvPr/>
        </p:nvPicPr>
        <p:blipFill>
          <a:blip r:embed="rId2"/>
          <a:stretch>
            <a:fillRect/>
          </a:stretch>
        </p:blipFill>
        <p:spPr>
          <a:xfrm>
            <a:off x="1446033" y="1843403"/>
            <a:ext cx="6049367" cy="4465956"/>
          </a:xfrm>
          <a:prstGeom prst="rect">
            <a:avLst/>
          </a:prstGeom>
        </p:spPr>
      </p:pic>
    </p:spTree>
    <p:extLst>
      <p:ext uri="{BB962C8B-B14F-4D97-AF65-F5344CB8AC3E}">
        <p14:creationId xmlns:p14="http://schemas.microsoft.com/office/powerpoint/2010/main" val="1626500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tietoja tarvitaan rekisteröintivaiheessa?</a:t>
            </a:r>
            <a:endParaRPr lang="fi-FI" dirty="0"/>
          </a:p>
        </p:txBody>
      </p:sp>
      <p:sp>
        <p:nvSpPr>
          <p:cNvPr id="3" name="Sisällön paikkamerkki 2"/>
          <p:cNvSpPr>
            <a:spLocks noGrp="1"/>
          </p:cNvSpPr>
          <p:nvPr>
            <p:ph idx="1"/>
          </p:nvPr>
        </p:nvSpPr>
        <p:spPr/>
        <p:txBody>
          <a:bodyPr>
            <a:normAutofit fontScale="70000" lnSpcReduction="20000"/>
          </a:bodyPr>
          <a:lstStyle/>
          <a:p>
            <a:pPr marL="0" indent="0">
              <a:buNone/>
            </a:pPr>
            <a:r>
              <a:rPr lang="fi-FI" dirty="0" smtClean="0"/>
              <a:t>Public </a:t>
            </a:r>
            <a:r>
              <a:rPr lang="fi-FI" dirty="0" err="1" smtClean="0"/>
              <a:t>client</a:t>
            </a:r>
            <a:r>
              <a:rPr lang="fi-FI" dirty="0" smtClean="0"/>
              <a:t> for </a:t>
            </a:r>
            <a:r>
              <a:rPr lang="fi-FI" dirty="0" err="1" smtClean="0"/>
              <a:t>personal</a:t>
            </a:r>
            <a:r>
              <a:rPr lang="fi-FI" dirty="0" smtClean="0"/>
              <a:t> </a:t>
            </a:r>
            <a:r>
              <a:rPr lang="fi-FI" dirty="0" err="1" smtClean="0"/>
              <a:t>use</a:t>
            </a:r>
            <a:endParaRPr lang="fi-FI" dirty="0" smtClean="0"/>
          </a:p>
          <a:p>
            <a:r>
              <a:rPr lang="en-GB" dirty="0" smtClean="0"/>
              <a:t>Client name</a:t>
            </a:r>
          </a:p>
          <a:p>
            <a:pPr lvl="1"/>
            <a:r>
              <a:rPr lang="en-GB" dirty="0" err="1" smtClean="0"/>
              <a:t>Markkinointinimi</a:t>
            </a:r>
            <a:r>
              <a:rPr lang="en-GB" dirty="0" smtClean="0"/>
              <a:t>, </a:t>
            </a:r>
            <a:r>
              <a:rPr lang="en-GB" dirty="0" err="1" smtClean="0"/>
              <a:t>näkyy</a:t>
            </a:r>
            <a:r>
              <a:rPr lang="en-GB" dirty="0" smtClean="0"/>
              <a:t> </a:t>
            </a:r>
            <a:r>
              <a:rPr lang="en-GB" dirty="0" err="1" smtClean="0"/>
              <a:t>myös</a:t>
            </a:r>
            <a:r>
              <a:rPr lang="en-GB" dirty="0" smtClean="0"/>
              <a:t> </a:t>
            </a:r>
            <a:r>
              <a:rPr lang="en-GB" dirty="0" err="1" smtClean="0"/>
              <a:t>käyttäjälle</a:t>
            </a:r>
            <a:r>
              <a:rPr lang="en-GB" dirty="0" smtClean="0"/>
              <a:t> </a:t>
            </a:r>
            <a:r>
              <a:rPr lang="en-GB" dirty="0" err="1" smtClean="0"/>
              <a:t>eri</a:t>
            </a:r>
            <a:r>
              <a:rPr lang="en-GB" dirty="0" smtClean="0"/>
              <a:t> </a:t>
            </a:r>
            <a:r>
              <a:rPr lang="en-GB" dirty="0" err="1" smtClean="0"/>
              <a:t>paikoissa</a:t>
            </a:r>
            <a:r>
              <a:rPr lang="en-GB" dirty="0" smtClean="0"/>
              <a:t> (</a:t>
            </a:r>
            <a:r>
              <a:rPr lang="en-GB" dirty="0" err="1" smtClean="0"/>
              <a:t>soveluskauppa</a:t>
            </a:r>
            <a:r>
              <a:rPr lang="en-GB" dirty="0" smtClean="0"/>
              <a:t>, </a:t>
            </a:r>
            <a:r>
              <a:rPr lang="en-GB" dirty="0" err="1" smtClean="0"/>
              <a:t>Omakanta</a:t>
            </a:r>
            <a:r>
              <a:rPr lang="en-GB" dirty="0" smtClean="0"/>
              <a:t>, </a:t>
            </a:r>
            <a:r>
              <a:rPr lang="en-GB" dirty="0" err="1" smtClean="0"/>
              <a:t>sovellusluettelo</a:t>
            </a:r>
            <a:r>
              <a:rPr lang="en-GB" dirty="0" smtClean="0"/>
              <a:t> </a:t>
            </a:r>
            <a:r>
              <a:rPr lang="en-GB" dirty="0" err="1" smtClean="0"/>
              <a:t>kanta.fi:ssä</a:t>
            </a:r>
            <a:r>
              <a:rPr lang="en-GB" dirty="0" smtClean="0"/>
              <a:t>)</a:t>
            </a:r>
            <a:endParaRPr lang="fi-FI" dirty="0"/>
          </a:p>
          <a:p>
            <a:r>
              <a:rPr lang="en-GB" dirty="0" smtClean="0"/>
              <a:t>Client id</a:t>
            </a:r>
          </a:p>
          <a:p>
            <a:pPr lvl="1"/>
            <a:r>
              <a:rPr lang="en-GB" dirty="0" err="1" smtClean="0"/>
              <a:t>Sovelluksen</a:t>
            </a:r>
            <a:r>
              <a:rPr lang="en-GB" dirty="0" smtClean="0"/>
              <a:t> </a:t>
            </a:r>
            <a:r>
              <a:rPr lang="en-GB" dirty="0" err="1" smtClean="0"/>
              <a:t>yksilöintitunnus</a:t>
            </a:r>
            <a:r>
              <a:rPr lang="en-GB" dirty="0" smtClean="0"/>
              <a:t>, </a:t>
            </a:r>
            <a:r>
              <a:rPr lang="en-GB" dirty="0" err="1" smtClean="0"/>
              <a:t>voi</a:t>
            </a:r>
            <a:r>
              <a:rPr lang="en-GB" dirty="0" smtClean="0"/>
              <a:t> olla </a:t>
            </a:r>
            <a:r>
              <a:rPr lang="en-GB" dirty="0" err="1" smtClean="0"/>
              <a:t>vaikkapa</a:t>
            </a:r>
            <a:r>
              <a:rPr lang="en-GB" dirty="0" smtClean="0"/>
              <a:t> </a:t>
            </a:r>
            <a:r>
              <a:rPr lang="en-GB" dirty="0" err="1" smtClean="0"/>
              <a:t>satunnainen</a:t>
            </a:r>
            <a:r>
              <a:rPr lang="en-GB" dirty="0" smtClean="0"/>
              <a:t> UUID. </a:t>
            </a:r>
            <a:r>
              <a:rPr lang="en-GB" dirty="0" err="1" smtClean="0"/>
              <a:t>Myös</a:t>
            </a:r>
            <a:r>
              <a:rPr lang="en-GB" dirty="0" smtClean="0"/>
              <a:t> </a:t>
            </a:r>
            <a:r>
              <a:rPr lang="en-GB" dirty="0" err="1" smtClean="0"/>
              <a:t>Kela</a:t>
            </a:r>
            <a:r>
              <a:rPr lang="en-GB" dirty="0" smtClean="0"/>
              <a:t> </a:t>
            </a:r>
            <a:r>
              <a:rPr lang="en-GB" dirty="0" err="1" smtClean="0"/>
              <a:t>voi</a:t>
            </a:r>
            <a:r>
              <a:rPr lang="en-GB" dirty="0" smtClean="0"/>
              <a:t> </a:t>
            </a:r>
            <a:r>
              <a:rPr lang="en-GB" dirty="0" err="1" smtClean="0"/>
              <a:t>antaa</a:t>
            </a:r>
            <a:r>
              <a:rPr lang="en-GB" dirty="0" smtClean="0"/>
              <a:t> </a:t>
            </a:r>
            <a:r>
              <a:rPr lang="en-GB" dirty="0" err="1" smtClean="0"/>
              <a:t>tunnuksen</a:t>
            </a:r>
            <a:r>
              <a:rPr lang="en-GB" dirty="0" smtClean="0"/>
              <a:t> </a:t>
            </a:r>
            <a:r>
              <a:rPr lang="en-GB" dirty="0" err="1" smtClean="0"/>
              <a:t>sovellukselle</a:t>
            </a:r>
            <a:r>
              <a:rPr lang="en-GB" dirty="0" smtClean="0"/>
              <a:t>. </a:t>
            </a:r>
            <a:r>
              <a:rPr lang="en-GB" dirty="0" err="1" smtClean="0"/>
              <a:t>Hiekkalaatikossa</a:t>
            </a:r>
            <a:r>
              <a:rPr lang="en-GB" dirty="0" smtClean="0"/>
              <a:t> </a:t>
            </a:r>
            <a:r>
              <a:rPr lang="en-GB" dirty="0" err="1" smtClean="0"/>
              <a:t>säyttöliittymä</a:t>
            </a:r>
            <a:r>
              <a:rPr lang="en-GB" dirty="0" smtClean="0"/>
              <a:t> </a:t>
            </a:r>
            <a:r>
              <a:rPr lang="en-GB" dirty="0" err="1" smtClean="0"/>
              <a:t>generoi</a:t>
            </a:r>
            <a:r>
              <a:rPr lang="en-GB" dirty="0" smtClean="0"/>
              <a:t> </a:t>
            </a:r>
            <a:r>
              <a:rPr lang="en-GB" dirty="0" err="1" smtClean="0"/>
              <a:t>sen.</a:t>
            </a:r>
            <a:endParaRPr lang="fi-FI" dirty="0"/>
          </a:p>
          <a:p>
            <a:r>
              <a:rPr lang="en-GB" dirty="0"/>
              <a:t>Redirect </a:t>
            </a:r>
            <a:r>
              <a:rPr lang="en-GB" dirty="0" smtClean="0"/>
              <a:t>URI</a:t>
            </a:r>
          </a:p>
          <a:p>
            <a:pPr lvl="1"/>
            <a:r>
              <a:rPr lang="en-GB" dirty="0" smtClean="0"/>
              <a:t>URI, </a:t>
            </a:r>
            <a:r>
              <a:rPr lang="en-GB" dirty="0" err="1" smtClean="0"/>
              <a:t>johon</a:t>
            </a:r>
            <a:r>
              <a:rPr lang="en-GB" dirty="0" smtClean="0"/>
              <a:t> </a:t>
            </a:r>
            <a:r>
              <a:rPr lang="en-GB" dirty="0" err="1" smtClean="0"/>
              <a:t>auktorisointipalvelin</a:t>
            </a:r>
            <a:r>
              <a:rPr lang="en-GB" dirty="0" smtClean="0"/>
              <a:t> </a:t>
            </a:r>
            <a:r>
              <a:rPr lang="en-GB" dirty="0" err="1" smtClean="0"/>
              <a:t>ohjaa</a:t>
            </a:r>
            <a:r>
              <a:rPr lang="en-GB" dirty="0" smtClean="0"/>
              <a:t> </a:t>
            </a:r>
            <a:r>
              <a:rPr lang="en-GB" dirty="0" err="1" smtClean="0"/>
              <a:t>selaimen</a:t>
            </a:r>
            <a:r>
              <a:rPr lang="en-GB" dirty="0" smtClean="0"/>
              <a:t> </a:t>
            </a:r>
            <a:r>
              <a:rPr lang="en-GB" dirty="0" err="1" smtClean="0"/>
              <a:t>auktorisoinnin</a:t>
            </a:r>
            <a:r>
              <a:rPr lang="en-GB" dirty="0" smtClean="0"/>
              <a:t> </a:t>
            </a:r>
            <a:r>
              <a:rPr lang="en-GB" dirty="0" err="1" smtClean="0"/>
              <a:t>jälkeen</a:t>
            </a:r>
            <a:r>
              <a:rPr lang="en-GB" dirty="0" smtClean="0"/>
              <a:t>  </a:t>
            </a:r>
            <a:endParaRPr lang="fi-FI" dirty="0"/>
          </a:p>
          <a:p>
            <a:r>
              <a:rPr lang="en-GB" dirty="0" smtClean="0"/>
              <a:t>Application logo</a:t>
            </a:r>
          </a:p>
          <a:p>
            <a:pPr lvl="1"/>
            <a:r>
              <a:rPr lang="en-GB" dirty="0" err="1" smtClean="0"/>
              <a:t>Näytetään</a:t>
            </a:r>
            <a:r>
              <a:rPr lang="en-GB" dirty="0" smtClean="0"/>
              <a:t> </a:t>
            </a:r>
            <a:r>
              <a:rPr lang="en-GB" dirty="0" err="1" smtClean="0"/>
              <a:t>käyttäjälle</a:t>
            </a:r>
            <a:r>
              <a:rPr lang="en-GB" dirty="0" smtClean="0"/>
              <a:t> </a:t>
            </a:r>
            <a:r>
              <a:rPr lang="en-GB" dirty="0" err="1" smtClean="0"/>
              <a:t>auktorisointivaiheessa</a:t>
            </a:r>
            <a:r>
              <a:rPr lang="en-GB" dirty="0" smtClean="0"/>
              <a:t>, </a:t>
            </a:r>
            <a:r>
              <a:rPr lang="en-GB" dirty="0" err="1" smtClean="0"/>
              <a:t>oltava</a:t>
            </a:r>
            <a:r>
              <a:rPr lang="en-GB" dirty="0" smtClean="0"/>
              <a:t> </a:t>
            </a:r>
            <a:r>
              <a:rPr lang="en-GB" dirty="0" err="1" smtClean="0"/>
              <a:t>sama</a:t>
            </a:r>
            <a:r>
              <a:rPr lang="en-GB" dirty="0" smtClean="0"/>
              <a:t> </a:t>
            </a:r>
            <a:r>
              <a:rPr lang="en-GB" dirty="0" err="1" smtClean="0"/>
              <a:t>kuin</a:t>
            </a:r>
            <a:r>
              <a:rPr lang="en-GB" dirty="0" smtClean="0"/>
              <a:t> </a:t>
            </a:r>
            <a:r>
              <a:rPr lang="en-GB" dirty="0" err="1" smtClean="0"/>
              <a:t>sovelluskaupassa</a:t>
            </a:r>
            <a:r>
              <a:rPr lang="en-GB" dirty="0" smtClean="0"/>
              <a:t> </a:t>
            </a:r>
            <a:r>
              <a:rPr lang="en-GB" dirty="0" err="1" smtClean="0"/>
              <a:t>oleva</a:t>
            </a:r>
            <a:r>
              <a:rPr lang="en-GB" dirty="0" smtClean="0"/>
              <a:t> logo.</a:t>
            </a:r>
            <a:endParaRPr lang="fi-FI" dirty="0"/>
          </a:p>
          <a:p>
            <a:r>
              <a:rPr lang="en-GB" dirty="0" smtClean="0"/>
              <a:t>Scopes</a:t>
            </a:r>
          </a:p>
          <a:p>
            <a:pPr lvl="1"/>
            <a:r>
              <a:rPr lang="en-GB" dirty="0" err="1" smtClean="0"/>
              <a:t>Mihin</a:t>
            </a:r>
            <a:r>
              <a:rPr lang="en-GB" dirty="0" smtClean="0"/>
              <a:t> PHR-</a:t>
            </a:r>
            <a:r>
              <a:rPr lang="en-GB" dirty="0" err="1" smtClean="0"/>
              <a:t>tietoihin</a:t>
            </a:r>
            <a:r>
              <a:rPr lang="en-GB" dirty="0" smtClean="0"/>
              <a:t> </a:t>
            </a:r>
            <a:r>
              <a:rPr lang="en-GB" dirty="0" err="1" smtClean="0"/>
              <a:t>tarvitaan</a:t>
            </a:r>
            <a:r>
              <a:rPr lang="en-GB" dirty="0" smtClean="0"/>
              <a:t> </a:t>
            </a:r>
            <a:r>
              <a:rPr lang="en-GB" dirty="0" err="1" smtClean="0"/>
              <a:t>oikeuksia</a:t>
            </a:r>
            <a:r>
              <a:rPr lang="en-GB" dirty="0" smtClean="0"/>
              <a:t> (</a:t>
            </a:r>
            <a:r>
              <a:rPr lang="en-GB" dirty="0" err="1" smtClean="0"/>
              <a:t>ja</a:t>
            </a:r>
            <a:r>
              <a:rPr lang="en-GB" dirty="0" smtClean="0"/>
              <a:t> </a:t>
            </a:r>
            <a:r>
              <a:rPr lang="en-GB" dirty="0" err="1" smtClean="0"/>
              <a:t>mitä</a:t>
            </a:r>
            <a:r>
              <a:rPr lang="en-GB" dirty="0" smtClean="0"/>
              <a:t> </a:t>
            </a:r>
            <a:r>
              <a:rPr lang="en-GB" dirty="0" err="1" smtClean="0"/>
              <a:t>oikeuksia</a:t>
            </a:r>
            <a:r>
              <a:rPr lang="en-GB" dirty="0" smtClean="0"/>
              <a:t>). </a:t>
            </a:r>
            <a:r>
              <a:rPr lang="en-GB" dirty="0" err="1" smtClean="0"/>
              <a:t>Toimii</a:t>
            </a:r>
            <a:r>
              <a:rPr lang="en-GB" dirty="0" smtClean="0"/>
              <a:t> </a:t>
            </a:r>
            <a:r>
              <a:rPr lang="en-GB" dirty="0" err="1" smtClean="0"/>
              <a:t>resurssityypeittäin</a:t>
            </a:r>
            <a:r>
              <a:rPr lang="en-GB" dirty="0" smtClean="0"/>
              <a:t> + </a:t>
            </a:r>
            <a:r>
              <a:rPr lang="en-GB" dirty="0" err="1" smtClean="0"/>
              <a:t>joukko</a:t>
            </a:r>
            <a:r>
              <a:rPr lang="en-GB" dirty="0" smtClean="0"/>
              <a:t> </a:t>
            </a:r>
            <a:r>
              <a:rPr lang="en-GB" dirty="0" err="1" smtClean="0"/>
              <a:t>teknisiä</a:t>
            </a:r>
            <a:r>
              <a:rPr lang="en-GB" dirty="0" smtClean="0"/>
              <a:t> </a:t>
            </a:r>
            <a:r>
              <a:rPr lang="en-GB" dirty="0" err="1" smtClean="0"/>
              <a:t>scopeja</a:t>
            </a:r>
            <a:r>
              <a:rPr lang="en-GB" dirty="0" smtClean="0"/>
              <a:t>.</a:t>
            </a:r>
          </a:p>
          <a:p>
            <a:r>
              <a:rPr lang="en-GB" dirty="0" err="1" smtClean="0"/>
              <a:t>Yhteystiedot</a:t>
            </a:r>
            <a:r>
              <a:rPr lang="en-GB" dirty="0" smtClean="0"/>
              <a:t> </a:t>
            </a:r>
            <a:r>
              <a:rPr lang="en-GB" dirty="0" err="1" smtClean="0"/>
              <a:t>ja</a:t>
            </a:r>
            <a:r>
              <a:rPr lang="en-GB" dirty="0" smtClean="0"/>
              <a:t> </a:t>
            </a:r>
            <a:r>
              <a:rPr lang="en-GB" dirty="0" err="1" smtClean="0"/>
              <a:t>muut</a:t>
            </a:r>
            <a:r>
              <a:rPr lang="en-GB" dirty="0" smtClean="0"/>
              <a:t> </a:t>
            </a:r>
            <a:r>
              <a:rPr lang="en-GB" dirty="0" err="1" smtClean="0"/>
              <a:t>hallinnolliset</a:t>
            </a:r>
            <a:r>
              <a:rPr lang="en-GB" dirty="0" smtClean="0"/>
              <a:t> </a:t>
            </a:r>
            <a:r>
              <a:rPr lang="en-GB" dirty="0" err="1" smtClean="0"/>
              <a:t>tiedot</a:t>
            </a:r>
            <a:endParaRPr lang="en-GB" dirty="0" smtClean="0"/>
          </a:p>
          <a:p>
            <a:pPr marL="0" indent="0">
              <a:buNone/>
            </a:pPr>
            <a:r>
              <a:rPr lang="en-GB" dirty="0" err="1" smtClean="0"/>
              <a:t>Rekisteröinnin</a:t>
            </a:r>
            <a:r>
              <a:rPr lang="en-GB" dirty="0" smtClean="0"/>
              <a:t> </a:t>
            </a:r>
            <a:r>
              <a:rPr lang="en-GB" dirty="0" err="1" smtClean="0"/>
              <a:t>jälkeen</a:t>
            </a:r>
            <a:r>
              <a:rPr lang="en-GB" dirty="0" smtClean="0"/>
              <a:t> </a:t>
            </a:r>
            <a:r>
              <a:rPr lang="en-GB" dirty="0" err="1" smtClean="0"/>
              <a:t>sovelluskehittäjä</a:t>
            </a:r>
            <a:r>
              <a:rPr lang="en-GB" dirty="0" smtClean="0"/>
              <a:t> </a:t>
            </a:r>
            <a:r>
              <a:rPr lang="en-GB" dirty="0" err="1" smtClean="0"/>
              <a:t>saa</a:t>
            </a:r>
            <a:r>
              <a:rPr lang="en-GB" dirty="0" smtClean="0"/>
              <a:t> initial access </a:t>
            </a:r>
            <a:r>
              <a:rPr lang="en-GB" dirty="0" err="1" smtClean="0"/>
              <a:t>tokenin</a:t>
            </a:r>
            <a:r>
              <a:rPr lang="en-GB" dirty="0" smtClean="0"/>
              <a:t>, jota </a:t>
            </a:r>
            <a:r>
              <a:rPr lang="en-GB" dirty="0" err="1" smtClean="0"/>
              <a:t>käytetään</a:t>
            </a:r>
            <a:r>
              <a:rPr lang="en-GB" dirty="0" smtClean="0"/>
              <a:t> </a:t>
            </a:r>
            <a:r>
              <a:rPr lang="en-GB" dirty="0" err="1" smtClean="0"/>
              <a:t>sovellusinstanssien</a:t>
            </a:r>
            <a:r>
              <a:rPr lang="en-GB" dirty="0" smtClean="0"/>
              <a:t> </a:t>
            </a:r>
            <a:r>
              <a:rPr lang="en-GB" dirty="0" err="1" smtClean="0"/>
              <a:t>rekisteröintiin</a:t>
            </a:r>
            <a:r>
              <a:rPr lang="en-GB" dirty="0" smtClean="0"/>
              <a:t>.</a:t>
            </a: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14</a:t>
            </a:fld>
            <a:endParaRPr lang="fi-FI"/>
          </a:p>
        </p:txBody>
      </p:sp>
    </p:spTree>
    <p:extLst>
      <p:ext uri="{BB962C8B-B14F-4D97-AF65-F5344CB8AC3E}">
        <p14:creationId xmlns:p14="http://schemas.microsoft.com/office/powerpoint/2010/main" val="2942445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tietoja tarvitaan rekisteröintivaiheessa?</a:t>
            </a:r>
            <a:endParaRPr lang="fi-FI" dirty="0"/>
          </a:p>
        </p:txBody>
      </p:sp>
      <p:sp>
        <p:nvSpPr>
          <p:cNvPr id="3" name="Sisällön paikkamerkki 2"/>
          <p:cNvSpPr>
            <a:spLocks noGrp="1"/>
          </p:cNvSpPr>
          <p:nvPr>
            <p:ph idx="1"/>
          </p:nvPr>
        </p:nvSpPr>
        <p:spPr/>
        <p:txBody>
          <a:bodyPr>
            <a:normAutofit fontScale="92500" lnSpcReduction="20000"/>
          </a:bodyPr>
          <a:lstStyle/>
          <a:p>
            <a:pPr marL="0" indent="0">
              <a:buNone/>
            </a:pPr>
            <a:r>
              <a:rPr lang="fi-FI" dirty="0" err="1" smtClean="0"/>
              <a:t>Confidential</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endParaRPr lang="fi-FI" dirty="0" smtClean="0"/>
          </a:p>
          <a:p>
            <a:r>
              <a:rPr lang="fi-FI" dirty="0" smtClean="0"/>
              <a:t>Samat kuin edellisellä +</a:t>
            </a:r>
          </a:p>
          <a:p>
            <a:r>
              <a:rPr lang="en-GB" dirty="0"/>
              <a:t>Backend </a:t>
            </a:r>
            <a:r>
              <a:rPr lang="en-GB" dirty="0" smtClean="0"/>
              <a:t>certificate (OID </a:t>
            </a:r>
            <a:r>
              <a:rPr lang="en-GB" dirty="0" err="1" smtClean="0"/>
              <a:t>riittää</a:t>
            </a:r>
            <a:r>
              <a:rPr lang="en-GB" dirty="0" smtClean="0"/>
              <a:t> </a:t>
            </a:r>
            <a:r>
              <a:rPr lang="en-GB" dirty="0" err="1" smtClean="0"/>
              <a:t>rekisteröintivaiheessa</a:t>
            </a:r>
            <a:r>
              <a:rPr lang="en-GB" dirty="0" smtClean="0"/>
              <a:t>)</a:t>
            </a:r>
          </a:p>
          <a:p>
            <a:pPr lvl="1"/>
            <a:r>
              <a:rPr lang="en-GB" dirty="0" smtClean="0"/>
              <a:t>TLS-</a:t>
            </a:r>
            <a:r>
              <a:rPr lang="en-GB" dirty="0" err="1" smtClean="0"/>
              <a:t>varmenne</a:t>
            </a:r>
            <a:r>
              <a:rPr lang="en-GB" dirty="0"/>
              <a:t> </a:t>
            </a:r>
            <a:r>
              <a:rPr lang="en-GB" dirty="0" smtClean="0"/>
              <a:t>(</a:t>
            </a:r>
            <a:r>
              <a:rPr lang="en-GB" dirty="0" err="1" smtClean="0"/>
              <a:t>myöntäjänä</a:t>
            </a:r>
            <a:r>
              <a:rPr lang="en-GB" dirty="0" smtClean="0"/>
              <a:t> VRK)</a:t>
            </a:r>
          </a:p>
          <a:p>
            <a:r>
              <a:rPr lang="en-GB" dirty="0" err="1" smtClean="0"/>
              <a:t>Rekisteröinnin</a:t>
            </a:r>
            <a:r>
              <a:rPr lang="en-GB" dirty="0" smtClean="0"/>
              <a:t> </a:t>
            </a:r>
            <a:r>
              <a:rPr lang="en-GB" dirty="0" err="1" smtClean="0"/>
              <a:t>jälkeen</a:t>
            </a:r>
            <a:r>
              <a:rPr lang="en-GB" dirty="0" smtClean="0"/>
              <a:t> </a:t>
            </a:r>
            <a:r>
              <a:rPr lang="en-GB" dirty="0" err="1" smtClean="0"/>
              <a:t>sovelluskehittäjä</a:t>
            </a:r>
            <a:r>
              <a:rPr lang="en-GB" dirty="0" smtClean="0"/>
              <a:t> </a:t>
            </a:r>
            <a:r>
              <a:rPr lang="en-GB" dirty="0" err="1" smtClean="0"/>
              <a:t>saa</a:t>
            </a:r>
            <a:r>
              <a:rPr lang="en-GB" dirty="0" smtClean="0"/>
              <a:t> </a:t>
            </a:r>
            <a:r>
              <a:rPr lang="en-GB" dirty="0" err="1" smtClean="0"/>
              <a:t>salasanan</a:t>
            </a:r>
            <a:r>
              <a:rPr lang="en-GB" dirty="0" smtClean="0"/>
              <a:t> (</a:t>
            </a:r>
            <a:r>
              <a:rPr lang="en-GB" sz="2200" dirty="0" err="1" smtClean="0">
                <a:latin typeface="Courier New" panose="02070309020205020404" pitchFamily="49" charset="0"/>
                <a:cs typeface="Courier New" panose="02070309020205020404" pitchFamily="49" charset="0"/>
              </a:rPr>
              <a:t>client_secret</a:t>
            </a:r>
            <a:r>
              <a:rPr lang="en-GB" dirty="0" smtClean="0"/>
              <a:t>).</a:t>
            </a:r>
          </a:p>
          <a:p>
            <a:pPr marL="0" indent="0">
              <a:buNone/>
            </a:pPr>
            <a:r>
              <a:rPr lang="en-GB" dirty="0" smtClean="0"/>
              <a:t>Client for professional use</a:t>
            </a:r>
          </a:p>
          <a:p>
            <a:r>
              <a:rPr lang="en-GB" dirty="0" err="1" smtClean="0"/>
              <a:t>Samat</a:t>
            </a:r>
            <a:r>
              <a:rPr lang="en-GB" dirty="0" smtClean="0"/>
              <a:t> </a:t>
            </a:r>
            <a:r>
              <a:rPr lang="en-GB" dirty="0" err="1" smtClean="0"/>
              <a:t>kuin</a:t>
            </a:r>
            <a:r>
              <a:rPr lang="en-GB" dirty="0" smtClean="0"/>
              <a:t> </a:t>
            </a:r>
            <a:r>
              <a:rPr lang="en-GB" dirty="0" err="1" smtClean="0"/>
              <a:t>edellisellä</a:t>
            </a:r>
            <a:r>
              <a:rPr lang="en-GB" dirty="0" smtClean="0"/>
              <a:t>, </a:t>
            </a:r>
            <a:r>
              <a:rPr lang="en-GB" dirty="0" err="1" smtClean="0"/>
              <a:t>paitsi</a:t>
            </a:r>
            <a:r>
              <a:rPr lang="en-GB" dirty="0" smtClean="0"/>
              <a:t> </a:t>
            </a:r>
            <a:r>
              <a:rPr lang="en-GB" dirty="0" err="1" smtClean="0"/>
              <a:t>logoa</a:t>
            </a:r>
            <a:r>
              <a:rPr lang="en-GB" dirty="0" smtClean="0"/>
              <a:t> </a:t>
            </a:r>
            <a:r>
              <a:rPr lang="en-GB" dirty="0" err="1" smtClean="0"/>
              <a:t>ja</a:t>
            </a:r>
            <a:r>
              <a:rPr lang="en-GB" dirty="0" smtClean="0"/>
              <a:t> redirect </a:t>
            </a:r>
            <a:r>
              <a:rPr lang="en-GB" dirty="0" err="1" smtClean="0"/>
              <a:t>URIa</a:t>
            </a:r>
            <a:r>
              <a:rPr lang="en-GB" dirty="0" smtClean="0"/>
              <a:t> </a:t>
            </a:r>
            <a:r>
              <a:rPr lang="en-GB" dirty="0" err="1" smtClean="0"/>
              <a:t>ei</a:t>
            </a:r>
            <a:r>
              <a:rPr lang="en-GB" dirty="0" smtClean="0"/>
              <a:t> </a:t>
            </a:r>
            <a:r>
              <a:rPr lang="en-GB" dirty="0" err="1" smtClean="0"/>
              <a:t>tarvita</a:t>
            </a:r>
            <a:endParaRPr lang="en-GB" dirty="0" smtClean="0"/>
          </a:p>
          <a:p>
            <a:r>
              <a:rPr lang="en-GB" dirty="0" err="1" smtClean="0"/>
              <a:t>Pääsynhallinta</a:t>
            </a:r>
            <a:r>
              <a:rPr lang="en-GB" dirty="0" smtClean="0"/>
              <a:t> </a:t>
            </a:r>
            <a:r>
              <a:rPr lang="en-GB" dirty="0" err="1" smtClean="0"/>
              <a:t>kansalaisen</a:t>
            </a:r>
            <a:r>
              <a:rPr lang="en-GB" dirty="0" smtClean="0"/>
              <a:t> </a:t>
            </a:r>
            <a:r>
              <a:rPr lang="en-GB" dirty="0" err="1" smtClean="0"/>
              <a:t>terveystiliin</a:t>
            </a:r>
            <a:r>
              <a:rPr lang="en-GB" dirty="0" smtClean="0"/>
              <a:t> </a:t>
            </a:r>
            <a:r>
              <a:rPr lang="en-GB" dirty="0" err="1" smtClean="0"/>
              <a:t>suostumuksen</a:t>
            </a:r>
            <a:r>
              <a:rPr lang="en-GB" dirty="0" smtClean="0"/>
              <a:t> </a:t>
            </a:r>
            <a:r>
              <a:rPr lang="en-GB" dirty="0" err="1" smtClean="0"/>
              <a:t>eikä</a:t>
            </a:r>
            <a:r>
              <a:rPr lang="en-GB" dirty="0" smtClean="0"/>
              <a:t> </a:t>
            </a:r>
            <a:r>
              <a:rPr lang="en-GB" dirty="0" err="1" smtClean="0"/>
              <a:t>kansalaisen</a:t>
            </a:r>
            <a:r>
              <a:rPr lang="en-GB" dirty="0" smtClean="0"/>
              <a:t> </a:t>
            </a:r>
            <a:r>
              <a:rPr lang="en-GB" dirty="0" err="1" smtClean="0"/>
              <a:t>suorittaman</a:t>
            </a:r>
            <a:r>
              <a:rPr lang="en-GB" dirty="0" smtClean="0"/>
              <a:t> </a:t>
            </a:r>
            <a:r>
              <a:rPr lang="en-GB" dirty="0" err="1" smtClean="0"/>
              <a:t>liittämisen</a:t>
            </a:r>
            <a:r>
              <a:rPr lang="en-GB" dirty="0" smtClean="0"/>
              <a:t> </a:t>
            </a:r>
            <a:r>
              <a:rPr lang="en-GB" dirty="0" err="1" smtClean="0"/>
              <a:t>kautta</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15</a:t>
            </a:fld>
            <a:endParaRPr lang="fi-FI"/>
          </a:p>
        </p:txBody>
      </p:sp>
    </p:spTree>
    <p:extLst>
      <p:ext uri="{BB962C8B-B14F-4D97-AF65-F5344CB8AC3E}">
        <p14:creationId xmlns:p14="http://schemas.microsoft.com/office/powerpoint/2010/main" val="48149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Sovellusinstanssin rekisteröinti</a:t>
            </a:r>
            <a:endParaRPr lang="fi-FI" dirty="0"/>
          </a:p>
        </p:txBody>
      </p:sp>
      <p:sp>
        <p:nvSpPr>
          <p:cNvPr id="3" name="Sisällön paikkamerkki 2"/>
          <p:cNvSpPr>
            <a:spLocks noGrp="1"/>
          </p:cNvSpPr>
          <p:nvPr>
            <p:ph idx="1"/>
          </p:nvPr>
        </p:nvSpPr>
        <p:spPr>
          <a:xfrm>
            <a:off x="457200" y="1981200"/>
            <a:ext cx="8229600" cy="1321558"/>
          </a:xfrm>
        </p:spPr>
        <p:txBody>
          <a:bodyPr>
            <a:normAutofit fontScale="85000" lnSpcReduction="20000"/>
          </a:bodyPr>
          <a:lstStyle/>
          <a:p>
            <a:r>
              <a:rPr lang="fi-FI" dirty="0" smtClean="0"/>
              <a:t>Vain </a:t>
            </a:r>
            <a:r>
              <a:rPr lang="fi-FI" dirty="0" err="1" smtClean="0"/>
              <a:t>natiiviappseille</a:t>
            </a:r>
            <a:r>
              <a:rPr lang="fi-FI" dirty="0" smtClean="0"/>
              <a:t> (</a:t>
            </a:r>
            <a:r>
              <a:rPr lang="fi-FI" dirty="0" err="1" smtClean="0"/>
              <a:t>public</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a:t>
            </a:r>
          </a:p>
          <a:p>
            <a:r>
              <a:rPr lang="en-GB" dirty="0" err="1"/>
              <a:t>Rekisteröinnin</a:t>
            </a:r>
            <a:r>
              <a:rPr lang="en-GB" dirty="0"/>
              <a:t> </a:t>
            </a:r>
            <a:r>
              <a:rPr lang="en-GB" dirty="0" err="1"/>
              <a:t>jälkeen</a:t>
            </a:r>
            <a:r>
              <a:rPr lang="en-GB" dirty="0"/>
              <a:t> </a:t>
            </a:r>
            <a:r>
              <a:rPr lang="en-GB" dirty="0" err="1"/>
              <a:t>sovelluskehittäjä</a:t>
            </a:r>
            <a:r>
              <a:rPr lang="en-GB" dirty="0"/>
              <a:t> </a:t>
            </a:r>
            <a:r>
              <a:rPr lang="en-GB" dirty="0" err="1"/>
              <a:t>saa</a:t>
            </a:r>
            <a:r>
              <a:rPr lang="en-GB" dirty="0"/>
              <a:t> </a:t>
            </a:r>
            <a:r>
              <a:rPr lang="en-GB" dirty="0" err="1"/>
              <a:t>niin</a:t>
            </a:r>
            <a:r>
              <a:rPr lang="en-GB" dirty="0"/>
              <a:t> </a:t>
            </a:r>
            <a:r>
              <a:rPr lang="en-GB" dirty="0" err="1"/>
              <a:t>sanotun</a:t>
            </a:r>
            <a:r>
              <a:rPr lang="en-GB" dirty="0"/>
              <a:t> initial access </a:t>
            </a:r>
            <a:r>
              <a:rPr lang="en-GB" dirty="0" err="1"/>
              <a:t>tokenin</a:t>
            </a:r>
            <a:r>
              <a:rPr lang="en-GB" dirty="0"/>
              <a:t>, </a:t>
            </a:r>
            <a:r>
              <a:rPr lang="en-GB" dirty="0" err="1"/>
              <a:t>joka</a:t>
            </a:r>
            <a:r>
              <a:rPr lang="en-GB" dirty="0"/>
              <a:t> on </a:t>
            </a:r>
            <a:r>
              <a:rPr lang="en-GB" dirty="0" err="1"/>
              <a:t>sama</a:t>
            </a:r>
            <a:r>
              <a:rPr lang="en-GB" dirty="0"/>
              <a:t> </a:t>
            </a:r>
            <a:r>
              <a:rPr lang="en-GB" dirty="0" err="1"/>
              <a:t>kaikilla</a:t>
            </a:r>
            <a:r>
              <a:rPr lang="en-GB" dirty="0"/>
              <a:t> </a:t>
            </a:r>
            <a:r>
              <a:rPr lang="en-GB" dirty="0" err="1"/>
              <a:t>sovelluksen</a:t>
            </a:r>
            <a:r>
              <a:rPr lang="en-GB" dirty="0"/>
              <a:t> </a:t>
            </a:r>
            <a:r>
              <a:rPr lang="en-GB" dirty="0" err="1" smtClean="0"/>
              <a:t>instansseilla</a:t>
            </a:r>
            <a:r>
              <a:rPr lang="en-GB" dirty="0" smtClean="0"/>
              <a:t>.</a:t>
            </a:r>
            <a:endParaRPr lang="fi-FI" dirty="0"/>
          </a:p>
          <a:p>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16</a:t>
            </a:fld>
            <a:endParaRPr lang="fi-FI"/>
          </a:p>
        </p:txBody>
      </p:sp>
      <p:pic>
        <p:nvPicPr>
          <p:cNvPr id="5" name="Kuva 4"/>
          <p:cNvPicPr/>
          <p:nvPr/>
        </p:nvPicPr>
        <p:blipFill rotWithShape="1">
          <a:blip r:embed="rId2">
            <a:extLst>
              <a:ext uri="{28A0092B-C50C-407E-A947-70E740481C1C}">
                <a14:useLocalDpi xmlns:a14="http://schemas.microsoft.com/office/drawing/2010/main" val="0"/>
              </a:ext>
            </a:extLst>
          </a:blip>
          <a:srcRect l="2275" t="10583" r="2712" b="5405"/>
          <a:stretch/>
        </p:blipFill>
        <p:spPr bwMode="auto">
          <a:xfrm>
            <a:off x="1542195" y="3684895"/>
            <a:ext cx="5745709" cy="2333768"/>
          </a:xfrm>
          <a:prstGeom prst="rect">
            <a:avLst/>
          </a:prstGeom>
          <a:noFill/>
          <a:ln>
            <a:noFill/>
          </a:ln>
        </p:spPr>
      </p:pic>
    </p:spTree>
    <p:extLst>
      <p:ext uri="{BB962C8B-B14F-4D97-AF65-F5344CB8AC3E}">
        <p14:creationId xmlns:p14="http://schemas.microsoft.com/office/powerpoint/2010/main" val="434794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Sovellusinstanssin rekisteröinti</a:t>
            </a:r>
          </a:p>
        </p:txBody>
      </p:sp>
      <p:sp>
        <p:nvSpPr>
          <p:cNvPr id="3" name="Sisällön paikkamerkki 2"/>
          <p:cNvSpPr>
            <a:spLocks noGrp="1"/>
          </p:cNvSpPr>
          <p:nvPr>
            <p:ph idx="1"/>
          </p:nvPr>
        </p:nvSpPr>
        <p:spPr/>
        <p:txBody>
          <a:bodyPr/>
          <a:lstStyle/>
          <a:p>
            <a:r>
              <a:rPr lang="fi-FI" dirty="0" smtClean="0"/>
              <a:t>Instanssi generoi itselleen avainparin. Yksityinen avain pitää tallentaa laitteen turvamuistiin.</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17</a:t>
            </a:fld>
            <a:endParaRPr lang="fi-FI"/>
          </a:p>
        </p:txBody>
      </p:sp>
      <p:graphicFrame>
        <p:nvGraphicFramePr>
          <p:cNvPr id="6" name="Taulukko 5"/>
          <p:cNvGraphicFramePr>
            <a:graphicFrameLocks noGrp="1"/>
          </p:cNvGraphicFramePr>
          <p:nvPr>
            <p:extLst>
              <p:ext uri="{D42A27DB-BD31-4B8C-83A1-F6EECF244321}">
                <p14:modId xmlns:p14="http://schemas.microsoft.com/office/powerpoint/2010/main" val="859292597"/>
              </p:ext>
            </p:extLst>
          </p:nvPr>
        </p:nvGraphicFramePr>
        <p:xfrm>
          <a:off x="842853" y="3212114"/>
          <a:ext cx="7277565" cy="2560320"/>
        </p:xfrm>
        <a:graphic>
          <a:graphicData uri="http://schemas.openxmlformats.org/drawingml/2006/table">
            <a:tbl>
              <a:tblPr firstRow="1" bandRow="1"/>
              <a:tblGrid>
                <a:gridCol w="813132"/>
                <a:gridCol w="1465262"/>
                <a:gridCol w="1082263"/>
                <a:gridCol w="3916908"/>
              </a:tblGrid>
              <a:tr h="0">
                <a:tc>
                  <a:txBody>
                    <a:bodyPr/>
                    <a:lstStyle/>
                    <a:p>
                      <a:pPr>
                        <a:spcAft>
                          <a:spcPts val="0"/>
                        </a:spcAft>
                      </a:pPr>
                      <a:r>
                        <a:rPr lang="en-GB" sz="1400" b="1" dirty="0">
                          <a:solidFill>
                            <a:srgbClr val="FFFFFF"/>
                          </a:solidFill>
                          <a:effectLst/>
                          <a:latin typeface="Arial"/>
                          <a:ea typeface="Arial"/>
                          <a:cs typeface="Arial"/>
                        </a:rPr>
                        <a:t>Name</a:t>
                      </a:r>
                      <a:endParaRPr lang="fi-FI" sz="1400" dirty="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400" b="1">
                          <a:solidFill>
                            <a:srgbClr val="FFFFFF"/>
                          </a:solidFill>
                          <a:effectLst/>
                          <a:latin typeface="Arial"/>
                          <a:ea typeface="Arial"/>
                          <a:cs typeface="Arial"/>
                        </a:rPr>
                        <a:t>Meaning</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400" b="1">
                          <a:solidFill>
                            <a:srgbClr val="FFFFFF"/>
                          </a:solidFill>
                          <a:effectLst/>
                          <a:latin typeface="Arial"/>
                          <a:ea typeface="Arial"/>
                          <a:cs typeface="Arial"/>
                        </a:rPr>
                        <a:t>Cardinality</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400" b="1">
                          <a:solidFill>
                            <a:srgbClr val="FFFFFF"/>
                          </a:solidFill>
                          <a:effectLst/>
                          <a:latin typeface="Arial"/>
                          <a:ea typeface="Arial"/>
                          <a:cs typeface="Arial"/>
                        </a:rPr>
                        <a:t>Value</a:t>
                      </a:r>
                      <a:endParaRPr lang="fi-FI" sz="14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GB" sz="1100">
                          <a:effectLst/>
                          <a:latin typeface="Courier New"/>
                          <a:ea typeface="Arial"/>
                          <a:cs typeface="Arial"/>
                        </a:rPr>
                        <a:t>kty</a:t>
                      </a:r>
                      <a:endParaRPr lang="fi-FI" sz="11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Key type</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100">
                          <a:effectLst/>
                          <a:latin typeface="Courier New"/>
                          <a:ea typeface="Arial"/>
                          <a:cs typeface="Arial"/>
                        </a:rPr>
                        <a:t>"RSA"</a:t>
                      </a:r>
                      <a:endParaRPr lang="fi-FI" sz="1100">
                        <a:effectLst/>
                        <a:latin typeface="Courier New"/>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100">
                          <a:effectLst/>
                          <a:latin typeface="Courier New"/>
                          <a:ea typeface="Arial"/>
                          <a:cs typeface="Arial"/>
                        </a:rPr>
                        <a:t>use</a:t>
                      </a:r>
                      <a:endParaRPr lang="fi-FI" sz="11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Public key use</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100">
                          <a:effectLst/>
                          <a:latin typeface="Courier New"/>
                          <a:ea typeface="Arial"/>
                          <a:cs typeface="Arial"/>
                        </a:rPr>
                        <a:t>"sig"</a:t>
                      </a:r>
                      <a:endParaRPr lang="fi-FI" sz="1100">
                        <a:effectLst/>
                        <a:latin typeface="Courier New"/>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100">
                          <a:effectLst/>
                          <a:latin typeface="Courier New"/>
                          <a:ea typeface="Arial"/>
                          <a:cs typeface="Arial"/>
                        </a:rPr>
                        <a:t>alg</a:t>
                      </a:r>
                      <a:endParaRPr lang="fi-FI" sz="11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Algorithm</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100" dirty="0">
                          <a:effectLst/>
                          <a:latin typeface="Courier New"/>
                          <a:ea typeface="Arial"/>
                          <a:cs typeface="Arial"/>
                        </a:rPr>
                        <a:t>"RS256"</a:t>
                      </a:r>
                      <a:endParaRPr lang="fi-FI" sz="1100" dirty="0">
                        <a:effectLst/>
                        <a:latin typeface="Courier New"/>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100">
                          <a:effectLst/>
                          <a:latin typeface="Courier New"/>
                          <a:ea typeface="Arial"/>
                          <a:cs typeface="Arial"/>
                        </a:rPr>
                        <a:t>kid</a:t>
                      </a:r>
                      <a:endParaRPr lang="fi-FI" sz="11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Key ID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dirty="0">
                          <a:effectLst/>
                          <a:latin typeface="Arial"/>
                          <a:ea typeface="Arial"/>
                          <a:cs typeface="Arial"/>
                        </a:rPr>
                        <a:t>Key pair generation date and time, formatted according to the ISO 8601 standard, with UTC as the time zone. Example: </a:t>
                      </a:r>
                      <a:r>
                        <a:rPr lang="en-GB" sz="1100" dirty="0">
                          <a:effectLst/>
                          <a:latin typeface="Courier New"/>
                          <a:ea typeface="Arial"/>
                          <a:cs typeface="Courier New"/>
                        </a:rPr>
                        <a:t>"2017-09-21T12:13:14Z"</a:t>
                      </a:r>
                      <a:r>
                        <a:rPr lang="en-GB" sz="1400" dirty="0">
                          <a:effectLst/>
                          <a:latin typeface="Arial"/>
                          <a:ea typeface="Arial"/>
                          <a:cs typeface="Arial"/>
                        </a:rPr>
                        <a:t>.</a:t>
                      </a:r>
                      <a:endParaRPr lang="fi-FI" sz="14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100" dirty="0">
                          <a:effectLst/>
                          <a:latin typeface="Courier New"/>
                          <a:ea typeface="Arial"/>
                          <a:cs typeface="Arial"/>
                        </a:rPr>
                        <a:t>n</a:t>
                      </a:r>
                      <a:endParaRPr lang="fi-FI" sz="11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Modulus</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The modulus for both the public and private keys</a:t>
                      </a:r>
                      <a:endParaRPr lang="fi-FI" sz="14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100" dirty="0">
                          <a:effectLst/>
                          <a:latin typeface="Courier New"/>
                          <a:ea typeface="Arial"/>
                          <a:cs typeface="Arial"/>
                        </a:rPr>
                        <a:t>e</a:t>
                      </a:r>
                      <a:endParaRPr lang="fi-FI" sz="11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dirty="0">
                          <a:effectLst/>
                          <a:latin typeface="Arial"/>
                          <a:ea typeface="Arial"/>
                          <a:cs typeface="Arial"/>
                        </a:rPr>
                        <a:t>Public RSA key exponent</a:t>
                      </a:r>
                      <a:endParaRPr lang="fi-FI" sz="14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a:effectLst/>
                          <a:latin typeface="Arial"/>
                          <a:ea typeface="Arial"/>
                          <a:cs typeface="Arial"/>
                        </a:rPr>
                        <a:t>required</a:t>
                      </a:r>
                      <a:endParaRPr lang="fi-FI" sz="14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400" dirty="0">
                          <a:effectLst/>
                          <a:latin typeface="Arial"/>
                          <a:ea typeface="Arial"/>
                          <a:cs typeface="Arial"/>
                        </a:rPr>
                        <a:t>The public key exponent</a:t>
                      </a:r>
                      <a:endParaRPr lang="fi-FI" sz="14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4016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Sovellusinstanssin rekisteröinti</a:t>
            </a:r>
          </a:p>
        </p:txBody>
      </p:sp>
      <p:sp>
        <p:nvSpPr>
          <p:cNvPr id="3" name="Sisällön paikkamerkki 2"/>
          <p:cNvSpPr>
            <a:spLocks noGrp="1"/>
          </p:cNvSpPr>
          <p:nvPr>
            <p:ph idx="1"/>
          </p:nvPr>
        </p:nvSpPr>
        <p:spPr/>
        <p:txBody>
          <a:bodyPr/>
          <a:lstStyle/>
          <a:p>
            <a:r>
              <a:rPr lang="fi-FI" dirty="0" smtClean="0"/>
              <a:t>Instanssi generoi itselleen software </a:t>
            </a:r>
            <a:r>
              <a:rPr lang="fi-FI" dirty="0" err="1" smtClean="0"/>
              <a:t>statementin</a:t>
            </a:r>
            <a:r>
              <a:rPr lang="fi-FI" dirty="0" smtClean="0"/>
              <a:t> ja allekirjoittaa sen omalla yksityisellä avaimellaan.</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18</a:t>
            </a:fld>
            <a:endParaRPr lang="fi-FI"/>
          </a:p>
        </p:txBody>
      </p:sp>
      <p:graphicFrame>
        <p:nvGraphicFramePr>
          <p:cNvPr id="9" name="Taulukko 8"/>
          <p:cNvGraphicFramePr>
            <a:graphicFrameLocks noGrp="1"/>
          </p:cNvGraphicFramePr>
          <p:nvPr>
            <p:extLst>
              <p:ext uri="{D42A27DB-BD31-4B8C-83A1-F6EECF244321}">
                <p14:modId xmlns:p14="http://schemas.microsoft.com/office/powerpoint/2010/main" val="1138605967"/>
              </p:ext>
            </p:extLst>
          </p:nvPr>
        </p:nvGraphicFramePr>
        <p:xfrm>
          <a:off x="859809" y="3200400"/>
          <a:ext cx="7601804" cy="2438400"/>
        </p:xfrm>
        <a:graphic>
          <a:graphicData uri="http://schemas.openxmlformats.org/drawingml/2006/table">
            <a:tbl>
              <a:tblPr firstRow="1" bandRow="1"/>
              <a:tblGrid>
                <a:gridCol w="1337735"/>
                <a:gridCol w="1231189"/>
                <a:gridCol w="1230400"/>
                <a:gridCol w="3802480"/>
              </a:tblGrid>
              <a:tr h="0">
                <a:tc>
                  <a:txBody>
                    <a:bodyPr/>
                    <a:lstStyle/>
                    <a:p>
                      <a:pPr>
                        <a:spcAft>
                          <a:spcPts val="0"/>
                        </a:spcAft>
                      </a:pPr>
                      <a:r>
                        <a:rPr lang="en-GB" sz="1600" b="1" dirty="0">
                          <a:solidFill>
                            <a:srgbClr val="FFFFFF"/>
                          </a:solidFill>
                          <a:effectLst/>
                          <a:latin typeface="Arial"/>
                          <a:ea typeface="Arial"/>
                          <a:cs typeface="Arial"/>
                        </a:rPr>
                        <a:t>Name</a:t>
                      </a:r>
                      <a:endParaRPr lang="fi-FI" sz="1600" dirty="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600" b="1">
                          <a:solidFill>
                            <a:srgbClr val="FFFFFF"/>
                          </a:solidFill>
                          <a:effectLst/>
                          <a:latin typeface="Arial"/>
                          <a:ea typeface="Arial"/>
                          <a:cs typeface="Arial"/>
                        </a:rPr>
                        <a:t>Meaning</a:t>
                      </a:r>
                      <a:endParaRPr lang="fi-FI" sz="16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600" b="1">
                          <a:solidFill>
                            <a:srgbClr val="FFFFFF"/>
                          </a:solidFill>
                          <a:effectLst/>
                          <a:latin typeface="Arial"/>
                          <a:ea typeface="Arial"/>
                          <a:cs typeface="Arial"/>
                        </a:rPr>
                        <a:t>Cardinality</a:t>
                      </a:r>
                      <a:endParaRPr lang="fi-FI" sz="16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600" b="1">
                          <a:solidFill>
                            <a:srgbClr val="FFFFFF"/>
                          </a:solidFill>
                          <a:effectLst/>
                          <a:latin typeface="Arial"/>
                          <a:ea typeface="Arial"/>
                          <a:cs typeface="Arial"/>
                        </a:rPr>
                        <a:t>Value</a:t>
                      </a:r>
                      <a:endParaRPr lang="fi-FI" sz="16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GB" sz="1200" dirty="0" err="1">
                          <a:effectLst/>
                          <a:latin typeface="Courier New"/>
                          <a:ea typeface="Arial"/>
                          <a:cs typeface="Arial"/>
                        </a:rPr>
                        <a:t>client_name</a:t>
                      </a:r>
                      <a:endParaRPr lang="fi-FI" sz="12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Application name</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required</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Application name that MUST match the one provided in the client registration.</a:t>
                      </a:r>
                      <a:endParaRPr lang="fi-FI" sz="16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200">
                          <a:effectLst/>
                          <a:latin typeface="Courier New"/>
                          <a:ea typeface="Arial"/>
                          <a:cs typeface="Arial"/>
                        </a:rPr>
                        <a:t>software_id</a:t>
                      </a:r>
                      <a:endParaRPr lang="fi-FI" sz="12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a:effectLst/>
                          <a:latin typeface="Arial"/>
                          <a:ea typeface="Arial"/>
                          <a:cs typeface="Arial"/>
                        </a:rPr>
                        <a:t>Application ID</a:t>
                      </a:r>
                      <a:endParaRPr lang="fi-FI" sz="16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a:effectLst/>
                          <a:latin typeface="Arial"/>
                          <a:ea typeface="Arial"/>
                          <a:cs typeface="Arial"/>
                        </a:rPr>
                        <a:t>required</a:t>
                      </a:r>
                      <a:endParaRPr lang="fi-FI" sz="16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Application ID that MUST match the one provided in the client registration.</a:t>
                      </a:r>
                      <a:endParaRPr lang="fi-FI" sz="16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200" dirty="0" err="1">
                          <a:effectLst/>
                          <a:latin typeface="Courier New"/>
                          <a:ea typeface="Arial"/>
                          <a:cs typeface="Arial"/>
                        </a:rPr>
                        <a:t>jwks</a:t>
                      </a:r>
                      <a:endParaRPr lang="fi-FI" sz="12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JSON web key set</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required</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JSON web key set containing the public key generated by the client instance.</a:t>
                      </a:r>
                      <a:endParaRPr lang="fi-FI" sz="16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200" dirty="0" err="1">
                          <a:effectLst/>
                          <a:latin typeface="Courier New"/>
                          <a:ea typeface="Arial"/>
                          <a:cs typeface="Arial"/>
                        </a:rPr>
                        <a:t>client_secret</a:t>
                      </a:r>
                      <a:r>
                        <a:rPr lang="fi-FI" sz="1050" dirty="0">
                          <a:effectLst/>
                          <a:latin typeface="Arial"/>
                          <a:ea typeface="Arial"/>
                          <a:cs typeface="Arial"/>
                        </a:rPr>
                        <a:t> </a:t>
                      </a:r>
                      <a:endParaRPr lang="fi-FI" sz="12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Initial access token</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required</a:t>
                      </a:r>
                      <a:endParaRPr lang="fi-FI" sz="16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600" dirty="0">
                          <a:effectLst/>
                          <a:latin typeface="Arial"/>
                          <a:ea typeface="Arial"/>
                          <a:cs typeface="Arial"/>
                        </a:rPr>
                        <a:t>The initial access token that MUST match the one provided by </a:t>
                      </a:r>
                      <a:r>
                        <a:rPr lang="en-GB" sz="1600" dirty="0" err="1">
                          <a:effectLst/>
                          <a:latin typeface="Arial"/>
                          <a:ea typeface="Arial"/>
                          <a:cs typeface="Arial"/>
                        </a:rPr>
                        <a:t>Kela</a:t>
                      </a:r>
                      <a:r>
                        <a:rPr lang="en-GB" sz="1600" dirty="0">
                          <a:effectLst/>
                          <a:latin typeface="Arial"/>
                          <a:ea typeface="Arial"/>
                          <a:cs typeface="Arial"/>
                        </a:rPr>
                        <a:t> to the software vendor upon client registration.</a:t>
                      </a:r>
                      <a:endParaRPr lang="fi-FI" sz="16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
        <p:nvSpPr>
          <p:cNvPr id="10" name="Rectangle 3"/>
          <p:cNvSpPr>
            <a:spLocks noChangeArrowheads="1"/>
          </p:cNvSpPr>
          <p:nvPr/>
        </p:nvSpPr>
        <p:spPr bwMode="auto">
          <a:xfrm>
            <a:off x="1514475" y="3200400"/>
            <a:ext cx="3017838" cy="952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Tree>
    <p:extLst>
      <p:ext uri="{BB962C8B-B14F-4D97-AF65-F5344CB8AC3E}">
        <p14:creationId xmlns:p14="http://schemas.microsoft.com/office/powerpoint/2010/main" val="39538997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Software </a:t>
            </a:r>
            <a:r>
              <a:rPr lang="fi-FI" dirty="0" err="1" smtClean="0"/>
              <a:t>statement</a:t>
            </a:r>
            <a:r>
              <a:rPr lang="fi-FI" dirty="0" smtClean="0"/>
              <a:t>: esimerkki</a:t>
            </a:r>
            <a:endParaRPr lang="fi-FI" dirty="0"/>
          </a:p>
        </p:txBody>
      </p:sp>
      <p:sp>
        <p:nvSpPr>
          <p:cNvPr id="3" name="Sisällön paikkamerkki 2"/>
          <p:cNvSpPr>
            <a:spLocks noGrp="1"/>
          </p:cNvSpPr>
          <p:nvPr>
            <p:ph idx="1"/>
          </p:nvPr>
        </p:nvSpPr>
        <p:spPr/>
        <p:txBody>
          <a:bodyPr/>
          <a:lstStyle/>
          <a:p>
            <a:pPr marL="0" indent="0">
              <a:spcAft>
                <a:spcPts val="0"/>
              </a:spcAft>
              <a:buNone/>
            </a:pPr>
            <a:r>
              <a:rPr lang="en-US" sz="1200" dirty="0">
                <a:latin typeface="Courier New"/>
                <a:ea typeface="Arial"/>
              </a:rPr>
              <a:t>{</a:t>
            </a:r>
            <a:endParaRPr lang="fi-FI" sz="1200" dirty="0">
              <a:latin typeface="Courier New"/>
              <a:ea typeface="Arial"/>
            </a:endParaRPr>
          </a:p>
          <a:p>
            <a:pPr marL="0" indent="0">
              <a:spcAft>
                <a:spcPts val="0"/>
              </a:spcAft>
              <a:buNone/>
            </a:pPr>
            <a:r>
              <a:rPr lang="en-US" sz="1200" dirty="0">
                <a:latin typeface="Courier New"/>
                <a:ea typeface="Arial"/>
              </a:rPr>
              <a:t>      "</a:t>
            </a:r>
            <a:r>
              <a:rPr lang="en-US" sz="1200" dirty="0" err="1">
                <a:latin typeface="Courier New"/>
                <a:ea typeface="Arial"/>
              </a:rPr>
              <a:t>client_name</a:t>
            </a:r>
            <a:r>
              <a:rPr lang="en-US" sz="1200" dirty="0">
                <a:latin typeface="Courier New"/>
                <a:ea typeface="Arial"/>
              </a:rPr>
              <a:t>": "Example PHR Client",</a:t>
            </a:r>
            <a:endParaRPr lang="fi-FI" sz="1200" dirty="0">
              <a:latin typeface="Courier New"/>
              <a:ea typeface="Arial"/>
            </a:endParaRPr>
          </a:p>
          <a:p>
            <a:pPr marL="0" indent="0">
              <a:spcAft>
                <a:spcPts val="0"/>
              </a:spcAft>
              <a:buNone/>
            </a:pPr>
            <a:r>
              <a:rPr lang="en-US" sz="1200" dirty="0">
                <a:latin typeface="Courier New"/>
                <a:ea typeface="Arial"/>
              </a:rPr>
              <a:t>      "</a:t>
            </a:r>
            <a:r>
              <a:rPr lang="en-US" sz="1200" dirty="0" err="1">
                <a:latin typeface="Courier New"/>
                <a:ea typeface="Arial"/>
              </a:rPr>
              <a:t>software_id</a:t>
            </a:r>
            <a:r>
              <a:rPr lang="en-US" sz="1200" dirty="0">
                <a:latin typeface="Courier New"/>
                <a:ea typeface="Arial"/>
              </a:rPr>
              <a:t>": "9ce60ce2-5ae1-11e6-8b77-86f30ca893d3",</a:t>
            </a:r>
            <a:endParaRPr lang="fi-FI" sz="1200" dirty="0">
              <a:latin typeface="Courier New"/>
              <a:ea typeface="Arial"/>
            </a:endParaRPr>
          </a:p>
          <a:p>
            <a:pPr marL="0" indent="0">
              <a:spcAft>
                <a:spcPts val="0"/>
              </a:spcAft>
              <a:buNone/>
            </a:pPr>
            <a:r>
              <a:rPr lang="en-US" sz="1200" dirty="0">
                <a:latin typeface="Courier New"/>
                <a:ea typeface="Arial"/>
              </a:rPr>
              <a:t>      "</a:t>
            </a:r>
            <a:r>
              <a:rPr lang="en-US" sz="1200" dirty="0" err="1">
                <a:latin typeface="Courier New"/>
                <a:ea typeface="Arial"/>
              </a:rPr>
              <a:t>jwks</a:t>
            </a:r>
            <a:r>
              <a:rPr lang="en-US" sz="1200" dirty="0">
                <a:latin typeface="Courier New"/>
                <a:ea typeface="Arial"/>
              </a:rPr>
              <a:t>": {"keys": [{</a:t>
            </a:r>
            <a:endParaRPr lang="fi-FI" sz="1200" dirty="0">
              <a:latin typeface="Courier New"/>
              <a:ea typeface="Arial"/>
            </a:endParaRPr>
          </a:p>
          <a:p>
            <a:pPr marL="0" indent="0">
              <a:spcAft>
                <a:spcPts val="0"/>
              </a:spcAft>
              <a:buNone/>
            </a:pPr>
            <a:r>
              <a:rPr lang="en-US" sz="1200" dirty="0">
                <a:latin typeface="Courier New"/>
                <a:ea typeface="Arial"/>
              </a:rPr>
              <a:t>         "e": "AQAB",</a:t>
            </a:r>
            <a:endParaRPr lang="fi-FI" sz="1200" dirty="0">
              <a:latin typeface="Courier New"/>
              <a:ea typeface="Arial"/>
            </a:endParaRPr>
          </a:p>
          <a:p>
            <a:pPr marL="0" indent="0">
              <a:spcAft>
                <a:spcPts val="0"/>
              </a:spcAft>
              <a:buNone/>
            </a:pPr>
            <a:r>
              <a:rPr lang="en-US" sz="1200" dirty="0">
                <a:latin typeface="Courier New"/>
                <a:ea typeface="Arial"/>
              </a:rPr>
              <a:t>         "n": "uhSLGXCUrE0Mub5lQZy0_w8tq2qCBNcxExP02XPyK9IfxkbnHVuVPmEyJn7XtzXqZVCmgy0kJ_QTxkNodAQ73WpuJQfo8yf8qVfsVSXJz0JqvzeIgeRPmMQMLXNUh6pZaqTxgd0R6L8yqKJRy71WW5uJytf3F9Y0bWXyXmxbrAxf3uRmdoCx4h_o7x8mktj8UaabAu_nNqQGv_BgA4jEI_MoAHFewdiinqTHbSmyBWd-5kMrWqbhV_ftlO1QdTFKCxEcznYb4CDyWBkQsE7EHcwAtuZYtOfNFoW_sz2ykWihC2hO9uJZZnswnH27ZALoau7LZUTPoWuAt1aMEZYKKw",</a:t>
            </a:r>
            <a:endParaRPr lang="fi-FI" sz="1200" dirty="0">
              <a:latin typeface="Courier New"/>
              <a:ea typeface="Arial"/>
            </a:endParaRPr>
          </a:p>
          <a:p>
            <a:pPr marL="0" indent="0">
              <a:spcAft>
                <a:spcPts val="0"/>
              </a:spcAft>
              <a:buNone/>
            </a:pPr>
            <a:r>
              <a:rPr lang="en-US" sz="1200" dirty="0">
                <a:latin typeface="Courier New"/>
                <a:ea typeface="Arial"/>
              </a:rPr>
              <a:t>         "</a:t>
            </a:r>
            <a:r>
              <a:rPr lang="en-US" sz="1200" dirty="0" err="1">
                <a:latin typeface="Courier New"/>
                <a:ea typeface="Arial"/>
              </a:rPr>
              <a:t>kty</a:t>
            </a:r>
            <a:r>
              <a:rPr lang="en-US" sz="1200" dirty="0">
                <a:latin typeface="Courier New"/>
                <a:ea typeface="Arial"/>
              </a:rPr>
              <a:t>": "RSA",</a:t>
            </a:r>
            <a:endParaRPr lang="fi-FI" sz="1200" dirty="0">
              <a:latin typeface="Courier New"/>
              <a:ea typeface="Arial"/>
            </a:endParaRPr>
          </a:p>
          <a:p>
            <a:pPr marL="0" indent="0">
              <a:spcAft>
                <a:spcPts val="0"/>
              </a:spcAft>
              <a:buNone/>
            </a:pPr>
            <a:r>
              <a:rPr lang="en-US" sz="1200" dirty="0">
                <a:latin typeface="Courier New"/>
                <a:ea typeface="Arial"/>
              </a:rPr>
              <a:t>         "use": "sig",</a:t>
            </a:r>
            <a:endParaRPr lang="fi-FI" sz="1200" dirty="0">
              <a:latin typeface="Courier New"/>
              <a:ea typeface="Arial"/>
            </a:endParaRPr>
          </a:p>
          <a:p>
            <a:pPr marL="0" indent="0">
              <a:spcAft>
                <a:spcPts val="0"/>
              </a:spcAft>
              <a:buNone/>
            </a:pPr>
            <a:r>
              <a:rPr lang="en-US" sz="1200" dirty="0">
                <a:latin typeface="Courier New"/>
                <a:ea typeface="Arial"/>
              </a:rPr>
              <a:t>         "</a:t>
            </a:r>
            <a:r>
              <a:rPr lang="en-GB" sz="1200" dirty="0" err="1">
                <a:latin typeface="Courier New"/>
                <a:ea typeface="Arial"/>
              </a:rPr>
              <a:t>alg</a:t>
            </a:r>
            <a:r>
              <a:rPr lang="en-GB" sz="1200" dirty="0">
                <a:latin typeface="Courier New"/>
                <a:ea typeface="Arial"/>
              </a:rPr>
              <a:t>": "RS256",</a:t>
            </a:r>
            <a:endParaRPr lang="fi-FI" sz="1200" dirty="0">
              <a:latin typeface="Courier New"/>
              <a:ea typeface="Arial"/>
            </a:endParaRPr>
          </a:p>
          <a:p>
            <a:pPr marL="0" indent="0">
              <a:spcAft>
                <a:spcPts val="0"/>
              </a:spcAft>
              <a:buNone/>
            </a:pPr>
            <a:r>
              <a:rPr lang="en-GB" sz="1200" dirty="0">
                <a:latin typeface="Courier New"/>
                <a:ea typeface="Arial"/>
              </a:rPr>
              <a:t>         "kid": "</a:t>
            </a:r>
            <a:r>
              <a:rPr lang="en-GB" sz="1200" dirty="0">
                <a:latin typeface="Courier New"/>
                <a:ea typeface="Arial"/>
                <a:cs typeface="Courier New"/>
              </a:rPr>
              <a:t>2017-09-21T12:13:14Z"</a:t>
            </a:r>
            <a:endParaRPr lang="fi-FI" sz="1200" dirty="0">
              <a:latin typeface="Courier New"/>
              <a:ea typeface="Arial"/>
            </a:endParaRPr>
          </a:p>
          <a:p>
            <a:pPr marL="0" indent="0">
              <a:spcAft>
                <a:spcPts val="0"/>
              </a:spcAft>
              <a:buNone/>
            </a:pPr>
            <a:r>
              <a:rPr lang="en-US" sz="1200" dirty="0">
                <a:latin typeface="Courier New"/>
                <a:ea typeface="Arial"/>
              </a:rPr>
              <a:t>      }]},</a:t>
            </a:r>
            <a:endParaRPr lang="fi-FI" sz="1200" dirty="0">
              <a:latin typeface="Courier New"/>
              <a:ea typeface="Arial"/>
            </a:endParaRPr>
          </a:p>
          <a:p>
            <a:pPr marL="0" indent="0">
              <a:spcAft>
                <a:spcPts val="0"/>
              </a:spcAft>
              <a:buNone/>
            </a:pPr>
            <a:r>
              <a:rPr lang="en-US" sz="1200" dirty="0">
                <a:latin typeface="Courier New"/>
                <a:ea typeface="Arial"/>
              </a:rPr>
              <a:t>      "</a:t>
            </a:r>
            <a:r>
              <a:rPr lang="en-US" sz="1200" dirty="0" err="1">
                <a:latin typeface="Courier New"/>
                <a:ea typeface="Arial"/>
              </a:rPr>
              <a:t>client_secret</a:t>
            </a:r>
            <a:r>
              <a:rPr lang="en-US" sz="1200" dirty="0">
                <a:latin typeface="Courier New"/>
                <a:ea typeface="Arial"/>
              </a:rPr>
              <a:t>": "KwYfvMFLFw2XLJNCHyFtdHKck8X69C2X"</a:t>
            </a:r>
            <a:endParaRPr lang="fi-FI" sz="1200" dirty="0">
              <a:latin typeface="Courier New"/>
              <a:ea typeface="Arial"/>
            </a:endParaRPr>
          </a:p>
          <a:p>
            <a:pPr marL="0" indent="0">
              <a:spcAft>
                <a:spcPts val="0"/>
              </a:spcAft>
              <a:buNone/>
            </a:pPr>
            <a:r>
              <a:rPr lang="en-US" sz="1200" dirty="0">
                <a:latin typeface="Courier New"/>
                <a:ea typeface="Arial"/>
              </a:rPr>
              <a:t>}</a:t>
            </a:r>
            <a:endParaRPr lang="fi-FI" sz="1200" dirty="0">
              <a:latin typeface="Courier New"/>
              <a:ea typeface="Arial"/>
            </a:endParaRPr>
          </a:p>
          <a:p>
            <a:pPr marL="0" indent="0">
              <a:buNone/>
            </a:pPr>
            <a:endParaRPr lang="fi-FI" sz="1200"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19</a:t>
            </a:fld>
            <a:endParaRPr lang="fi-FI"/>
          </a:p>
        </p:txBody>
      </p:sp>
    </p:spTree>
    <p:extLst>
      <p:ext uri="{BB962C8B-B14F-4D97-AF65-F5344CB8AC3E}">
        <p14:creationId xmlns:p14="http://schemas.microsoft.com/office/powerpoint/2010/main" val="2565133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Rekisteröintikutsu: esimerkki</a:t>
            </a:r>
            <a:endParaRPr lang="fi-FI" dirty="0"/>
          </a:p>
        </p:txBody>
      </p:sp>
      <p:sp>
        <p:nvSpPr>
          <p:cNvPr id="3" name="Sisällön paikkamerkki 2"/>
          <p:cNvSpPr>
            <a:spLocks noGrp="1"/>
          </p:cNvSpPr>
          <p:nvPr>
            <p:ph idx="1"/>
          </p:nvPr>
        </p:nvSpPr>
        <p:spPr/>
        <p:txBody>
          <a:bodyPr/>
          <a:lstStyle/>
          <a:p>
            <a:pPr marL="0" indent="0">
              <a:buNone/>
            </a:pPr>
            <a:r>
              <a:rPr lang="en-GB" sz="1100" dirty="0">
                <a:latin typeface="Courier New" panose="02070309020205020404" pitchFamily="49" charset="0"/>
                <a:cs typeface="Courier New" panose="02070309020205020404" pitchFamily="49" charset="0"/>
              </a:rPr>
              <a:t> POST /register HTTP/1.1</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Content-Type: application/</a:t>
            </a:r>
            <a:r>
              <a:rPr lang="en-GB" sz="1100" dirty="0" err="1">
                <a:latin typeface="Courier New" panose="02070309020205020404" pitchFamily="49" charset="0"/>
                <a:cs typeface="Courier New" panose="02070309020205020404" pitchFamily="49" charset="0"/>
              </a:rPr>
              <a:t>json</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Accept: application/</a:t>
            </a:r>
            <a:r>
              <a:rPr lang="en-GB" sz="1100" dirty="0" err="1">
                <a:latin typeface="Courier New" panose="02070309020205020404" pitchFamily="49" charset="0"/>
                <a:cs typeface="Courier New" panose="02070309020205020404" pitchFamily="49" charset="0"/>
              </a:rPr>
              <a:t>json</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Host: phrauth.kanta.fi</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a:t>
            </a:r>
            <a:r>
              <a:rPr lang="en-GB" sz="1100" dirty="0" err="1">
                <a:latin typeface="Courier New" panose="02070309020205020404" pitchFamily="49" charset="0"/>
                <a:cs typeface="Courier New" panose="02070309020205020404" pitchFamily="49" charset="0"/>
              </a:rPr>
              <a:t>software_statement</a:t>
            </a:r>
            <a:r>
              <a:rPr lang="en-GB" sz="1100" dirty="0">
                <a:latin typeface="Courier New" panose="02070309020205020404" pitchFamily="49" charset="0"/>
                <a:cs typeface="Courier New" panose="02070309020205020404" pitchFamily="49" charset="0"/>
              </a:rPr>
              <a:t>": "eyJhbGciOiJSUzI1NiJ9.</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eyJjbGllbnRfbmFtZSI6IkV4YW1wbGUgUEhSIENsaWVudCIsInNvZnR3YXJlX2lkIjoiOWNlNjBjZTItNWFlMS0xMWU2LThiNzctODZmMzBjYTg5M2QzIiwiandrcyI6eyJrZXlzIjogW3siZSI6IkFRQUIiLCJuIjoidWhTTEdYQ1VyRTBNdWI1bFFaeTBfdzh0cTJxQ0JOY3hFeFAwMlhQeUs5SWZ4a2JuSFZ1VlBtRXlKbjdYdHpYcVpWQ21neTBrSl9RVHhrTm9kQVE3M1dwdUpRZm84eWY4cVZmc1ZTWEp6MEpxdnplSWdlUlBtTVFNTFhOVWg2cFphcVR4Z2QwUjZMOHlxS0pSeTcxV1c1dUp5dGYzRjlZMGJXWHlYbXhickF4ZjN1Um1kb0N4NGhfbzd4OG1rdGo4VWFhYkF1X25OcVFHdl9CZ0E0akVJX01vQUhGZXdkaWlucVRIYlNteUJXZC01a01yV3FiaFZfZnRsTzFRZFRGS0N4RWN6blliNENEeVdCa1FzRTdFSGN3QXR1Wll0T2ZORm9XX3N6MnlrV2loQzJoTzl1SlpabnN3bkgyN1pBTG9hdTdMWlVUUG9XdUF0MWFNRVpZS0t3Iiwia3R5IjoiUlNBIiwidXNlIjoic2lnIiwiYWxnIjoiUlMyNTYiLCJraWQiOiIyMDE3LTA5LTIxVDEyOjEzOjE0WiJ9XX0sImNsaWVudF9zZWNyZXQiOiJLd1lmdk1GTEZ3MlhMSk5DSHlGdGRIS2NrOFg2OUMyWCJ9.   GHfL4QNIrQwL18BSRdE595T9jbzqa06R9BT8w409x9oIcKaZo_mt15riEXHazdISUvDIZhtiyNrSHQ8K4TvqWxH6uJgcmoodZdPwmWRIEYbQDLqPNxREtYn05X3AR7ia4FRjQ2ojZjk5fJqJdQ-JcfxyhK-P8BAWBd6I2LLA77IG32xtbhxYfHX7VhuU5ProJO8uvu3Ayv4XRhLZJY4yKfmyjiiKiPNe-Ia4SMy_d_QSWxskU5XIQl5Sa2YRPMbDRXttm2TfnZM1xx70DoYi8g6czz-CPGRi4SW_S2RKHIJfIjoI3zTJ0Y2oe0_EJAiXbL6OyF9S5tKxDXV8JIndSA"</a:t>
            </a:r>
            <a:endParaRPr lang="fi-FI" sz="1100" dirty="0">
              <a:latin typeface="Courier New" panose="02070309020205020404" pitchFamily="49" charset="0"/>
              <a:cs typeface="Courier New" panose="02070309020205020404" pitchFamily="49" charset="0"/>
            </a:endParaRPr>
          </a:p>
          <a:p>
            <a:pPr marL="0" indent="0">
              <a:buNone/>
            </a:pPr>
            <a:r>
              <a:rPr lang="en-GB" sz="1100" dirty="0">
                <a:latin typeface="Courier New" panose="02070309020205020404" pitchFamily="49" charset="0"/>
                <a:cs typeface="Courier New" panose="02070309020205020404" pitchFamily="49" charset="0"/>
              </a:rPr>
              <a:t>     </a:t>
            </a:r>
            <a:r>
              <a:rPr lang="en-GB" sz="1100" dirty="0" smtClean="0">
                <a:latin typeface="Courier New" panose="02070309020205020404" pitchFamily="49" charset="0"/>
                <a:cs typeface="Courier New" panose="02070309020205020404" pitchFamily="49" charset="0"/>
              </a:rPr>
              <a:t>}</a:t>
            </a:r>
            <a:endParaRPr lang="fi-FI" sz="1100" dirty="0">
              <a:latin typeface="Courier New" panose="02070309020205020404" pitchFamily="49" charset="0"/>
              <a:cs typeface="Courier New" panose="02070309020205020404" pitchFamily="49" charset="0"/>
            </a:endParaRP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20</a:t>
            </a:fld>
            <a:endParaRPr lang="fi-FI"/>
          </a:p>
        </p:txBody>
      </p:sp>
      <p:sp>
        <p:nvSpPr>
          <p:cNvPr id="5" name="Tekstiruutu 4"/>
          <p:cNvSpPr txBox="1"/>
          <p:nvPr/>
        </p:nvSpPr>
        <p:spPr>
          <a:xfrm>
            <a:off x="5094095" y="6066429"/>
            <a:ext cx="3877921" cy="307777"/>
          </a:xfrm>
          <a:prstGeom prst="rect">
            <a:avLst/>
          </a:prstGeom>
          <a:solidFill>
            <a:srgbClr val="FFC000"/>
          </a:solidFill>
          <a:ln w="3175">
            <a:solidFill>
              <a:schemeClr val="tx1"/>
            </a:solidFill>
          </a:ln>
        </p:spPr>
        <p:txBody>
          <a:bodyPr wrap="none" rtlCol="0">
            <a:spAutoFit/>
          </a:bodyPr>
          <a:lstStyle/>
          <a:p>
            <a:r>
              <a:rPr lang="fi-FI" sz="1400" dirty="0" smtClean="0"/>
              <a:t>Allekirjoituksena </a:t>
            </a:r>
            <a:r>
              <a:rPr lang="fi-FI" sz="1400" dirty="0"/>
              <a:t>JSON Web </a:t>
            </a:r>
            <a:r>
              <a:rPr lang="fi-FI" sz="1400" dirty="0" err="1"/>
              <a:t>Signature</a:t>
            </a:r>
            <a:r>
              <a:rPr lang="fi-FI" sz="1400" dirty="0"/>
              <a:t> (JWS)</a:t>
            </a:r>
          </a:p>
        </p:txBody>
      </p:sp>
      <p:cxnSp>
        <p:nvCxnSpPr>
          <p:cNvPr id="8" name="Suora nuoliyhdysviiva 7"/>
          <p:cNvCxnSpPr>
            <a:stCxn id="5" idx="0"/>
          </p:cNvCxnSpPr>
          <p:nvPr/>
        </p:nvCxnSpPr>
        <p:spPr bwMode="auto">
          <a:xfrm flipH="1" flipV="1">
            <a:off x="6247322" y="5435572"/>
            <a:ext cx="785734" cy="63085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905928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Rekisteröintikutsu: vastaus</a:t>
            </a:r>
            <a:endParaRPr lang="fi-FI" dirty="0"/>
          </a:p>
        </p:txBody>
      </p:sp>
      <p:sp>
        <p:nvSpPr>
          <p:cNvPr id="3" name="Sisällön paikkamerkki 2"/>
          <p:cNvSpPr>
            <a:spLocks noGrp="1"/>
          </p:cNvSpPr>
          <p:nvPr>
            <p:ph idx="1"/>
          </p:nvPr>
        </p:nvSpPr>
        <p:spPr/>
        <p:txBody>
          <a:bodyPr/>
          <a:lstStyle/>
          <a:p>
            <a:pPr marL="0" indent="0">
              <a:buNone/>
            </a:pPr>
            <a:r>
              <a:rPr lang="fi-FI" sz="1600" dirty="0">
                <a:latin typeface="Courier New" panose="02070309020205020404" pitchFamily="49" charset="0"/>
                <a:cs typeface="Courier New" panose="02070309020205020404" pitchFamily="49" charset="0"/>
              </a:rPr>
              <a:t> HTTP/1.1 201 </a:t>
            </a:r>
            <a:r>
              <a:rPr lang="fi-FI" sz="1600" dirty="0" err="1">
                <a:latin typeface="Courier New" panose="02070309020205020404" pitchFamily="49" charset="0"/>
                <a:cs typeface="Courier New" panose="02070309020205020404" pitchFamily="49" charset="0"/>
              </a:rPr>
              <a:t>Created</a:t>
            </a:r>
            <a:endParaRPr lang="fi-FI" sz="1600" dirty="0">
              <a:latin typeface="Courier New" panose="02070309020205020404" pitchFamily="49" charset="0"/>
              <a:cs typeface="Courier New" panose="02070309020205020404" pitchFamily="49" charset="0"/>
            </a:endParaRP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Content-Type</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application/json</a:t>
            </a:r>
            <a:endParaRPr lang="fi-FI" sz="1600" dirty="0">
              <a:latin typeface="Courier New" panose="02070309020205020404" pitchFamily="49" charset="0"/>
              <a:cs typeface="Courier New" panose="02070309020205020404" pitchFamily="49" charset="0"/>
            </a:endParaRP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Cache-Control</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no-store</a:t>
            </a:r>
            <a:endParaRPr lang="fi-FI" sz="1600" dirty="0">
              <a:latin typeface="Courier New" panose="02070309020205020404" pitchFamily="49" charset="0"/>
              <a:cs typeface="Courier New" panose="02070309020205020404" pitchFamily="49" charset="0"/>
            </a:endParaRP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Pragma</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no-cache</a:t>
            </a:r>
            <a:endParaRPr lang="fi-FI" sz="1600" dirty="0">
              <a:latin typeface="Courier New" panose="02070309020205020404" pitchFamily="49" charset="0"/>
              <a:cs typeface="Courier New" panose="02070309020205020404" pitchFamily="49" charset="0"/>
            </a:endParaRPr>
          </a:p>
          <a:p>
            <a:pPr marL="0" indent="0">
              <a:buNone/>
            </a:pPr>
            <a:endParaRPr lang="fi-FI" sz="1600" dirty="0">
              <a:latin typeface="Courier New" panose="02070309020205020404" pitchFamily="49" charset="0"/>
              <a:cs typeface="Courier New" panose="02070309020205020404" pitchFamily="49" charset="0"/>
            </a:endParaRPr>
          </a:p>
          <a:p>
            <a:pPr marL="0" indent="0">
              <a:buNone/>
            </a:pPr>
            <a:r>
              <a:rPr lang="fi-FI" sz="1600" dirty="0">
                <a:latin typeface="Courier New" panose="02070309020205020404" pitchFamily="49" charset="0"/>
                <a:cs typeface="Courier New" panose="02070309020205020404" pitchFamily="49" charset="0"/>
              </a:rPr>
              <a:t>     {</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client_id</a:t>
            </a:r>
            <a:r>
              <a:rPr lang="fi-FI" sz="1600" dirty="0">
                <a:latin typeface="Courier New" panose="02070309020205020404" pitchFamily="49" charset="0"/>
                <a:cs typeface="Courier New" panose="02070309020205020404" pitchFamily="49" charset="0"/>
              </a:rPr>
              <a:t>": "8d415da7-bec9-44a3-8979-105ea5bf8ee4",</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client_id_issued_at</a:t>
            </a:r>
            <a:r>
              <a:rPr lang="fi-FI" sz="1600" dirty="0">
                <a:latin typeface="Courier New" panose="02070309020205020404" pitchFamily="49" charset="0"/>
                <a:cs typeface="Courier New" panose="02070309020205020404" pitchFamily="49" charset="0"/>
              </a:rPr>
              <a:t>": 1505995995,</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grant_types</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authorization_code</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refresh_token</a:t>
            </a:r>
            <a:r>
              <a:rPr lang="fi-FI" sz="1600" dirty="0">
                <a:latin typeface="Courier New" panose="02070309020205020404" pitchFamily="49" charset="0"/>
                <a:cs typeface="Courier New" panose="02070309020205020404" pitchFamily="49" charset="0"/>
              </a:rPr>
              <a:t>"],</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software_id</a:t>
            </a:r>
            <a:r>
              <a:rPr lang="fi-FI" sz="1600" dirty="0">
                <a:latin typeface="Courier New" panose="02070309020205020404" pitchFamily="49" charset="0"/>
                <a:cs typeface="Courier New" panose="02070309020205020404" pitchFamily="49" charset="0"/>
              </a:rPr>
              <a:t>": "9ce60ce2-5ae1-11e6-8b77-86f30ca893d3",</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client_name</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Example</a:t>
            </a:r>
            <a:r>
              <a:rPr lang="fi-FI" sz="1600" dirty="0">
                <a:latin typeface="Courier New" panose="02070309020205020404" pitchFamily="49" charset="0"/>
                <a:cs typeface="Courier New" panose="02070309020205020404" pitchFamily="49" charset="0"/>
              </a:rPr>
              <a:t> PHR Client",</a:t>
            </a:r>
          </a:p>
          <a:p>
            <a:pPr marL="0" indent="0">
              <a:buNone/>
            </a:pP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token_endpoint_auth_method</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private_key_jwt</a:t>
            </a:r>
            <a:r>
              <a:rPr lang="fi-FI" sz="1600" dirty="0">
                <a:latin typeface="Courier New" panose="02070309020205020404" pitchFamily="49" charset="0"/>
                <a:cs typeface="Courier New" panose="02070309020205020404" pitchFamily="49" charset="0"/>
              </a:rPr>
              <a:t>"</a:t>
            </a:r>
          </a:p>
          <a:p>
            <a:pPr marL="0" indent="0">
              <a:buNone/>
            </a:pPr>
            <a:r>
              <a:rPr lang="fi-FI" sz="1600" dirty="0">
                <a:latin typeface="Courier New" panose="02070309020205020404" pitchFamily="49" charset="0"/>
                <a:cs typeface="Courier New" panose="02070309020205020404" pitchFamily="49" charset="0"/>
              </a:rPr>
              <a:t>     }</a:t>
            </a: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21</a:t>
            </a:fld>
            <a:endParaRPr lang="fi-FI"/>
          </a:p>
        </p:txBody>
      </p:sp>
    </p:spTree>
    <p:extLst>
      <p:ext uri="{BB962C8B-B14F-4D97-AF65-F5344CB8AC3E}">
        <p14:creationId xmlns:p14="http://schemas.microsoft.com/office/powerpoint/2010/main" val="2598753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Authorization</a:t>
            </a:r>
            <a:r>
              <a:rPr lang="fi-FI" dirty="0" smtClean="0"/>
              <a:t> </a:t>
            </a:r>
            <a:r>
              <a:rPr lang="fi-FI" dirty="0" err="1" smtClean="0"/>
              <a:t>endpointin</a:t>
            </a:r>
            <a:r>
              <a:rPr lang="fi-FI" dirty="0" smtClean="0"/>
              <a:t> käyttö</a:t>
            </a:r>
            <a:endParaRPr lang="fi-FI" dirty="0"/>
          </a:p>
        </p:txBody>
      </p:sp>
      <p:sp>
        <p:nvSpPr>
          <p:cNvPr id="3" name="Sisällön paikkamerkki 2"/>
          <p:cNvSpPr>
            <a:spLocks noGrp="1"/>
          </p:cNvSpPr>
          <p:nvPr>
            <p:ph idx="1"/>
          </p:nvPr>
        </p:nvSpPr>
        <p:spPr/>
        <p:txBody>
          <a:bodyPr>
            <a:normAutofit fontScale="85000" lnSpcReduction="10000"/>
          </a:bodyPr>
          <a:lstStyle/>
          <a:p>
            <a:pPr marL="0" indent="0">
              <a:buNone/>
            </a:pPr>
            <a:r>
              <a:rPr lang="fi-FI" dirty="0" smtClean="0"/>
              <a:t>Kaksi eri skenaariota:</a:t>
            </a:r>
          </a:p>
          <a:p>
            <a:r>
              <a:rPr lang="fi-FI" dirty="0" smtClean="0"/>
              <a:t>Kansalaisen omaan käyttöön tarkoitetut sovellukset (</a:t>
            </a:r>
            <a:r>
              <a:rPr lang="fi-FI" dirty="0" err="1" smtClean="0"/>
              <a:t>public</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 ja </a:t>
            </a:r>
            <a:r>
              <a:rPr lang="fi-FI" dirty="0" err="1" smtClean="0"/>
              <a:t>confidential</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a:t>
            </a:r>
          </a:p>
          <a:p>
            <a:pPr lvl="1"/>
            <a:r>
              <a:rPr lang="fi-FI" dirty="0" smtClean="0"/>
              <a:t>Kansalainen kytkee sovelluksen omaan terveystiliinsä. Vaatii </a:t>
            </a:r>
            <a:r>
              <a:rPr lang="fi-FI" dirty="0" err="1" smtClean="0"/>
              <a:t>tunnistautumista</a:t>
            </a:r>
            <a:r>
              <a:rPr lang="fi-FI" dirty="0" smtClean="0"/>
              <a:t> (</a:t>
            </a:r>
            <a:r>
              <a:rPr lang="fi-FI" dirty="0" err="1" smtClean="0"/>
              <a:t>Suomi.fi</a:t>
            </a:r>
            <a:r>
              <a:rPr lang="fi-FI" dirty="0" smtClean="0"/>
              <a:t>) ja sovellukselle annettavien oikeuksien (</a:t>
            </a:r>
            <a:r>
              <a:rPr lang="fi-FI" dirty="0" err="1" smtClean="0"/>
              <a:t>scopes</a:t>
            </a:r>
            <a:r>
              <a:rPr lang="fi-FI" dirty="0" smtClean="0"/>
              <a:t>) hyväksymistä.</a:t>
            </a:r>
          </a:p>
          <a:p>
            <a:r>
              <a:rPr lang="fi-FI" dirty="0" err="1" smtClean="0"/>
              <a:t>SOTE-ammattilaisen</a:t>
            </a:r>
            <a:r>
              <a:rPr lang="fi-FI" dirty="0" smtClean="0"/>
              <a:t> käyttöön tarkoitetut sovellukset</a:t>
            </a:r>
          </a:p>
          <a:p>
            <a:pPr lvl="1"/>
            <a:r>
              <a:rPr lang="fi-FI" dirty="0" smtClean="0"/>
              <a:t>Ei käytetä </a:t>
            </a:r>
            <a:r>
              <a:rPr lang="fi-FI" dirty="0" err="1" smtClean="0"/>
              <a:t>authorization</a:t>
            </a:r>
            <a:r>
              <a:rPr lang="fi-FI" dirty="0" smtClean="0"/>
              <a:t> </a:t>
            </a:r>
            <a:r>
              <a:rPr lang="fi-FI" dirty="0" err="1" smtClean="0"/>
              <a:t>endpointia</a:t>
            </a:r>
            <a:r>
              <a:rPr lang="fi-FI" dirty="0" smtClean="0"/>
              <a:t>, käyttäjän </a:t>
            </a:r>
            <a:r>
              <a:rPr lang="fi-FI" dirty="0" err="1" smtClean="0"/>
              <a:t>autentikointi</a:t>
            </a:r>
            <a:r>
              <a:rPr lang="fi-FI" dirty="0" smtClean="0"/>
              <a:t> ja auktorisointi on </a:t>
            </a:r>
            <a:r>
              <a:rPr lang="fi-FI" dirty="0" smtClean="0">
                <a:solidFill>
                  <a:schemeClr val="tx1"/>
                </a:solidFill>
              </a:rPr>
              <a:t>liittyjätahon vastuulla. </a:t>
            </a:r>
            <a:r>
              <a:rPr lang="fi-FI" dirty="0" err="1" smtClean="0">
                <a:solidFill>
                  <a:schemeClr val="tx1"/>
                </a:solidFill>
              </a:rPr>
              <a:t>Autentikoinnin</a:t>
            </a:r>
            <a:r>
              <a:rPr lang="fi-FI" dirty="0" smtClean="0">
                <a:solidFill>
                  <a:schemeClr val="tx1"/>
                </a:solidFill>
              </a:rPr>
              <a:t> ja auktorisoinnin voi toteuttaa joko sovellus itse tai sovelluksen käyttämä auktorisointipalvelin.</a:t>
            </a:r>
          </a:p>
          <a:p>
            <a:pPr lvl="1"/>
            <a:r>
              <a:rPr lang="fi-FI" dirty="0" smtClean="0"/>
              <a:t>Sovellus pääsee hakemaan kansalaisen </a:t>
            </a:r>
            <a:r>
              <a:rPr lang="fi-FI" dirty="0" err="1" smtClean="0"/>
              <a:t>PHR-tietoja</a:t>
            </a:r>
            <a:r>
              <a:rPr lang="fi-FI" dirty="0" smtClean="0"/>
              <a:t> jos kansalainen on antanut tähän suostumuksen Omakannassa.</a:t>
            </a:r>
          </a:p>
          <a:p>
            <a:pPr lvl="1"/>
            <a:r>
              <a:rPr lang="fi-FI" dirty="0" smtClean="0"/>
              <a:t>Suostumuksen toimintamallia ei ole vielä kuvattu lainsäädännön tasolla, lakiteksti on työn alla.</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22</a:t>
            </a:fld>
            <a:endParaRPr lang="fi-FI"/>
          </a:p>
        </p:txBody>
      </p:sp>
    </p:spTree>
    <p:extLst>
      <p:ext uri="{BB962C8B-B14F-4D97-AF65-F5344CB8AC3E}">
        <p14:creationId xmlns:p14="http://schemas.microsoft.com/office/powerpoint/2010/main" val="874925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yöristetty suorakulmio 3"/>
          <p:cNvSpPr/>
          <p:nvPr/>
        </p:nvSpPr>
        <p:spPr>
          <a:xfrm>
            <a:off x="323528" y="927770"/>
            <a:ext cx="576064" cy="5413430"/>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err="1" smtClean="0">
                <a:solidFill>
                  <a:prstClr val="black"/>
                </a:solidFill>
                <a:latin typeface="Candara" panose="020E0502030303020204" pitchFamily="34" charset="0"/>
              </a:rPr>
              <a:t>App</a:t>
            </a:r>
            <a:endParaRPr lang="fi-FI" sz="1200" dirty="0">
              <a:solidFill>
                <a:prstClr val="black"/>
              </a:solidFill>
              <a:latin typeface="Candara" panose="020E0502030303020204" pitchFamily="34" charset="0"/>
            </a:endParaRPr>
          </a:p>
        </p:txBody>
      </p:sp>
      <p:sp>
        <p:nvSpPr>
          <p:cNvPr id="5" name="Pyöristetty suorakulmio 4"/>
          <p:cNvSpPr/>
          <p:nvPr/>
        </p:nvSpPr>
        <p:spPr>
          <a:xfrm>
            <a:off x="5076056" y="927770"/>
            <a:ext cx="1152128" cy="3888432"/>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smtClean="0">
                <a:solidFill>
                  <a:prstClr val="black"/>
                </a:solidFill>
                <a:latin typeface="Candara" panose="020E0502030303020204" pitchFamily="34" charset="0"/>
              </a:rPr>
              <a:t>Auktorisointi-palvelin ja sen käyttöliittymä</a:t>
            </a:r>
            <a:endParaRPr lang="fi-FI" sz="1200" dirty="0">
              <a:solidFill>
                <a:prstClr val="black"/>
              </a:solidFill>
              <a:latin typeface="Candara" panose="020E0502030303020204" pitchFamily="34" charset="0"/>
            </a:endParaRPr>
          </a:p>
        </p:txBody>
      </p:sp>
      <p:sp>
        <p:nvSpPr>
          <p:cNvPr id="6" name="Pyöristetty suorakulmio 5"/>
          <p:cNvSpPr/>
          <p:nvPr/>
        </p:nvSpPr>
        <p:spPr>
          <a:xfrm>
            <a:off x="5078408" y="5225076"/>
            <a:ext cx="1152128" cy="1116124"/>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smtClean="0">
                <a:solidFill>
                  <a:prstClr val="black"/>
                </a:solidFill>
                <a:latin typeface="Candara" panose="020E0502030303020204" pitchFamily="34" charset="0"/>
              </a:rPr>
              <a:t>Resurssi-palvelin</a:t>
            </a:r>
            <a:endParaRPr lang="fi-FI" sz="1200" dirty="0">
              <a:solidFill>
                <a:prstClr val="black"/>
              </a:solidFill>
              <a:latin typeface="Candara" panose="020E0502030303020204" pitchFamily="34" charset="0"/>
            </a:endParaRPr>
          </a:p>
        </p:txBody>
      </p:sp>
      <p:sp>
        <p:nvSpPr>
          <p:cNvPr id="8" name="Pyöristetty suorakulmio 7"/>
          <p:cNvSpPr/>
          <p:nvPr/>
        </p:nvSpPr>
        <p:spPr>
          <a:xfrm>
            <a:off x="7668344" y="5225075"/>
            <a:ext cx="1152128" cy="1116125"/>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smtClean="0">
                <a:solidFill>
                  <a:prstClr val="black"/>
                </a:solidFill>
                <a:latin typeface="Candara" panose="020E0502030303020204" pitchFamily="34" charset="0"/>
              </a:rPr>
              <a:t>Omakannan käyttöliittymä</a:t>
            </a:r>
            <a:endParaRPr lang="fi-FI" sz="1200" dirty="0">
              <a:solidFill>
                <a:prstClr val="black"/>
              </a:solidFill>
              <a:latin typeface="Candara" panose="020E0502030303020204" pitchFamily="34" charset="0"/>
            </a:endParaRPr>
          </a:p>
        </p:txBody>
      </p:sp>
      <p:sp>
        <p:nvSpPr>
          <p:cNvPr id="9" name="Pyöristetty suorakulmio 8"/>
          <p:cNvSpPr/>
          <p:nvPr/>
        </p:nvSpPr>
        <p:spPr>
          <a:xfrm>
            <a:off x="7668344" y="927770"/>
            <a:ext cx="1152128" cy="938716"/>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err="1" smtClean="0">
                <a:solidFill>
                  <a:prstClr val="black"/>
                </a:solidFill>
                <a:latin typeface="Candara" panose="020E0502030303020204" pitchFamily="34" charset="0"/>
              </a:rPr>
              <a:t>Suomi.fi-tunnistus-palvelu</a:t>
            </a:r>
            <a:r>
              <a:rPr lang="fi-FI" sz="1200" dirty="0" smtClean="0">
                <a:solidFill>
                  <a:prstClr val="black"/>
                </a:solidFill>
                <a:latin typeface="Candara" panose="020E0502030303020204" pitchFamily="34" charset="0"/>
              </a:rPr>
              <a:t> ja sen käyttöliittymä</a:t>
            </a:r>
            <a:endParaRPr lang="fi-FI" sz="1200" dirty="0">
              <a:solidFill>
                <a:prstClr val="black"/>
              </a:solidFill>
              <a:latin typeface="Candara" panose="020E0502030303020204" pitchFamily="34" charset="0"/>
            </a:endParaRPr>
          </a:p>
        </p:txBody>
      </p:sp>
      <p:sp>
        <p:nvSpPr>
          <p:cNvPr id="14" name="Tekstiruutu 13"/>
          <p:cNvSpPr txBox="1"/>
          <p:nvPr/>
        </p:nvSpPr>
        <p:spPr>
          <a:xfrm>
            <a:off x="602084" y="288833"/>
            <a:ext cx="6093335" cy="430887"/>
          </a:xfrm>
          <a:prstGeom prst="rect">
            <a:avLst/>
          </a:prstGeom>
          <a:noFill/>
        </p:spPr>
        <p:txBody>
          <a:bodyPr wrap="none" rtlCol="0">
            <a:spAutoFit/>
          </a:bodyPr>
          <a:lstStyle/>
          <a:p>
            <a:pPr eaLnBrk="1" fontAlgn="auto" hangingPunct="1">
              <a:spcBef>
                <a:spcPts val="0"/>
              </a:spcBef>
              <a:spcAft>
                <a:spcPts val="0"/>
              </a:spcAft>
            </a:pPr>
            <a:r>
              <a:rPr lang="fi-FI" sz="1100" dirty="0" smtClean="0">
                <a:solidFill>
                  <a:prstClr val="black"/>
                </a:solidFill>
                <a:latin typeface="Candara" panose="020E0502030303020204" pitchFamily="34" charset="0"/>
                <a:ea typeface="+mn-ea"/>
              </a:rPr>
              <a:t>Käyttäjä on ladannut </a:t>
            </a:r>
            <a:r>
              <a:rPr lang="fi-FI" sz="1100" dirty="0" err="1" smtClean="0">
                <a:solidFill>
                  <a:prstClr val="black"/>
                </a:solidFill>
                <a:latin typeface="Candara" panose="020E0502030303020204" pitchFamily="34" charset="0"/>
                <a:ea typeface="+mn-ea"/>
              </a:rPr>
              <a:t>appsin</a:t>
            </a:r>
            <a:r>
              <a:rPr lang="fi-FI" sz="1100" dirty="0" smtClean="0">
                <a:solidFill>
                  <a:prstClr val="black"/>
                </a:solidFill>
                <a:latin typeface="Candara" panose="020E0502030303020204" pitchFamily="34" charset="0"/>
                <a:ea typeface="+mn-ea"/>
              </a:rPr>
              <a:t> sovelluskaupasta ja käynnistänyt sen ja sovellusinstanssi on rekisteröity</a:t>
            </a:r>
          </a:p>
          <a:p>
            <a:pPr eaLnBrk="1" fontAlgn="auto" hangingPunct="1">
              <a:spcBef>
                <a:spcPts val="0"/>
              </a:spcBef>
              <a:spcAft>
                <a:spcPts val="0"/>
              </a:spcAft>
            </a:pPr>
            <a:r>
              <a:rPr lang="fi-FI" sz="1100" dirty="0" smtClean="0">
                <a:solidFill>
                  <a:prstClr val="black"/>
                </a:solidFill>
                <a:latin typeface="Candara" panose="020E0502030303020204" pitchFamily="34" charset="0"/>
                <a:ea typeface="+mn-ea"/>
              </a:rPr>
              <a:t>tai käyttäjä on avannut selainpohjaisen käyttöliittymän</a:t>
            </a:r>
            <a:endParaRPr lang="fi-FI" sz="1100" dirty="0">
              <a:solidFill>
                <a:prstClr val="black"/>
              </a:solidFill>
              <a:latin typeface="Candara" panose="020E0502030303020204" pitchFamily="34" charset="0"/>
              <a:ea typeface="+mn-ea"/>
            </a:endParaRPr>
          </a:p>
        </p:txBody>
      </p:sp>
      <p:sp>
        <p:nvSpPr>
          <p:cNvPr id="19" name="Ellipsi 18"/>
          <p:cNvSpPr/>
          <p:nvPr/>
        </p:nvSpPr>
        <p:spPr>
          <a:xfrm>
            <a:off x="384784" y="311626"/>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0</a:t>
            </a:r>
            <a:endParaRPr lang="fi-FI" sz="1200" dirty="0">
              <a:solidFill>
                <a:prstClr val="black"/>
              </a:solidFill>
              <a:latin typeface="Candara" panose="020E0502030303020204" pitchFamily="34" charset="0"/>
            </a:endParaRPr>
          </a:p>
        </p:txBody>
      </p:sp>
      <p:sp>
        <p:nvSpPr>
          <p:cNvPr id="21" name="Pyöristetty suorakulmio 20"/>
          <p:cNvSpPr/>
          <p:nvPr/>
        </p:nvSpPr>
        <p:spPr>
          <a:xfrm>
            <a:off x="2699792" y="927770"/>
            <a:ext cx="576064" cy="2940134"/>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smtClean="0">
                <a:solidFill>
                  <a:prstClr val="black"/>
                </a:solidFill>
                <a:latin typeface="Candara" panose="020E0502030303020204" pitchFamily="34" charset="0"/>
              </a:rPr>
              <a:t>Selain</a:t>
            </a:r>
            <a:endParaRPr lang="fi-FI" sz="1200" dirty="0">
              <a:solidFill>
                <a:prstClr val="black"/>
              </a:solidFill>
              <a:latin typeface="Candara" panose="020E0502030303020204" pitchFamily="34" charset="0"/>
            </a:endParaRPr>
          </a:p>
        </p:txBody>
      </p:sp>
      <p:cxnSp>
        <p:nvCxnSpPr>
          <p:cNvPr id="23" name="Suora nuoliyhdysviiva 22"/>
          <p:cNvCxnSpPr/>
          <p:nvPr/>
        </p:nvCxnSpPr>
        <p:spPr>
          <a:xfrm>
            <a:off x="899592" y="1071786"/>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Ellipsi 23"/>
          <p:cNvSpPr/>
          <p:nvPr/>
        </p:nvSpPr>
        <p:spPr>
          <a:xfrm>
            <a:off x="971600" y="819758"/>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a:t>
            </a:r>
            <a:endParaRPr lang="fi-FI" sz="1200" dirty="0">
              <a:solidFill>
                <a:prstClr val="black"/>
              </a:solidFill>
              <a:latin typeface="Candara" panose="020E0502030303020204" pitchFamily="34" charset="0"/>
            </a:endParaRPr>
          </a:p>
        </p:txBody>
      </p:sp>
      <p:sp>
        <p:nvSpPr>
          <p:cNvPr id="25" name="Tekstiruutu 24"/>
          <p:cNvSpPr txBox="1"/>
          <p:nvPr/>
        </p:nvSpPr>
        <p:spPr>
          <a:xfrm>
            <a:off x="1043159" y="1054363"/>
            <a:ext cx="1440160" cy="553998"/>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Siirry tekemään </a:t>
            </a:r>
            <a:r>
              <a:rPr lang="fi-FI" sz="1000" dirty="0" err="1" smtClean="0">
                <a:solidFill>
                  <a:prstClr val="black"/>
                </a:solidFill>
                <a:latin typeface="Candara" panose="020E0502030303020204" pitchFamily="34" charset="0"/>
                <a:ea typeface="+mn-ea"/>
              </a:rPr>
              <a:t>appsin</a:t>
            </a:r>
            <a:r>
              <a:rPr lang="fi-FI" sz="1000" dirty="0" smtClean="0">
                <a:solidFill>
                  <a:prstClr val="black"/>
                </a:solidFill>
                <a:latin typeface="Candara" panose="020E0502030303020204" pitchFamily="34" charset="0"/>
                <a:ea typeface="+mn-ea"/>
              </a:rPr>
              <a:t> auktorisointia ja liittämistä</a:t>
            </a:r>
            <a:endParaRPr lang="fi-FI" sz="1000" dirty="0">
              <a:solidFill>
                <a:prstClr val="black"/>
              </a:solidFill>
              <a:latin typeface="Candara" panose="020E0502030303020204" pitchFamily="34" charset="0"/>
              <a:ea typeface="+mn-ea"/>
            </a:endParaRPr>
          </a:p>
        </p:txBody>
      </p:sp>
      <p:cxnSp>
        <p:nvCxnSpPr>
          <p:cNvPr id="26" name="Suora nuoliyhdysviiva 25"/>
          <p:cNvCxnSpPr/>
          <p:nvPr/>
        </p:nvCxnSpPr>
        <p:spPr>
          <a:xfrm>
            <a:off x="3276305" y="1071786"/>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Ellipsi 26"/>
          <p:cNvSpPr/>
          <p:nvPr/>
        </p:nvSpPr>
        <p:spPr>
          <a:xfrm>
            <a:off x="3348313" y="819758"/>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a:solidFill>
                  <a:prstClr val="black"/>
                </a:solidFill>
                <a:latin typeface="Candara" panose="020E0502030303020204" pitchFamily="34" charset="0"/>
              </a:rPr>
              <a:t>2</a:t>
            </a:r>
          </a:p>
        </p:txBody>
      </p:sp>
      <p:sp>
        <p:nvSpPr>
          <p:cNvPr id="28" name="Tekstiruutu 27"/>
          <p:cNvSpPr txBox="1"/>
          <p:nvPr/>
        </p:nvSpPr>
        <p:spPr>
          <a:xfrm>
            <a:off x="3419872" y="1054363"/>
            <a:ext cx="1440160"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Hae auktorisointi- ja liittymissivu</a:t>
            </a:r>
            <a:endParaRPr lang="fi-FI" sz="1000" dirty="0">
              <a:solidFill>
                <a:prstClr val="black"/>
              </a:solidFill>
              <a:latin typeface="Candara" panose="020E0502030303020204" pitchFamily="34" charset="0"/>
              <a:ea typeface="+mn-ea"/>
            </a:endParaRPr>
          </a:p>
        </p:txBody>
      </p:sp>
      <p:cxnSp>
        <p:nvCxnSpPr>
          <p:cNvPr id="29" name="Suora nuoliyhdysviiva 28"/>
          <p:cNvCxnSpPr/>
          <p:nvPr/>
        </p:nvCxnSpPr>
        <p:spPr>
          <a:xfrm>
            <a:off x="6228633" y="1071786"/>
            <a:ext cx="143971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Ellipsi 29"/>
          <p:cNvSpPr/>
          <p:nvPr/>
        </p:nvSpPr>
        <p:spPr>
          <a:xfrm>
            <a:off x="6300641" y="819758"/>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3</a:t>
            </a:r>
            <a:endParaRPr lang="fi-FI" sz="1200" dirty="0">
              <a:solidFill>
                <a:prstClr val="black"/>
              </a:solidFill>
              <a:latin typeface="Candara" panose="020E0502030303020204" pitchFamily="34" charset="0"/>
            </a:endParaRPr>
          </a:p>
        </p:txBody>
      </p:sp>
      <p:sp>
        <p:nvSpPr>
          <p:cNvPr id="31" name="Tekstiruutu 30"/>
          <p:cNvSpPr txBox="1"/>
          <p:nvPr/>
        </p:nvSpPr>
        <p:spPr>
          <a:xfrm>
            <a:off x="6372200" y="1054363"/>
            <a:ext cx="1224136" cy="553998"/>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Siirry tekemään käyttäjän tunnistusta</a:t>
            </a:r>
            <a:endParaRPr lang="fi-FI" sz="1000" dirty="0">
              <a:solidFill>
                <a:prstClr val="black"/>
              </a:solidFill>
              <a:latin typeface="Candara" panose="020E0502030303020204" pitchFamily="34" charset="0"/>
              <a:ea typeface="+mn-ea"/>
            </a:endParaRPr>
          </a:p>
        </p:txBody>
      </p:sp>
      <p:cxnSp>
        <p:nvCxnSpPr>
          <p:cNvPr id="33" name="Suora nuoliyhdysviiva 32"/>
          <p:cNvCxnSpPr/>
          <p:nvPr/>
        </p:nvCxnSpPr>
        <p:spPr>
          <a:xfrm>
            <a:off x="6228633" y="1683854"/>
            <a:ext cx="1439711"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Ellipsi 33"/>
          <p:cNvSpPr/>
          <p:nvPr/>
        </p:nvSpPr>
        <p:spPr>
          <a:xfrm>
            <a:off x="7379036" y="1431826"/>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a:solidFill>
                  <a:prstClr val="black"/>
                </a:solidFill>
                <a:latin typeface="Candara" panose="020E0502030303020204" pitchFamily="34" charset="0"/>
              </a:rPr>
              <a:t>4</a:t>
            </a:r>
          </a:p>
        </p:txBody>
      </p:sp>
      <p:sp>
        <p:nvSpPr>
          <p:cNvPr id="35" name="Tekstiruutu 34"/>
          <p:cNvSpPr txBox="1"/>
          <p:nvPr/>
        </p:nvSpPr>
        <p:spPr>
          <a:xfrm>
            <a:off x="6372200" y="1666431"/>
            <a:ext cx="1224136"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Käyttäjä tunnistettu</a:t>
            </a:r>
            <a:endParaRPr lang="fi-FI" sz="1000" dirty="0">
              <a:solidFill>
                <a:prstClr val="black"/>
              </a:solidFill>
              <a:latin typeface="Candara" panose="020E0502030303020204" pitchFamily="34" charset="0"/>
              <a:ea typeface="+mn-ea"/>
            </a:endParaRPr>
          </a:p>
        </p:txBody>
      </p:sp>
      <p:sp>
        <p:nvSpPr>
          <p:cNvPr id="37" name="Ellipsi 36"/>
          <p:cNvSpPr/>
          <p:nvPr/>
        </p:nvSpPr>
        <p:spPr>
          <a:xfrm>
            <a:off x="4799081" y="1431826"/>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5</a:t>
            </a:r>
            <a:endParaRPr lang="fi-FI" sz="1200" dirty="0">
              <a:solidFill>
                <a:prstClr val="black"/>
              </a:solidFill>
              <a:latin typeface="Candara" panose="020E0502030303020204" pitchFamily="34" charset="0"/>
            </a:endParaRPr>
          </a:p>
        </p:txBody>
      </p:sp>
      <p:cxnSp>
        <p:nvCxnSpPr>
          <p:cNvPr id="40" name="Suora nuoliyhdysviiva 39"/>
          <p:cNvCxnSpPr/>
          <p:nvPr/>
        </p:nvCxnSpPr>
        <p:spPr>
          <a:xfrm>
            <a:off x="3276305" y="1683854"/>
            <a:ext cx="1800200"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Tekstiruutu 40"/>
          <p:cNvSpPr txBox="1"/>
          <p:nvPr/>
        </p:nvSpPr>
        <p:spPr>
          <a:xfrm>
            <a:off x="3419872" y="1683854"/>
            <a:ext cx="1440160" cy="707886"/>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Näytä mitä resurssityyppejä </a:t>
            </a:r>
            <a:r>
              <a:rPr lang="fi-FI" sz="1000" dirty="0" err="1">
                <a:solidFill>
                  <a:prstClr val="black"/>
                </a:solidFill>
                <a:latin typeface="Candara" panose="020E0502030303020204" pitchFamily="34" charset="0"/>
                <a:ea typeface="+mn-ea"/>
              </a:rPr>
              <a:t>A</a:t>
            </a:r>
            <a:r>
              <a:rPr lang="fi-FI" sz="1000" dirty="0" err="1" smtClean="0">
                <a:solidFill>
                  <a:prstClr val="black"/>
                </a:solidFill>
                <a:latin typeface="Candara" panose="020E0502030303020204" pitchFamily="34" charset="0"/>
                <a:ea typeface="+mn-ea"/>
              </a:rPr>
              <a:t>pp</a:t>
            </a:r>
            <a:r>
              <a:rPr lang="fi-FI" sz="1000" dirty="0" smtClean="0">
                <a:solidFill>
                  <a:prstClr val="black"/>
                </a:solidFill>
                <a:latin typeface="Candara" panose="020E0502030303020204" pitchFamily="34" charset="0"/>
                <a:ea typeface="+mn-ea"/>
              </a:rPr>
              <a:t> tarvitsee, hyväksytä nämä käyttäjällä</a:t>
            </a:r>
          </a:p>
        </p:txBody>
      </p:sp>
      <p:cxnSp>
        <p:nvCxnSpPr>
          <p:cNvPr id="42" name="Suora nuoliyhdysviiva 41"/>
          <p:cNvCxnSpPr/>
          <p:nvPr/>
        </p:nvCxnSpPr>
        <p:spPr>
          <a:xfrm>
            <a:off x="3276305" y="2619958"/>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Ellipsi 42"/>
          <p:cNvSpPr/>
          <p:nvPr/>
        </p:nvSpPr>
        <p:spPr>
          <a:xfrm>
            <a:off x="3348313" y="2367930"/>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6</a:t>
            </a:r>
            <a:endParaRPr lang="fi-FI" sz="1200" dirty="0">
              <a:solidFill>
                <a:prstClr val="black"/>
              </a:solidFill>
              <a:latin typeface="Candara" panose="020E0502030303020204" pitchFamily="34" charset="0"/>
            </a:endParaRPr>
          </a:p>
        </p:txBody>
      </p:sp>
      <p:sp>
        <p:nvSpPr>
          <p:cNvPr id="44" name="Tekstiruutu 43"/>
          <p:cNvSpPr txBox="1"/>
          <p:nvPr/>
        </p:nvSpPr>
        <p:spPr>
          <a:xfrm>
            <a:off x="3419872" y="2602535"/>
            <a:ext cx="1440160"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Käyttäjä on hyväksynyt ehdot</a:t>
            </a:r>
            <a:endParaRPr lang="fi-FI" sz="1000" dirty="0">
              <a:solidFill>
                <a:prstClr val="black"/>
              </a:solidFill>
              <a:latin typeface="Candara" panose="020E0502030303020204" pitchFamily="34" charset="0"/>
              <a:ea typeface="+mn-ea"/>
            </a:endParaRPr>
          </a:p>
        </p:txBody>
      </p:sp>
      <p:sp>
        <p:nvSpPr>
          <p:cNvPr id="45" name="Pyöristetty suorakulmio 44"/>
          <p:cNvSpPr/>
          <p:nvPr/>
        </p:nvSpPr>
        <p:spPr>
          <a:xfrm>
            <a:off x="7667895" y="2250165"/>
            <a:ext cx="1152128" cy="1152128"/>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err="1" smtClean="0">
                <a:solidFill>
                  <a:prstClr val="black"/>
                </a:solidFill>
                <a:latin typeface="Candara" panose="020E0502030303020204" pitchFamily="34" charset="0"/>
              </a:rPr>
              <a:t>Suomi.fi-asiointi-valtuudet-palvelu</a:t>
            </a:r>
            <a:r>
              <a:rPr lang="fi-FI" sz="1200" dirty="0" smtClean="0">
                <a:solidFill>
                  <a:prstClr val="black"/>
                </a:solidFill>
                <a:latin typeface="Candara" panose="020E0502030303020204" pitchFamily="34" charset="0"/>
              </a:rPr>
              <a:t> ja sen käyttöliittymä</a:t>
            </a:r>
            <a:endParaRPr lang="fi-FI" sz="1200" dirty="0">
              <a:solidFill>
                <a:prstClr val="black"/>
              </a:solidFill>
              <a:latin typeface="Candara" panose="020E0502030303020204" pitchFamily="34" charset="0"/>
            </a:endParaRPr>
          </a:p>
        </p:txBody>
      </p:sp>
      <p:cxnSp>
        <p:nvCxnSpPr>
          <p:cNvPr id="46" name="Suora nuoliyhdysviiva 45"/>
          <p:cNvCxnSpPr/>
          <p:nvPr/>
        </p:nvCxnSpPr>
        <p:spPr>
          <a:xfrm>
            <a:off x="6228184" y="2648821"/>
            <a:ext cx="143971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Ellipsi 46"/>
          <p:cNvSpPr/>
          <p:nvPr/>
        </p:nvSpPr>
        <p:spPr>
          <a:xfrm>
            <a:off x="6300192" y="2396793"/>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a:solidFill>
                  <a:prstClr val="black"/>
                </a:solidFill>
                <a:latin typeface="Candara" panose="020E0502030303020204" pitchFamily="34" charset="0"/>
              </a:rPr>
              <a:t>7</a:t>
            </a:r>
          </a:p>
        </p:txBody>
      </p:sp>
      <p:sp>
        <p:nvSpPr>
          <p:cNvPr id="48" name="Tekstiruutu 47"/>
          <p:cNvSpPr txBox="1"/>
          <p:nvPr/>
        </p:nvSpPr>
        <p:spPr>
          <a:xfrm>
            <a:off x="6371751" y="2631398"/>
            <a:ext cx="1224136"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Siirry valitsemaan puolesta asioitavat</a:t>
            </a:r>
            <a:endParaRPr lang="fi-FI" sz="1000" dirty="0">
              <a:solidFill>
                <a:prstClr val="black"/>
              </a:solidFill>
              <a:latin typeface="Candara" panose="020E0502030303020204" pitchFamily="34" charset="0"/>
              <a:ea typeface="+mn-ea"/>
            </a:endParaRPr>
          </a:p>
        </p:txBody>
      </p:sp>
      <p:cxnSp>
        <p:nvCxnSpPr>
          <p:cNvPr id="49" name="Suora nuoliyhdysviiva 48"/>
          <p:cNvCxnSpPr/>
          <p:nvPr/>
        </p:nvCxnSpPr>
        <p:spPr>
          <a:xfrm>
            <a:off x="6227735" y="3188881"/>
            <a:ext cx="1439711"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50" name="Ellipsi 49"/>
          <p:cNvSpPr/>
          <p:nvPr/>
        </p:nvSpPr>
        <p:spPr>
          <a:xfrm>
            <a:off x="7378138" y="2936853"/>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8</a:t>
            </a:r>
            <a:endParaRPr lang="fi-FI" sz="1200" dirty="0">
              <a:solidFill>
                <a:prstClr val="black"/>
              </a:solidFill>
              <a:latin typeface="Candara" panose="020E0502030303020204" pitchFamily="34" charset="0"/>
            </a:endParaRPr>
          </a:p>
        </p:txBody>
      </p:sp>
      <p:sp>
        <p:nvSpPr>
          <p:cNvPr id="51" name="Tekstiruutu 50"/>
          <p:cNvSpPr txBox="1"/>
          <p:nvPr/>
        </p:nvSpPr>
        <p:spPr>
          <a:xfrm>
            <a:off x="6371302" y="3171458"/>
            <a:ext cx="1224136"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Valittujen puolesta asioitavien lista</a:t>
            </a:r>
            <a:endParaRPr lang="fi-FI" sz="1000" dirty="0">
              <a:solidFill>
                <a:prstClr val="black"/>
              </a:solidFill>
              <a:latin typeface="Candara" panose="020E0502030303020204" pitchFamily="34" charset="0"/>
              <a:ea typeface="+mn-ea"/>
            </a:endParaRPr>
          </a:p>
        </p:txBody>
      </p:sp>
      <p:sp>
        <p:nvSpPr>
          <p:cNvPr id="52" name="Ellipsi 51"/>
          <p:cNvSpPr/>
          <p:nvPr/>
        </p:nvSpPr>
        <p:spPr>
          <a:xfrm>
            <a:off x="4799081" y="2907990"/>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9</a:t>
            </a:r>
            <a:endParaRPr lang="fi-FI" sz="1200" dirty="0">
              <a:solidFill>
                <a:prstClr val="black"/>
              </a:solidFill>
              <a:latin typeface="Candara" panose="020E0502030303020204" pitchFamily="34" charset="0"/>
            </a:endParaRPr>
          </a:p>
        </p:txBody>
      </p:sp>
      <p:cxnSp>
        <p:nvCxnSpPr>
          <p:cNvPr id="53" name="Suora nuoliyhdysviiva 52"/>
          <p:cNvCxnSpPr/>
          <p:nvPr/>
        </p:nvCxnSpPr>
        <p:spPr>
          <a:xfrm>
            <a:off x="3276305" y="3160018"/>
            <a:ext cx="1800200"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54" name="Tekstiruutu 53"/>
          <p:cNvSpPr txBox="1"/>
          <p:nvPr/>
        </p:nvSpPr>
        <p:spPr>
          <a:xfrm>
            <a:off x="3419872" y="3160018"/>
            <a:ext cx="1440160" cy="707886"/>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Ohjaa selain </a:t>
            </a:r>
            <a:r>
              <a:rPr lang="fi-FI" sz="1000" dirty="0" err="1" smtClean="0">
                <a:solidFill>
                  <a:prstClr val="black"/>
                </a:solidFill>
                <a:latin typeface="Candara" panose="020E0502030303020204" pitchFamily="34" charset="0"/>
                <a:ea typeface="+mn-ea"/>
              </a:rPr>
              <a:t>Redirect</a:t>
            </a:r>
            <a:r>
              <a:rPr lang="fi-FI" sz="1000" dirty="0" smtClean="0">
                <a:solidFill>
                  <a:prstClr val="black"/>
                </a:solidFill>
                <a:latin typeface="Candara" panose="020E0502030303020204" pitchFamily="34" charset="0"/>
                <a:ea typeface="+mn-ea"/>
              </a:rPr>
              <a:t> URI -osoitteeseen </a:t>
            </a:r>
            <a:r>
              <a:rPr lang="fi-FI" sz="1000" dirty="0" err="1" smtClean="0">
                <a:solidFill>
                  <a:prstClr val="black"/>
                </a:solidFill>
                <a:latin typeface="Candara" panose="020E0502030303020204" pitchFamily="34" charset="0"/>
                <a:ea typeface="+mn-ea"/>
              </a:rPr>
              <a:t>authorization</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coden</a:t>
            </a:r>
            <a:r>
              <a:rPr lang="fi-FI" sz="1000" dirty="0" smtClean="0">
                <a:solidFill>
                  <a:prstClr val="black"/>
                </a:solidFill>
                <a:latin typeface="Candara" panose="020E0502030303020204" pitchFamily="34" charset="0"/>
                <a:ea typeface="+mn-ea"/>
              </a:rPr>
              <a:t> kanssa</a:t>
            </a:r>
          </a:p>
        </p:txBody>
      </p:sp>
      <p:cxnSp>
        <p:nvCxnSpPr>
          <p:cNvPr id="59" name="Suora nuoliyhdysviiva 58"/>
          <p:cNvCxnSpPr/>
          <p:nvPr/>
        </p:nvCxnSpPr>
        <p:spPr>
          <a:xfrm>
            <a:off x="899592" y="3141436"/>
            <a:ext cx="1800200"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Ellipsi 59"/>
          <p:cNvSpPr/>
          <p:nvPr/>
        </p:nvSpPr>
        <p:spPr>
          <a:xfrm>
            <a:off x="2411760" y="2889408"/>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10</a:t>
            </a:r>
            <a:endParaRPr lang="fi-FI" sz="1200" dirty="0">
              <a:solidFill>
                <a:prstClr val="black"/>
              </a:solidFill>
              <a:latin typeface="Candara" panose="020E0502030303020204" pitchFamily="34" charset="0"/>
            </a:endParaRPr>
          </a:p>
        </p:txBody>
      </p:sp>
      <p:sp>
        <p:nvSpPr>
          <p:cNvPr id="61" name="Tekstiruutu 60"/>
          <p:cNvSpPr txBox="1"/>
          <p:nvPr/>
        </p:nvSpPr>
        <p:spPr>
          <a:xfrm>
            <a:off x="1043159" y="3124013"/>
            <a:ext cx="1440160" cy="553998"/>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Siirry </a:t>
            </a:r>
            <a:r>
              <a:rPr lang="fi-FI" sz="1000" dirty="0" err="1" smtClean="0">
                <a:solidFill>
                  <a:prstClr val="black"/>
                </a:solidFill>
                <a:latin typeface="Candara" panose="020E0502030303020204" pitchFamily="34" charset="0"/>
                <a:ea typeface="+mn-ea"/>
              </a:rPr>
              <a:t>Appsiin</a:t>
            </a:r>
            <a:r>
              <a:rPr lang="fi-FI" sz="1000" dirty="0" smtClean="0">
                <a:solidFill>
                  <a:prstClr val="black"/>
                </a:solidFill>
                <a:latin typeface="Candara" panose="020E0502030303020204" pitchFamily="34" charset="0"/>
                <a:ea typeface="+mn-ea"/>
              </a:rPr>
              <a:t> ja välitä </a:t>
            </a:r>
            <a:r>
              <a:rPr lang="fi-FI" sz="1000" dirty="0" err="1" smtClean="0">
                <a:solidFill>
                  <a:prstClr val="black"/>
                </a:solidFill>
                <a:latin typeface="Candara" panose="020E0502030303020204" pitchFamily="34" charset="0"/>
                <a:ea typeface="+mn-ea"/>
              </a:rPr>
              <a:t>Appsille</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authorization</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code</a:t>
            </a:r>
            <a:endParaRPr lang="fi-FI" sz="1000" dirty="0">
              <a:solidFill>
                <a:prstClr val="black"/>
              </a:solidFill>
              <a:latin typeface="Candara" panose="020E0502030303020204" pitchFamily="34" charset="0"/>
              <a:ea typeface="+mn-ea"/>
            </a:endParaRPr>
          </a:p>
        </p:txBody>
      </p:sp>
      <p:cxnSp>
        <p:nvCxnSpPr>
          <p:cNvPr id="62" name="Suora nuoliyhdysviiva 61"/>
          <p:cNvCxnSpPr/>
          <p:nvPr/>
        </p:nvCxnSpPr>
        <p:spPr>
          <a:xfrm>
            <a:off x="899592" y="4024114"/>
            <a:ext cx="41764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 name="Ellipsi 62"/>
          <p:cNvSpPr/>
          <p:nvPr/>
        </p:nvSpPr>
        <p:spPr>
          <a:xfrm>
            <a:off x="971600" y="3772086"/>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11</a:t>
            </a:r>
            <a:endParaRPr lang="fi-FI" sz="1200" dirty="0">
              <a:solidFill>
                <a:prstClr val="black"/>
              </a:solidFill>
              <a:latin typeface="Candara" panose="020E0502030303020204" pitchFamily="34" charset="0"/>
            </a:endParaRPr>
          </a:p>
        </p:txBody>
      </p:sp>
      <p:sp>
        <p:nvSpPr>
          <p:cNvPr id="64" name="Tekstiruutu 63"/>
          <p:cNvSpPr txBox="1"/>
          <p:nvPr/>
        </p:nvSpPr>
        <p:spPr>
          <a:xfrm>
            <a:off x="1043159" y="4006691"/>
            <a:ext cx="3864572" cy="246221"/>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Hae tokenit esittämällä </a:t>
            </a:r>
            <a:r>
              <a:rPr lang="fi-FI" sz="1000" dirty="0" err="1" smtClean="0">
                <a:solidFill>
                  <a:prstClr val="black"/>
                </a:solidFill>
                <a:latin typeface="Candara" panose="020E0502030303020204" pitchFamily="34" charset="0"/>
                <a:ea typeface="+mn-ea"/>
              </a:rPr>
              <a:t>authorization</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code</a:t>
            </a:r>
            <a:endParaRPr lang="fi-FI" sz="1000" dirty="0">
              <a:solidFill>
                <a:prstClr val="black"/>
              </a:solidFill>
              <a:latin typeface="Candara" panose="020E0502030303020204" pitchFamily="34" charset="0"/>
              <a:ea typeface="+mn-ea"/>
            </a:endParaRPr>
          </a:p>
        </p:txBody>
      </p:sp>
      <p:sp>
        <p:nvSpPr>
          <p:cNvPr id="66" name="Ellipsi 65"/>
          <p:cNvSpPr/>
          <p:nvPr/>
        </p:nvSpPr>
        <p:spPr>
          <a:xfrm>
            <a:off x="4799081" y="4314757"/>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12</a:t>
            </a:r>
            <a:endParaRPr lang="fi-FI" sz="1200" dirty="0">
              <a:solidFill>
                <a:prstClr val="black"/>
              </a:solidFill>
              <a:latin typeface="Candara" panose="020E0502030303020204" pitchFamily="34" charset="0"/>
            </a:endParaRPr>
          </a:p>
        </p:txBody>
      </p:sp>
      <p:cxnSp>
        <p:nvCxnSpPr>
          <p:cNvPr id="67" name="Suora nuoliyhdysviiva 66"/>
          <p:cNvCxnSpPr/>
          <p:nvPr/>
        </p:nvCxnSpPr>
        <p:spPr>
          <a:xfrm>
            <a:off x="899592" y="4566785"/>
            <a:ext cx="4176913"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68" name="Tekstiruutu 67"/>
          <p:cNvSpPr txBox="1"/>
          <p:nvPr/>
        </p:nvSpPr>
        <p:spPr>
          <a:xfrm>
            <a:off x="1043160" y="4566785"/>
            <a:ext cx="2522454" cy="553998"/>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Palauta Access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Refresh</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Identity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(jälkimmäisessä käyttäjän ja puolesta asioitavien yksilöinti- ja nimitiedot)</a:t>
            </a:r>
          </a:p>
        </p:txBody>
      </p:sp>
      <p:cxnSp>
        <p:nvCxnSpPr>
          <p:cNvPr id="70" name="Suora nuoliyhdysviiva 69"/>
          <p:cNvCxnSpPr/>
          <p:nvPr/>
        </p:nvCxnSpPr>
        <p:spPr>
          <a:xfrm>
            <a:off x="899592" y="5322582"/>
            <a:ext cx="41764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Ellipsi 70"/>
          <p:cNvSpPr/>
          <p:nvPr/>
        </p:nvSpPr>
        <p:spPr>
          <a:xfrm>
            <a:off x="971600" y="5070554"/>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13</a:t>
            </a:r>
            <a:endParaRPr lang="fi-FI" sz="1200" dirty="0">
              <a:solidFill>
                <a:prstClr val="black"/>
              </a:solidFill>
              <a:latin typeface="Candara" panose="020E0502030303020204" pitchFamily="34" charset="0"/>
            </a:endParaRPr>
          </a:p>
        </p:txBody>
      </p:sp>
      <p:sp>
        <p:nvSpPr>
          <p:cNvPr id="72" name="Tekstiruutu 71"/>
          <p:cNvSpPr txBox="1"/>
          <p:nvPr/>
        </p:nvSpPr>
        <p:spPr>
          <a:xfrm>
            <a:off x="1043159" y="5305159"/>
            <a:ext cx="2305154" cy="553998"/>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Hae ja tallenna tietoja esittämällä </a:t>
            </a:r>
            <a:r>
              <a:rPr lang="fi-FI" sz="1000" dirty="0" err="1" smtClean="0">
                <a:solidFill>
                  <a:prstClr val="black"/>
                </a:solidFill>
                <a:latin typeface="Candara" panose="020E0502030303020204" pitchFamily="34" charset="0"/>
                <a:ea typeface="+mn-ea"/>
              </a:rPr>
              <a:t>access</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ja </a:t>
            </a:r>
            <a:r>
              <a:rPr lang="fi-FI" sz="1000" dirty="0" err="1" smtClean="0">
                <a:solidFill>
                  <a:prstClr val="black"/>
                </a:solidFill>
                <a:latin typeface="Candara" panose="020E0502030303020204" pitchFamily="34" charset="0"/>
                <a:ea typeface="+mn-ea"/>
              </a:rPr>
              <a:t>identity</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interaktioiden yhteydessä</a:t>
            </a:r>
            <a:endParaRPr lang="fi-FI" sz="1000" dirty="0">
              <a:solidFill>
                <a:prstClr val="black"/>
              </a:solidFill>
              <a:latin typeface="Candara" panose="020E0502030303020204" pitchFamily="34" charset="0"/>
              <a:ea typeface="+mn-ea"/>
            </a:endParaRPr>
          </a:p>
        </p:txBody>
      </p:sp>
      <p:sp>
        <p:nvSpPr>
          <p:cNvPr id="73" name="Ellipsi 72"/>
          <p:cNvSpPr/>
          <p:nvPr/>
        </p:nvSpPr>
        <p:spPr>
          <a:xfrm>
            <a:off x="4799081" y="5676232"/>
            <a:ext cx="217300" cy="216023"/>
          </a:xfrm>
          <a:prstGeom prst="ellipse">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eaLnBrk="1" fontAlgn="auto" hangingPunct="1">
              <a:spcBef>
                <a:spcPts val="0"/>
              </a:spcBef>
              <a:spcAft>
                <a:spcPts val="0"/>
              </a:spcAft>
            </a:pPr>
            <a:r>
              <a:rPr lang="fi-FI" sz="1200" dirty="0" smtClean="0">
                <a:solidFill>
                  <a:prstClr val="black"/>
                </a:solidFill>
                <a:latin typeface="Candara" panose="020E0502030303020204" pitchFamily="34" charset="0"/>
              </a:rPr>
              <a:t>14</a:t>
            </a:r>
            <a:endParaRPr lang="fi-FI" sz="1200" dirty="0">
              <a:solidFill>
                <a:prstClr val="black"/>
              </a:solidFill>
              <a:latin typeface="Candara" panose="020E0502030303020204" pitchFamily="34" charset="0"/>
            </a:endParaRPr>
          </a:p>
        </p:txBody>
      </p:sp>
      <p:cxnSp>
        <p:nvCxnSpPr>
          <p:cNvPr id="74" name="Suora nuoliyhdysviiva 73"/>
          <p:cNvCxnSpPr/>
          <p:nvPr/>
        </p:nvCxnSpPr>
        <p:spPr>
          <a:xfrm>
            <a:off x="899592" y="5928260"/>
            <a:ext cx="4176913"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75" name="Tekstiruutu 74"/>
          <p:cNvSpPr txBox="1"/>
          <p:nvPr/>
        </p:nvSpPr>
        <p:spPr>
          <a:xfrm>
            <a:off x="1043159" y="5928260"/>
            <a:ext cx="2376713"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Haku tai tallennus OK, jos </a:t>
            </a:r>
            <a:r>
              <a:rPr lang="fi-FI" sz="1000" dirty="0" err="1" smtClean="0">
                <a:solidFill>
                  <a:prstClr val="black"/>
                </a:solidFill>
                <a:latin typeface="Candara" panose="020E0502030303020204" pitchFamily="34" charset="0"/>
                <a:ea typeface="+mn-ea"/>
              </a:rPr>
              <a:t>access</a:t>
            </a:r>
            <a:r>
              <a:rPr lang="fi-FI" sz="1000" dirty="0" smtClean="0">
                <a:solidFill>
                  <a:prstClr val="black"/>
                </a:solidFill>
                <a:latin typeface="Candara" panose="020E0502030303020204" pitchFamily="34" charset="0"/>
                <a:ea typeface="+mn-ea"/>
              </a:rPr>
              <a:t> </a:t>
            </a:r>
            <a:r>
              <a:rPr lang="fi-FI" sz="1000" dirty="0" err="1" smtClean="0">
                <a:solidFill>
                  <a:prstClr val="black"/>
                </a:solidFill>
                <a:latin typeface="Candara" panose="020E0502030303020204" pitchFamily="34" charset="0"/>
                <a:ea typeface="+mn-ea"/>
              </a:rPr>
              <a:t>token</a:t>
            </a:r>
            <a:r>
              <a:rPr lang="fi-FI" sz="1000" dirty="0" smtClean="0">
                <a:solidFill>
                  <a:prstClr val="black"/>
                </a:solidFill>
                <a:latin typeface="Candara" panose="020E0502030303020204" pitchFamily="34" charset="0"/>
                <a:ea typeface="+mn-ea"/>
              </a:rPr>
              <a:t> on voimassa</a:t>
            </a:r>
          </a:p>
        </p:txBody>
      </p:sp>
      <p:sp>
        <p:nvSpPr>
          <p:cNvPr id="11" name="Pyöristetty suorakulmio 10"/>
          <p:cNvSpPr/>
          <p:nvPr/>
        </p:nvSpPr>
        <p:spPr>
          <a:xfrm>
            <a:off x="3635896" y="3918713"/>
            <a:ext cx="1080120" cy="2409657"/>
          </a:xfrm>
          <a:prstGeom prst="roundRect">
            <a:avLst>
              <a:gd name="adj" fmla="val 2237"/>
            </a:avLst>
          </a:prstGeom>
          <a:solidFill>
            <a:schemeClr val="bg1">
              <a:lumMod val="95000"/>
            </a:schemeClr>
          </a:solidFill>
          <a:ln w="6350">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200" dirty="0" err="1" smtClean="0">
                <a:solidFill>
                  <a:prstClr val="black"/>
                </a:solidFill>
                <a:latin typeface="Candara" panose="020E0502030303020204" pitchFamily="34" charset="0"/>
              </a:rPr>
              <a:t>Appin</a:t>
            </a:r>
            <a:r>
              <a:rPr lang="fi-FI" sz="1200" dirty="0" smtClean="0">
                <a:solidFill>
                  <a:prstClr val="black"/>
                </a:solidFill>
                <a:latin typeface="Candara" panose="020E0502030303020204" pitchFamily="34" charset="0"/>
              </a:rPr>
              <a:t> </a:t>
            </a:r>
            <a:r>
              <a:rPr lang="fi-FI" sz="1200" dirty="0" err="1" smtClean="0">
                <a:solidFill>
                  <a:prstClr val="black"/>
                </a:solidFill>
                <a:latin typeface="Candara" panose="020E0502030303020204" pitchFamily="34" charset="0"/>
              </a:rPr>
              <a:t>backend</a:t>
            </a:r>
            <a:r>
              <a:rPr lang="fi-FI" sz="1200" dirty="0" smtClean="0">
                <a:solidFill>
                  <a:prstClr val="black"/>
                </a:solidFill>
                <a:latin typeface="Candara" panose="020E0502030303020204" pitchFamily="34" charset="0"/>
              </a:rPr>
              <a:t> (valinnainen)</a:t>
            </a:r>
            <a:endParaRPr lang="fi-FI" sz="1200" dirty="0">
              <a:solidFill>
                <a:prstClr val="black"/>
              </a:solidFill>
              <a:latin typeface="Candara" panose="020E0502030303020204" pitchFamily="34" charset="0"/>
            </a:endParaRPr>
          </a:p>
        </p:txBody>
      </p:sp>
      <p:sp>
        <p:nvSpPr>
          <p:cNvPr id="76" name="Pyöristetty suorakulmio 75"/>
          <p:cNvSpPr/>
          <p:nvPr/>
        </p:nvSpPr>
        <p:spPr>
          <a:xfrm>
            <a:off x="5148064" y="1814269"/>
            <a:ext cx="1008112" cy="2929925"/>
          </a:xfrm>
          <a:prstGeom prst="roundRect">
            <a:avLst>
              <a:gd name="adj" fmla="val 2237"/>
            </a:avLst>
          </a:prstGeom>
          <a:solidFill>
            <a:schemeClr val="bg1">
              <a:lumMod val="9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eaLnBrk="1" fontAlgn="auto" hangingPunct="1">
              <a:spcBef>
                <a:spcPts val="0"/>
              </a:spcBef>
              <a:spcAft>
                <a:spcPts val="0"/>
              </a:spcAft>
            </a:pPr>
            <a:r>
              <a:rPr lang="fi-FI" sz="1100" dirty="0" smtClean="0">
                <a:solidFill>
                  <a:prstClr val="black"/>
                </a:solidFill>
                <a:latin typeface="Candara" panose="020E0502030303020204" pitchFamily="34" charset="0"/>
              </a:rPr>
              <a:t>Sallittujen sovellusten rekisteri</a:t>
            </a:r>
          </a:p>
          <a:p>
            <a:pPr eaLnBrk="1" fontAlgn="auto" hangingPunct="1">
              <a:spcBef>
                <a:spcPts val="0"/>
              </a:spcBef>
              <a:spcAft>
                <a:spcPts val="0"/>
              </a:spcAft>
            </a:pPr>
            <a:endParaRPr lang="fi-FI" sz="1100" dirty="0">
              <a:solidFill>
                <a:prstClr val="black"/>
              </a:solidFill>
              <a:latin typeface="Candara" panose="020E0502030303020204" pitchFamily="34" charset="0"/>
            </a:endParaRPr>
          </a:p>
          <a:p>
            <a:pPr eaLnBrk="1" fontAlgn="auto" hangingPunct="1">
              <a:spcBef>
                <a:spcPts val="0"/>
              </a:spcBef>
              <a:spcAft>
                <a:spcPts val="0"/>
              </a:spcAft>
            </a:pPr>
            <a:r>
              <a:rPr lang="fi-FI" sz="1100" dirty="0" smtClean="0">
                <a:solidFill>
                  <a:prstClr val="black"/>
                </a:solidFill>
                <a:latin typeface="Candara" panose="020E0502030303020204" pitchFamily="34" charset="0"/>
              </a:rPr>
              <a:t>Sovelluksen tiedot:</a:t>
            </a:r>
          </a:p>
          <a:p>
            <a:pPr marL="171450" indent="-171450" eaLnBrk="1" fontAlgn="auto" hangingPunct="1">
              <a:spcBef>
                <a:spcPts val="0"/>
              </a:spcBef>
              <a:spcAft>
                <a:spcPts val="0"/>
              </a:spcAft>
              <a:buFontTx/>
              <a:buChar char="-"/>
            </a:pPr>
            <a:r>
              <a:rPr lang="fi-FI" sz="1100" dirty="0" smtClean="0">
                <a:solidFill>
                  <a:prstClr val="black"/>
                </a:solidFill>
                <a:latin typeface="Candara" panose="020E0502030303020204" pitchFamily="34" charset="0"/>
              </a:rPr>
              <a:t>Nimi</a:t>
            </a:r>
          </a:p>
          <a:p>
            <a:pPr marL="171450" indent="-171450" eaLnBrk="1" fontAlgn="auto" hangingPunct="1">
              <a:spcBef>
                <a:spcPts val="0"/>
              </a:spcBef>
              <a:spcAft>
                <a:spcPts val="0"/>
              </a:spcAft>
              <a:buFontTx/>
              <a:buChar char="-"/>
            </a:pPr>
            <a:r>
              <a:rPr lang="fi-FI" sz="1100" dirty="0" err="1" smtClean="0">
                <a:solidFill>
                  <a:prstClr val="black"/>
                </a:solidFill>
                <a:latin typeface="Candara" panose="020E0502030303020204" pitchFamily="34" charset="0"/>
              </a:rPr>
              <a:t>Redirect</a:t>
            </a:r>
            <a:r>
              <a:rPr lang="fi-FI" sz="1100" dirty="0" smtClean="0">
                <a:solidFill>
                  <a:prstClr val="black"/>
                </a:solidFill>
                <a:latin typeface="Candara" panose="020E0502030303020204" pitchFamily="34" charset="0"/>
              </a:rPr>
              <a:t> URI</a:t>
            </a:r>
          </a:p>
          <a:p>
            <a:pPr marL="171450" indent="-171450" eaLnBrk="1" fontAlgn="auto" hangingPunct="1">
              <a:spcBef>
                <a:spcPts val="0"/>
              </a:spcBef>
              <a:spcAft>
                <a:spcPts val="0"/>
              </a:spcAft>
              <a:buFontTx/>
              <a:buChar char="-"/>
            </a:pPr>
            <a:r>
              <a:rPr lang="fi-FI" sz="1100" dirty="0" smtClean="0">
                <a:solidFill>
                  <a:prstClr val="black"/>
                </a:solidFill>
                <a:latin typeface="Candara" panose="020E0502030303020204" pitchFamily="34" charset="0"/>
              </a:rPr>
              <a:t>Logo</a:t>
            </a:r>
          </a:p>
          <a:p>
            <a:pPr marL="171450" indent="-171450" eaLnBrk="1" fontAlgn="auto" hangingPunct="1">
              <a:spcBef>
                <a:spcPts val="0"/>
              </a:spcBef>
              <a:spcAft>
                <a:spcPts val="0"/>
              </a:spcAft>
              <a:buFontTx/>
              <a:buChar char="-"/>
            </a:pPr>
            <a:r>
              <a:rPr lang="fi-FI" sz="1100" dirty="0" smtClean="0">
                <a:solidFill>
                  <a:prstClr val="black"/>
                </a:solidFill>
                <a:latin typeface="Candara" panose="020E0502030303020204" pitchFamily="34" charset="0"/>
              </a:rPr>
              <a:t>Resurssi-tyypit ja sallitut operaatiot</a:t>
            </a:r>
            <a:endParaRPr lang="fi-FI" sz="1100" dirty="0">
              <a:solidFill>
                <a:prstClr val="black"/>
              </a:solidFill>
              <a:latin typeface="Candara" panose="020E0502030303020204" pitchFamily="34" charset="0"/>
            </a:endParaRPr>
          </a:p>
        </p:txBody>
      </p:sp>
      <p:cxnSp>
        <p:nvCxnSpPr>
          <p:cNvPr id="81" name="Suora yhdysviiva 80"/>
          <p:cNvCxnSpPr>
            <a:stCxn id="6" idx="3"/>
            <a:endCxn id="8" idx="1"/>
          </p:cNvCxnSpPr>
          <p:nvPr/>
        </p:nvCxnSpPr>
        <p:spPr>
          <a:xfrm>
            <a:off x="6230536" y="5783138"/>
            <a:ext cx="14378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uora yhdysviiva 82"/>
          <p:cNvCxnSpPr>
            <a:stCxn id="5" idx="2"/>
            <a:endCxn id="8" idx="1"/>
          </p:cNvCxnSpPr>
          <p:nvPr/>
        </p:nvCxnSpPr>
        <p:spPr>
          <a:xfrm>
            <a:off x="5652120" y="4816202"/>
            <a:ext cx="2016224" cy="966936"/>
          </a:xfrm>
          <a:prstGeom prst="line">
            <a:avLst/>
          </a:prstGeom>
        </p:spPr>
        <p:style>
          <a:lnRef idx="1">
            <a:schemeClr val="accent1"/>
          </a:lnRef>
          <a:fillRef idx="0">
            <a:schemeClr val="accent1"/>
          </a:fillRef>
          <a:effectRef idx="0">
            <a:schemeClr val="accent1"/>
          </a:effectRef>
          <a:fontRef idx="minor">
            <a:schemeClr val="tx1"/>
          </a:fontRef>
        </p:style>
      </p:cxnSp>
      <p:sp>
        <p:nvSpPr>
          <p:cNvPr id="85" name="Tekstiruutu 84"/>
          <p:cNvSpPr txBox="1"/>
          <p:nvPr/>
        </p:nvSpPr>
        <p:spPr>
          <a:xfrm>
            <a:off x="7740352" y="5672623"/>
            <a:ext cx="1224136" cy="707886"/>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Käyttäjä näkee tallennetut tiedot ja liitetyt sovellukset</a:t>
            </a:r>
            <a:endParaRPr lang="fi-FI" sz="1000" dirty="0">
              <a:solidFill>
                <a:prstClr val="black"/>
              </a:solidFill>
              <a:latin typeface="Candara" panose="020E0502030303020204" pitchFamily="34" charset="0"/>
              <a:ea typeface="+mn-ea"/>
            </a:endParaRPr>
          </a:p>
        </p:txBody>
      </p:sp>
      <p:sp>
        <p:nvSpPr>
          <p:cNvPr id="86" name="Tekstiruutu 85"/>
          <p:cNvSpPr txBox="1"/>
          <p:nvPr/>
        </p:nvSpPr>
        <p:spPr>
          <a:xfrm>
            <a:off x="6444208" y="5803045"/>
            <a:ext cx="1224136"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Tallennettujen tietojen haku</a:t>
            </a:r>
            <a:endParaRPr lang="fi-FI" sz="1000" dirty="0">
              <a:solidFill>
                <a:prstClr val="black"/>
              </a:solidFill>
              <a:latin typeface="Candara" panose="020E0502030303020204" pitchFamily="34" charset="0"/>
              <a:ea typeface="+mn-ea"/>
            </a:endParaRPr>
          </a:p>
        </p:txBody>
      </p:sp>
      <p:sp>
        <p:nvSpPr>
          <p:cNvPr id="87" name="Tekstiruutu 86"/>
          <p:cNvSpPr txBox="1"/>
          <p:nvPr/>
        </p:nvSpPr>
        <p:spPr>
          <a:xfrm>
            <a:off x="6344093" y="5157192"/>
            <a:ext cx="1180235" cy="400110"/>
          </a:xfrm>
          <a:prstGeom prst="rect">
            <a:avLst/>
          </a:prstGeom>
          <a:noFill/>
        </p:spPr>
        <p:txBody>
          <a:bodyPr wrap="square" rtlCol="0">
            <a:spAutoFit/>
          </a:bodyPr>
          <a:lstStyle/>
          <a:p>
            <a:pPr eaLnBrk="1" fontAlgn="auto" hangingPunct="1">
              <a:spcBef>
                <a:spcPts val="0"/>
              </a:spcBef>
              <a:spcAft>
                <a:spcPts val="0"/>
              </a:spcAft>
            </a:pPr>
            <a:r>
              <a:rPr lang="fi-FI" sz="1000" dirty="0" smtClean="0">
                <a:solidFill>
                  <a:prstClr val="black"/>
                </a:solidFill>
                <a:latin typeface="Candara" panose="020E0502030303020204" pitchFamily="34" charset="0"/>
                <a:ea typeface="+mn-ea"/>
              </a:rPr>
              <a:t>Sovellustietojen haku</a:t>
            </a:r>
            <a:endParaRPr lang="fi-FI" sz="1000" dirty="0">
              <a:solidFill>
                <a:prstClr val="black"/>
              </a:solidFill>
              <a:latin typeface="Candara" panose="020E0502030303020204" pitchFamily="34" charset="0"/>
              <a:ea typeface="+mn-ea"/>
            </a:endParaRPr>
          </a:p>
        </p:txBody>
      </p:sp>
      <p:cxnSp>
        <p:nvCxnSpPr>
          <p:cNvPr id="3" name="Suora yhdysviiva 2"/>
          <p:cNvCxnSpPr>
            <a:stCxn id="5" idx="2"/>
            <a:endCxn id="6" idx="0"/>
          </p:cNvCxnSpPr>
          <p:nvPr/>
        </p:nvCxnSpPr>
        <p:spPr>
          <a:xfrm>
            <a:off x="5652120" y="4816202"/>
            <a:ext cx="2352" cy="40887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9383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Authorization</a:t>
            </a:r>
            <a:r>
              <a:rPr lang="fi-FI" dirty="0" smtClean="0"/>
              <a:t> </a:t>
            </a:r>
            <a:r>
              <a:rPr lang="fi-FI" dirty="0" err="1" smtClean="0"/>
              <a:t>endpoint</a:t>
            </a:r>
            <a:r>
              <a:rPr lang="fi-FI" dirty="0" smtClean="0"/>
              <a:t>: kutsu</a:t>
            </a:r>
            <a:endParaRPr lang="fi-FI" dirty="0"/>
          </a:p>
        </p:txBody>
      </p:sp>
      <p:graphicFrame>
        <p:nvGraphicFramePr>
          <p:cNvPr id="5" name="Sisällön paikkamerkki 4"/>
          <p:cNvGraphicFramePr>
            <a:graphicFrameLocks noGrp="1"/>
          </p:cNvGraphicFramePr>
          <p:nvPr>
            <p:ph idx="1"/>
            <p:extLst>
              <p:ext uri="{D42A27DB-BD31-4B8C-83A1-F6EECF244321}">
                <p14:modId xmlns:p14="http://schemas.microsoft.com/office/powerpoint/2010/main" val="2269583951"/>
              </p:ext>
            </p:extLst>
          </p:nvPr>
        </p:nvGraphicFramePr>
        <p:xfrm>
          <a:off x="403860" y="3459480"/>
          <a:ext cx="8228768" cy="3108960"/>
        </p:xfrm>
        <a:graphic>
          <a:graphicData uri="http://schemas.openxmlformats.org/drawingml/2006/table">
            <a:tbl>
              <a:tblPr firstRow="1" bandRow="1"/>
              <a:tblGrid>
                <a:gridCol w="1729921"/>
                <a:gridCol w="1193479"/>
                <a:gridCol w="5305368"/>
              </a:tblGrid>
              <a:tr h="0">
                <a:tc>
                  <a:txBody>
                    <a:bodyPr/>
                    <a:lstStyle/>
                    <a:p>
                      <a:pPr>
                        <a:spcAft>
                          <a:spcPts val="0"/>
                        </a:spcAft>
                      </a:pPr>
                      <a:r>
                        <a:rPr lang="en-GB" sz="1200" b="1" dirty="0">
                          <a:solidFill>
                            <a:srgbClr val="FFFFFF"/>
                          </a:solidFill>
                          <a:effectLst/>
                          <a:latin typeface="Arial"/>
                          <a:ea typeface="Arial"/>
                          <a:cs typeface="Arial"/>
                        </a:rPr>
                        <a:t>Name</a:t>
                      </a:r>
                      <a:endParaRPr lang="fi-FI" sz="1200" dirty="0">
                        <a:effectLst/>
                        <a:latin typeface="Arial"/>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200" b="1">
                          <a:solidFill>
                            <a:srgbClr val="FFFFFF"/>
                          </a:solidFill>
                          <a:effectLst/>
                          <a:latin typeface="Arial"/>
                          <a:ea typeface="Arial"/>
                          <a:cs typeface="Arial"/>
                        </a:rPr>
                        <a:t>Cardinality</a:t>
                      </a:r>
                      <a:endParaRPr lang="fi-FI" sz="120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200" b="1">
                          <a:solidFill>
                            <a:srgbClr val="FFFFFF"/>
                          </a:solidFill>
                          <a:effectLst/>
                          <a:latin typeface="Arial"/>
                          <a:ea typeface="Arial"/>
                          <a:cs typeface="Arial"/>
                        </a:rPr>
                        <a:t>Value</a:t>
                      </a:r>
                      <a:endParaRPr lang="fi-FI" sz="1200">
                        <a:effectLst/>
                        <a:latin typeface="Arial"/>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US" sz="1050" dirty="0" err="1">
                          <a:effectLst/>
                          <a:latin typeface="Courier New"/>
                          <a:ea typeface="Arial"/>
                          <a:cs typeface="Arial"/>
                        </a:rPr>
                        <a:t>response_type</a:t>
                      </a:r>
                      <a:endParaRPr lang="fi-FI" sz="1050" dirty="0">
                        <a:effectLst/>
                        <a:latin typeface="Courier New"/>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a:effectLst/>
                          <a:latin typeface="Arial"/>
                          <a:ea typeface="Arial"/>
                          <a:cs typeface="Arial"/>
                        </a:rPr>
                        <a:t>required</a:t>
                      </a:r>
                      <a:endParaRPr lang="fi-FI" sz="120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050" dirty="0">
                          <a:effectLst/>
                          <a:latin typeface="Courier New"/>
                          <a:ea typeface="Arial"/>
                          <a:cs typeface="Arial"/>
                        </a:rPr>
                        <a:t>"code"</a:t>
                      </a:r>
                      <a:endParaRPr lang="fi-FI" sz="1050" dirty="0">
                        <a:effectLst/>
                        <a:latin typeface="Courier New"/>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50" dirty="0" err="1">
                          <a:effectLst/>
                          <a:latin typeface="Courier New"/>
                          <a:ea typeface="Arial"/>
                          <a:cs typeface="Arial"/>
                        </a:rPr>
                        <a:t>client_id</a:t>
                      </a:r>
                      <a:endParaRPr lang="fi-FI" sz="1050" dirty="0">
                        <a:effectLst/>
                        <a:latin typeface="Courier New"/>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required</a:t>
                      </a:r>
                      <a:endParaRPr lang="fi-FI" sz="1200" dirty="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The identifier of the client instance. For confidential clients, the id is provided in the client registration process, and for public clients the id is generated through dynamic registration of instances at the registration endpoint.</a:t>
                      </a:r>
                      <a:endParaRPr lang="fi-FI" sz="1200" dirty="0">
                        <a:effectLst/>
                        <a:latin typeface="Arial"/>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50" dirty="0" err="1">
                          <a:effectLst/>
                          <a:latin typeface="Courier New"/>
                          <a:ea typeface="Arial"/>
                          <a:cs typeface="Arial"/>
                        </a:rPr>
                        <a:t>redirect_uri</a:t>
                      </a:r>
                      <a:endParaRPr lang="fi-FI" sz="1050" dirty="0">
                        <a:effectLst/>
                        <a:latin typeface="Courier New"/>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a:effectLst/>
                          <a:latin typeface="Arial"/>
                          <a:ea typeface="Arial"/>
                          <a:cs typeface="Arial"/>
                        </a:rPr>
                        <a:t>required</a:t>
                      </a:r>
                      <a:endParaRPr lang="fi-FI" sz="120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Must match the URI registered for the client software at the registration time</a:t>
                      </a:r>
                      <a:r>
                        <a:rPr lang="en-GB" sz="1200" dirty="0" smtClean="0">
                          <a:effectLst/>
                          <a:latin typeface="Arial"/>
                          <a:ea typeface="Arial"/>
                          <a:cs typeface="Arial"/>
                        </a:rPr>
                        <a:t>.</a:t>
                      </a:r>
                      <a:endParaRPr lang="fi-FI" sz="1200" dirty="0">
                        <a:effectLst/>
                        <a:latin typeface="Arial"/>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50" dirty="0">
                          <a:effectLst/>
                          <a:latin typeface="Courier New"/>
                          <a:ea typeface="Arial"/>
                          <a:cs typeface="Arial"/>
                        </a:rPr>
                        <a:t>scope</a:t>
                      </a:r>
                      <a:endParaRPr lang="fi-FI" sz="1050" dirty="0">
                        <a:effectLst/>
                        <a:latin typeface="Courier New"/>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optional</a:t>
                      </a:r>
                      <a:endParaRPr lang="fi-FI" sz="1200" dirty="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The scopes that the client requests to be granted, separated using the + character. Scopes are defined in Section 8. If the value is skipped or empty, the authorization server will assume that the client is requesting all scopes registered for it.</a:t>
                      </a:r>
                      <a:endParaRPr lang="fi-FI" sz="1200" dirty="0">
                        <a:effectLst/>
                        <a:latin typeface="Arial"/>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50" dirty="0">
                          <a:effectLst/>
                          <a:latin typeface="Courier New"/>
                          <a:ea typeface="Arial"/>
                          <a:cs typeface="Arial"/>
                        </a:rPr>
                        <a:t>state</a:t>
                      </a:r>
                      <a:endParaRPr lang="fi-FI" sz="1050" dirty="0">
                        <a:effectLst/>
                        <a:latin typeface="Courier New"/>
                        <a:ea typeface="Arial"/>
                        <a:cs typeface="Arial"/>
                      </a:endParaRPr>
                    </a:p>
                  </a:txBody>
                  <a:tcPr marL="89823" marR="89823"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required</a:t>
                      </a:r>
                      <a:endParaRPr lang="fi-FI" sz="1200" dirty="0">
                        <a:effectLst/>
                        <a:latin typeface="Arial"/>
                        <a:ea typeface="Arial"/>
                        <a:cs typeface="Arial"/>
                      </a:endParaRPr>
                    </a:p>
                  </a:txBody>
                  <a:tcPr marL="89823" marR="89823"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200" dirty="0">
                          <a:effectLst/>
                          <a:latin typeface="Arial"/>
                          <a:ea typeface="Arial"/>
                          <a:cs typeface="Arial"/>
                        </a:rPr>
                        <a:t>The client MUST generate an unpredictable state parameter with at least 128 bits of entropy for each user session. The authorization server will include the state value when redirecting the user-agent to the redirect URI. The client MUST validate the state value for any request sent to its redirect URI.</a:t>
                      </a:r>
                      <a:endParaRPr lang="fi-FI" sz="1200" dirty="0">
                        <a:effectLst/>
                        <a:latin typeface="Arial"/>
                        <a:ea typeface="Arial"/>
                        <a:cs typeface="Arial"/>
                      </a:endParaRPr>
                    </a:p>
                  </a:txBody>
                  <a:tcPr marL="89823" marR="89823"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
        <p:nvSpPr>
          <p:cNvPr id="6" name="Sisällön paikkamerkki 2"/>
          <p:cNvSpPr txBox="1">
            <a:spLocks/>
          </p:cNvSpPr>
          <p:nvPr/>
        </p:nvSpPr>
        <p:spPr bwMode="auto">
          <a:xfrm>
            <a:off x="457200" y="1981200"/>
            <a:ext cx="8229600" cy="1417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normAutofit/>
          </a:bodyPr>
          <a:lstStyle>
            <a:lvl1pPr marL="533400" indent="-533400" algn="l" rtl="0" eaLnBrk="0" fontAlgn="base" hangingPunct="0">
              <a:spcBef>
                <a:spcPct val="20000"/>
              </a:spcBef>
              <a:spcAft>
                <a:spcPct val="0"/>
              </a:spcAft>
              <a:buClr>
                <a:schemeClr val="folHlink"/>
              </a:buClr>
              <a:buFont typeface="Wingdings" pitchFamily="2" charset="2"/>
              <a:buChar char="§"/>
              <a:defRPr sz="2600">
                <a:solidFill>
                  <a:schemeClr val="tx1"/>
                </a:solidFill>
                <a:latin typeface="+mn-lt"/>
                <a:ea typeface="+mn-ea"/>
                <a:cs typeface="+mn-cs"/>
              </a:defRPr>
            </a:lvl1pPr>
            <a:lvl2pPr marL="838200" indent="-381000" algn="l" rtl="0" eaLnBrk="0" fontAlgn="base" hangingPunct="0">
              <a:spcBef>
                <a:spcPct val="20000"/>
              </a:spcBef>
              <a:spcAft>
                <a:spcPct val="0"/>
              </a:spcAft>
              <a:buClr>
                <a:schemeClr val="hlink"/>
              </a:buClr>
              <a:buFont typeface="Wingdings" pitchFamily="2" charset="2"/>
              <a:buChar char="§"/>
              <a:defRPr sz="2000">
                <a:solidFill>
                  <a:schemeClr val="bg2"/>
                </a:solidFill>
                <a:latin typeface="+mn-lt"/>
                <a:ea typeface="+mn-ea"/>
              </a:defRPr>
            </a:lvl2pPr>
            <a:lvl3pPr marL="1257300" indent="-342900" algn="l" rtl="0" eaLnBrk="0" fontAlgn="base" hangingPunct="0">
              <a:spcBef>
                <a:spcPct val="20000"/>
              </a:spcBef>
              <a:spcAft>
                <a:spcPct val="0"/>
              </a:spcAft>
              <a:buFont typeface="Wingdings" pitchFamily="2" charset="2"/>
              <a:buChar char="§"/>
              <a:defRPr>
                <a:solidFill>
                  <a:schemeClr val="tx1"/>
                </a:solidFill>
                <a:latin typeface="+mn-lt"/>
                <a:ea typeface="+mn-ea"/>
              </a:defRPr>
            </a:lvl3pPr>
            <a:lvl4pPr marL="1676400" indent="-304800" algn="l" rtl="0" eaLnBrk="0" fontAlgn="base" hangingPunct="0">
              <a:spcBef>
                <a:spcPct val="20000"/>
              </a:spcBef>
              <a:spcAft>
                <a:spcPct val="0"/>
              </a:spcAft>
              <a:buFont typeface="Arial" charset="0"/>
              <a:buAutoNum type="arabicPeriod"/>
              <a:defRPr sz="1600">
                <a:solidFill>
                  <a:schemeClr val="bg2"/>
                </a:solidFill>
                <a:latin typeface="+mn-lt"/>
                <a:ea typeface="+mn-ea"/>
              </a:defRPr>
            </a:lvl4pPr>
            <a:lvl5pPr marL="2095500" indent="-266700" algn="l" rtl="0" eaLnBrk="0" fontAlgn="base" hangingPunct="0">
              <a:spcBef>
                <a:spcPct val="20000"/>
              </a:spcBef>
              <a:spcAft>
                <a:spcPct val="0"/>
              </a:spcAft>
              <a:defRPr sz="1400">
                <a:solidFill>
                  <a:schemeClr val="tx1"/>
                </a:solidFill>
                <a:latin typeface="+mn-lt"/>
                <a:ea typeface="+mn-ea"/>
              </a:defRPr>
            </a:lvl5pPr>
            <a:lvl6pPr marL="2552700" indent="-266700" algn="l" rtl="0" fontAlgn="base">
              <a:spcBef>
                <a:spcPct val="20000"/>
              </a:spcBef>
              <a:spcAft>
                <a:spcPct val="0"/>
              </a:spcAft>
              <a:defRPr sz="1400">
                <a:solidFill>
                  <a:schemeClr val="tx1"/>
                </a:solidFill>
                <a:latin typeface="+mn-lt"/>
                <a:ea typeface="+mn-ea"/>
              </a:defRPr>
            </a:lvl6pPr>
            <a:lvl7pPr marL="3009900" indent="-266700" algn="l" rtl="0" fontAlgn="base">
              <a:spcBef>
                <a:spcPct val="20000"/>
              </a:spcBef>
              <a:spcAft>
                <a:spcPct val="0"/>
              </a:spcAft>
              <a:defRPr sz="1400">
                <a:solidFill>
                  <a:schemeClr val="tx1"/>
                </a:solidFill>
                <a:latin typeface="+mn-lt"/>
                <a:ea typeface="+mn-ea"/>
              </a:defRPr>
            </a:lvl7pPr>
            <a:lvl8pPr marL="3467100" indent="-266700" algn="l" rtl="0" fontAlgn="base">
              <a:spcBef>
                <a:spcPct val="20000"/>
              </a:spcBef>
              <a:spcAft>
                <a:spcPct val="0"/>
              </a:spcAft>
              <a:defRPr sz="1400">
                <a:solidFill>
                  <a:schemeClr val="tx1"/>
                </a:solidFill>
                <a:latin typeface="+mn-lt"/>
                <a:ea typeface="+mn-ea"/>
              </a:defRPr>
            </a:lvl8pPr>
            <a:lvl9pPr marL="3924300" indent="-266700" algn="l" rtl="0" fontAlgn="base">
              <a:spcBef>
                <a:spcPct val="20000"/>
              </a:spcBef>
              <a:spcAft>
                <a:spcPct val="0"/>
              </a:spcAft>
              <a:defRPr sz="1400">
                <a:solidFill>
                  <a:schemeClr val="tx1"/>
                </a:solidFill>
                <a:latin typeface="+mn-lt"/>
                <a:ea typeface="+mn-ea"/>
              </a:defRPr>
            </a:lvl9pPr>
          </a:lstStyle>
          <a:p>
            <a:r>
              <a:rPr lang="fi-FI" kern="0" dirty="0" smtClean="0"/>
              <a:t>Sovellus hakee auktorisointikoodin, jolla voi myöhemmin hakea </a:t>
            </a:r>
            <a:r>
              <a:rPr lang="fi-FI" kern="0" dirty="0" err="1" smtClean="0"/>
              <a:t>tokeneita</a:t>
            </a:r>
            <a:r>
              <a:rPr lang="fi-FI" kern="0" dirty="0" smtClean="0"/>
              <a:t> </a:t>
            </a:r>
            <a:r>
              <a:rPr lang="fi-FI" kern="0" dirty="0" err="1" smtClean="0"/>
              <a:t>token</a:t>
            </a:r>
            <a:r>
              <a:rPr lang="fi-FI" kern="0" dirty="0" smtClean="0"/>
              <a:t> </a:t>
            </a:r>
            <a:r>
              <a:rPr lang="fi-FI" kern="0" dirty="0" err="1" smtClean="0"/>
              <a:t>endpointista</a:t>
            </a:r>
            <a:endParaRPr lang="fi-FI" kern="0" dirty="0" smtClean="0"/>
          </a:p>
          <a:p>
            <a:r>
              <a:rPr lang="fi-FI" kern="0" dirty="0" smtClean="0"/>
              <a:t>Koodi on voimassa 5 minuuttia.</a:t>
            </a:r>
            <a:endParaRPr lang="fi-FI" kern="0" dirty="0"/>
          </a:p>
        </p:txBody>
      </p:sp>
    </p:spTree>
    <p:extLst>
      <p:ext uri="{BB962C8B-B14F-4D97-AF65-F5344CB8AC3E}">
        <p14:creationId xmlns:p14="http://schemas.microsoft.com/office/powerpoint/2010/main" val="2382779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Authorization</a:t>
            </a:r>
            <a:r>
              <a:rPr lang="fi-FI" dirty="0"/>
              <a:t> </a:t>
            </a:r>
            <a:r>
              <a:rPr lang="fi-FI" dirty="0" err="1"/>
              <a:t>endpoint</a:t>
            </a:r>
            <a:r>
              <a:rPr lang="fi-FI" dirty="0"/>
              <a:t>: </a:t>
            </a:r>
            <a:r>
              <a:rPr lang="fi-FI" dirty="0" smtClean="0"/>
              <a:t>kutsu ja vastaus</a:t>
            </a:r>
            <a:endParaRPr lang="fi-FI" dirty="0"/>
          </a:p>
        </p:txBody>
      </p:sp>
      <p:sp>
        <p:nvSpPr>
          <p:cNvPr id="3" name="Sisällön paikkamerkki 2"/>
          <p:cNvSpPr>
            <a:spLocks noGrp="1"/>
          </p:cNvSpPr>
          <p:nvPr>
            <p:ph idx="1"/>
          </p:nvPr>
        </p:nvSpPr>
        <p:spPr/>
        <p:txBody>
          <a:bodyPr/>
          <a:lstStyle/>
          <a:p>
            <a:pPr marL="0" lvl="0" indent="0">
              <a:buClr>
                <a:srgbClr val="99CC00"/>
              </a:buClr>
              <a:buNone/>
            </a:pPr>
            <a:r>
              <a:rPr lang="fi-FI" dirty="0" smtClean="0">
                <a:solidFill>
                  <a:srgbClr val="000000"/>
                </a:solidFill>
              </a:rPr>
              <a:t>Kutsu:</a:t>
            </a:r>
            <a:endParaRPr lang="fi-FI" dirty="0">
              <a:solidFill>
                <a:srgbClr val="000000"/>
              </a:solidFill>
            </a:endParaRPr>
          </a:p>
          <a:p>
            <a:pPr marL="0" indent="0">
              <a:buNone/>
            </a:pPr>
            <a:r>
              <a:rPr lang="en-US" sz="1800" dirty="0" smtClean="0">
                <a:latin typeface="Courier New" panose="02070309020205020404" pitchFamily="49" charset="0"/>
                <a:cs typeface="Courier New" panose="02070309020205020404" pitchFamily="49" charset="0"/>
              </a:rPr>
              <a:t>Location</a:t>
            </a:r>
            <a:r>
              <a:rPr lang="en-US" sz="1800" dirty="0">
                <a:latin typeface="Courier New" panose="02070309020205020404" pitchFamily="49" charset="0"/>
                <a:cs typeface="Courier New" panose="02070309020205020404" pitchFamily="49" charset="0"/>
              </a:rPr>
              <a:t>: https://phrauth.kanta.fi/authorize?response_type=code&amp;client_id=8d415da7-bec9-44a3-8979-105ea5bf8ee4&amp;redirect_uri=fi.sw-vendor.app%3A%2Fafter-auth&amp; scope=patient%2FObservation.read+ patient%2FObservation.write+openid&amp;state=adfh56kiwshti2k4</a:t>
            </a:r>
            <a:endParaRPr lang="fi-FI" sz="1800" dirty="0">
              <a:latin typeface="Courier New" panose="02070309020205020404" pitchFamily="49" charset="0"/>
              <a:cs typeface="Courier New" panose="02070309020205020404" pitchFamily="49" charset="0"/>
            </a:endParaRPr>
          </a:p>
          <a:p>
            <a:pPr marL="0" indent="0">
              <a:buNone/>
            </a:pPr>
            <a:endParaRPr lang="fi-FI" dirty="0" smtClean="0"/>
          </a:p>
          <a:p>
            <a:pPr marL="0" indent="0">
              <a:buNone/>
            </a:pPr>
            <a:r>
              <a:rPr lang="fi-FI" dirty="0" smtClean="0"/>
              <a:t>Vastaus (</a:t>
            </a:r>
            <a:r>
              <a:rPr lang="fi-FI" dirty="0" err="1" smtClean="0"/>
              <a:t>redirect</a:t>
            </a:r>
            <a:r>
              <a:rPr lang="fi-FI" dirty="0" smtClean="0"/>
              <a:t>):</a:t>
            </a:r>
            <a:endParaRPr lang="fi-FI" dirty="0"/>
          </a:p>
          <a:p>
            <a:pPr marL="0" indent="0">
              <a:buNone/>
            </a:pPr>
            <a:r>
              <a:rPr lang="en-US" sz="1800" dirty="0">
                <a:latin typeface="Courier New" panose="02070309020205020404" pitchFamily="49" charset="0"/>
                <a:cs typeface="Courier New" panose="02070309020205020404" pitchFamily="49" charset="0"/>
              </a:rPr>
              <a:t>Location: </a:t>
            </a:r>
            <a:r>
              <a:rPr lang="en-US" sz="1800" dirty="0" err="1">
                <a:latin typeface="Courier New" panose="02070309020205020404" pitchFamily="49" charset="0"/>
                <a:cs typeface="Courier New" panose="02070309020205020404" pitchFamily="49" charset="0"/>
              </a:rPr>
              <a:t>fi.sw-vendor.app</a:t>
            </a:r>
            <a:r>
              <a:rPr lang="en-US" sz="1800" dirty="0">
                <a:latin typeface="Courier New" panose="02070309020205020404" pitchFamily="49" charset="0"/>
                <a:cs typeface="Courier New" panose="02070309020205020404" pitchFamily="49" charset="0"/>
              </a:rPr>
              <a:t>:/</a:t>
            </a:r>
            <a:r>
              <a:rPr lang="en-US" sz="1800" dirty="0" err="1">
                <a:latin typeface="Courier New" panose="02070309020205020404" pitchFamily="49" charset="0"/>
                <a:cs typeface="Courier New" panose="02070309020205020404" pitchFamily="49" charset="0"/>
              </a:rPr>
              <a:t>after-auth?code</a:t>
            </a:r>
            <a:r>
              <a:rPr lang="en-US" sz="1800" dirty="0">
                <a:latin typeface="Courier New" panose="02070309020205020404" pitchFamily="49" charset="0"/>
                <a:cs typeface="Courier New" panose="02070309020205020404" pitchFamily="49" charset="0"/>
              </a:rPr>
              <a:t>=ahui560zxs12n3dq&amp;state=adfh56kiwshti2k</a:t>
            </a:r>
            <a:endParaRPr lang="fi-FI" sz="1800" dirty="0">
              <a:latin typeface="Courier New" panose="02070309020205020404" pitchFamily="49" charset="0"/>
              <a:cs typeface="Courier New" panose="02070309020205020404" pitchFamily="49" charset="0"/>
            </a:endParaRPr>
          </a:p>
          <a:p>
            <a:pPr marL="0" indent="0">
              <a:buNone/>
            </a:pP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25</a:t>
            </a:fld>
            <a:endParaRPr lang="fi-FI"/>
          </a:p>
        </p:txBody>
      </p:sp>
      <p:sp>
        <p:nvSpPr>
          <p:cNvPr id="5" name="Tekstiruutu 4"/>
          <p:cNvSpPr txBox="1"/>
          <p:nvPr/>
        </p:nvSpPr>
        <p:spPr>
          <a:xfrm>
            <a:off x="2160395" y="6093175"/>
            <a:ext cx="1260281" cy="307777"/>
          </a:xfrm>
          <a:prstGeom prst="rect">
            <a:avLst/>
          </a:prstGeom>
          <a:solidFill>
            <a:srgbClr val="FFC000"/>
          </a:solidFill>
          <a:ln w="3175">
            <a:solidFill>
              <a:schemeClr val="tx1"/>
            </a:solidFill>
          </a:ln>
        </p:spPr>
        <p:txBody>
          <a:bodyPr wrap="none" rtlCol="0">
            <a:spAutoFit/>
          </a:bodyPr>
          <a:lstStyle/>
          <a:p>
            <a:r>
              <a:rPr lang="fi-FI" sz="1400" dirty="0" err="1" smtClean="0"/>
              <a:t>Redirect</a:t>
            </a:r>
            <a:r>
              <a:rPr lang="fi-FI" sz="1400" dirty="0" smtClean="0"/>
              <a:t> URL</a:t>
            </a:r>
            <a:endParaRPr lang="fi-FI" sz="1400" dirty="0"/>
          </a:p>
        </p:txBody>
      </p:sp>
      <p:cxnSp>
        <p:nvCxnSpPr>
          <p:cNvPr id="7" name="Suora nuoliyhdysviiva 6"/>
          <p:cNvCxnSpPr>
            <a:stCxn id="5" idx="0"/>
          </p:cNvCxnSpPr>
          <p:nvPr/>
        </p:nvCxnSpPr>
        <p:spPr bwMode="auto">
          <a:xfrm flipH="1" flipV="1">
            <a:off x="2790535" y="5372100"/>
            <a:ext cx="1" cy="72107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8" name="Tekstiruutu 7"/>
          <p:cNvSpPr txBox="1"/>
          <p:nvPr/>
        </p:nvSpPr>
        <p:spPr>
          <a:xfrm>
            <a:off x="4766435" y="6164732"/>
            <a:ext cx="3159839" cy="307777"/>
          </a:xfrm>
          <a:prstGeom prst="rect">
            <a:avLst/>
          </a:prstGeom>
          <a:solidFill>
            <a:srgbClr val="FFC000"/>
          </a:solidFill>
          <a:ln w="3175">
            <a:solidFill>
              <a:schemeClr val="tx1"/>
            </a:solidFill>
          </a:ln>
        </p:spPr>
        <p:txBody>
          <a:bodyPr wrap="none" rtlCol="0">
            <a:spAutoFit/>
          </a:bodyPr>
          <a:lstStyle/>
          <a:p>
            <a:r>
              <a:rPr lang="fi-FI" sz="1400" dirty="0" smtClean="0"/>
              <a:t>State-arvo oltava sama kuin kutsussa</a:t>
            </a:r>
            <a:endParaRPr lang="fi-FI" sz="1400" dirty="0"/>
          </a:p>
        </p:txBody>
      </p:sp>
      <p:cxnSp>
        <p:nvCxnSpPr>
          <p:cNvPr id="10" name="Suora nuoliyhdysviiva 9"/>
          <p:cNvCxnSpPr>
            <a:stCxn id="8" idx="0"/>
          </p:cNvCxnSpPr>
          <p:nvPr/>
        </p:nvCxnSpPr>
        <p:spPr bwMode="auto">
          <a:xfrm flipH="1" flipV="1">
            <a:off x="5966460" y="5638800"/>
            <a:ext cx="379895" cy="5259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uora nuoliyhdysviiva 11"/>
          <p:cNvCxnSpPr/>
          <p:nvPr/>
        </p:nvCxnSpPr>
        <p:spPr bwMode="auto">
          <a:xfrm flipH="1" flipV="1">
            <a:off x="6941820" y="4076701"/>
            <a:ext cx="480060" cy="208803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262707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Pseudonymisointi</a:t>
            </a:r>
            <a:endParaRPr lang="fi-FI" dirty="0"/>
          </a:p>
        </p:txBody>
      </p:sp>
      <p:sp>
        <p:nvSpPr>
          <p:cNvPr id="3" name="Sisällön paikkamerkki 2"/>
          <p:cNvSpPr>
            <a:spLocks noGrp="1"/>
          </p:cNvSpPr>
          <p:nvPr>
            <p:ph idx="1"/>
          </p:nvPr>
        </p:nvSpPr>
        <p:spPr/>
        <p:txBody>
          <a:bodyPr>
            <a:normAutofit fontScale="92500" lnSpcReduction="10000"/>
          </a:bodyPr>
          <a:lstStyle/>
          <a:p>
            <a:r>
              <a:rPr lang="fi-FI" dirty="0" smtClean="0"/>
              <a:t>PHR ei palauta </a:t>
            </a:r>
            <a:r>
              <a:rPr lang="fi-FI" dirty="0" err="1" smtClean="0"/>
              <a:t>PHR-sovelluksille</a:t>
            </a:r>
            <a:r>
              <a:rPr lang="fi-FI" dirty="0" smtClean="0"/>
              <a:t> kansalaisen henkilötunnusta. Henkilötunnuksen sijasta käytetään pseudonyymejä.</a:t>
            </a:r>
          </a:p>
          <a:p>
            <a:pPr lvl="1"/>
            <a:r>
              <a:rPr lang="fi-FI" dirty="0" err="1" smtClean="0"/>
              <a:t>Natiiviappseissa</a:t>
            </a:r>
            <a:r>
              <a:rPr lang="fi-FI" dirty="0" smtClean="0"/>
              <a:t> henkilötunnus ei ole tarpeellinen ja sen käsittelyyn liittyy tietoturvariskejä</a:t>
            </a:r>
          </a:p>
          <a:p>
            <a:pPr lvl="1"/>
            <a:r>
              <a:rPr lang="fi-FI" dirty="0" err="1" smtClean="0"/>
              <a:t>Confidential</a:t>
            </a:r>
            <a:r>
              <a:rPr lang="fi-FI" dirty="0" smtClean="0"/>
              <a:t> </a:t>
            </a:r>
            <a:r>
              <a:rPr lang="fi-FI" dirty="0" err="1" smtClean="0"/>
              <a:t>client</a:t>
            </a:r>
            <a:r>
              <a:rPr lang="fi-FI" dirty="0" smtClean="0"/>
              <a:t> -tyyppisillä sovelluksilla henkilötunnus on muutenkin tiedossa, jos käyttäjä on vahvasti </a:t>
            </a:r>
            <a:r>
              <a:rPr lang="fi-FI" dirty="0" err="1" smtClean="0"/>
              <a:t>tunnistautunut</a:t>
            </a:r>
            <a:r>
              <a:rPr lang="fi-FI" dirty="0"/>
              <a:t> </a:t>
            </a:r>
            <a:r>
              <a:rPr lang="fi-FI" dirty="0" smtClean="0"/>
              <a:t>tai henkilötunnus on </a:t>
            </a:r>
            <a:r>
              <a:rPr lang="fi-FI" dirty="0" err="1" smtClean="0"/>
              <a:t>sote-ammattilaisen</a:t>
            </a:r>
            <a:r>
              <a:rPr lang="fi-FI" dirty="0" smtClean="0"/>
              <a:t> tiedossa</a:t>
            </a:r>
          </a:p>
          <a:p>
            <a:r>
              <a:rPr lang="fi-FI" dirty="0" smtClean="0"/>
              <a:t>Pseudonyymit ovat satunnaisia </a:t>
            </a:r>
            <a:r>
              <a:rPr lang="fi-FI" dirty="0" err="1" smtClean="0"/>
              <a:t>UUID-tunnuksia</a:t>
            </a:r>
            <a:r>
              <a:rPr lang="fi-FI" dirty="0" smtClean="0"/>
              <a:t>. Auktorisointipalvelin ylläpitää listan vastaavuuksista.</a:t>
            </a:r>
          </a:p>
          <a:p>
            <a:r>
              <a:rPr lang="fi-FI" dirty="0" smtClean="0"/>
              <a:t>Pseudonyymin saa </a:t>
            </a:r>
            <a:r>
              <a:rPr lang="fi-FI" dirty="0" err="1" smtClean="0"/>
              <a:t>token</a:t>
            </a:r>
            <a:r>
              <a:rPr lang="fi-FI" dirty="0" smtClean="0"/>
              <a:t> </a:t>
            </a:r>
            <a:r>
              <a:rPr lang="fi-FI" dirty="0" err="1" smtClean="0"/>
              <a:t>endpointista</a:t>
            </a:r>
            <a:r>
              <a:rPr lang="fi-FI" dirty="0" smtClean="0"/>
              <a:t> </a:t>
            </a:r>
            <a:r>
              <a:rPr lang="fi-FI" dirty="0" err="1" smtClean="0"/>
              <a:t>access</a:t>
            </a:r>
            <a:r>
              <a:rPr lang="fi-FI" dirty="0" smtClean="0"/>
              <a:t> tokenin yhteydessä.</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26</a:t>
            </a:fld>
            <a:endParaRPr lang="fi-FI"/>
          </a:p>
        </p:txBody>
      </p:sp>
      <p:sp>
        <p:nvSpPr>
          <p:cNvPr id="5" name="Tekstiruutu 4"/>
          <p:cNvSpPr txBox="1"/>
          <p:nvPr/>
        </p:nvSpPr>
        <p:spPr>
          <a:xfrm>
            <a:off x="6801362" y="473729"/>
            <a:ext cx="2034540" cy="1200329"/>
          </a:xfrm>
          <a:prstGeom prst="rect">
            <a:avLst/>
          </a:prstGeom>
          <a:solidFill>
            <a:srgbClr val="FFC000"/>
          </a:solidFill>
          <a:ln w="3175">
            <a:solidFill>
              <a:schemeClr val="tx1"/>
            </a:solidFill>
          </a:ln>
        </p:spPr>
        <p:txBody>
          <a:bodyPr wrap="square" rtlCol="0">
            <a:spAutoFit/>
          </a:bodyPr>
          <a:lstStyle/>
          <a:p>
            <a:r>
              <a:rPr lang="fi-FI" sz="1800" dirty="0" smtClean="0"/>
              <a:t>Keskustellaan muun muassa tästä, vaikuttaako tarpeelliselta.</a:t>
            </a:r>
            <a:endParaRPr lang="fi-FI" sz="1800" dirty="0"/>
          </a:p>
        </p:txBody>
      </p:sp>
    </p:spTree>
    <p:extLst>
      <p:ext uri="{BB962C8B-B14F-4D97-AF65-F5344CB8AC3E}">
        <p14:creationId xmlns:p14="http://schemas.microsoft.com/office/powerpoint/2010/main" val="408007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loppukäyttäjälle näytetään</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27</a:t>
            </a:fld>
            <a:endParaRPr lang="fi-FI"/>
          </a:p>
        </p:txBody>
      </p:sp>
      <p:pic>
        <p:nvPicPr>
          <p:cNvPr id="5" name="Picture 6"/>
          <p:cNvPicPr>
            <a:picLocks noChangeAspect="1"/>
          </p:cNvPicPr>
          <p:nvPr/>
        </p:nvPicPr>
        <p:blipFill>
          <a:blip r:embed="rId2"/>
          <a:stretch>
            <a:fillRect/>
          </a:stretch>
        </p:blipFill>
        <p:spPr>
          <a:xfrm>
            <a:off x="849517" y="1655469"/>
            <a:ext cx="4896544" cy="3547061"/>
          </a:xfrm>
          <a:prstGeom prst="rect">
            <a:avLst/>
          </a:prstGeom>
        </p:spPr>
      </p:pic>
      <p:sp>
        <p:nvSpPr>
          <p:cNvPr id="7" name="Tekstiruutu 6"/>
          <p:cNvSpPr txBox="1"/>
          <p:nvPr/>
        </p:nvSpPr>
        <p:spPr>
          <a:xfrm>
            <a:off x="6446520" y="1920392"/>
            <a:ext cx="2034540" cy="1384995"/>
          </a:xfrm>
          <a:prstGeom prst="rect">
            <a:avLst/>
          </a:prstGeom>
          <a:solidFill>
            <a:srgbClr val="FFC000"/>
          </a:solidFill>
          <a:ln w="3175">
            <a:solidFill>
              <a:schemeClr val="tx1"/>
            </a:solidFill>
          </a:ln>
        </p:spPr>
        <p:txBody>
          <a:bodyPr wrap="square" rtlCol="0">
            <a:spAutoFit/>
          </a:bodyPr>
          <a:lstStyle/>
          <a:p>
            <a:r>
              <a:rPr lang="fi-FI" sz="1400" dirty="0" smtClean="0"/>
              <a:t>Tuotannossa ja AT:ssä käytetään </a:t>
            </a:r>
            <a:r>
              <a:rPr lang="fi-FI" sz="1400" dirty="0" err="1" smtClean="0"/>
              <a:t>Suomi.fi-tunnistamista</a:t>
            </a:r>
            <a:r>
              <a:rPr lang="fi-FI" sz="1400" dirty="0" smtClean="0"/>
              <a:t>, hiekkalaatikossa salasanapohjaista </a:t>
            </a:r>
            <a:r>
              <a:rPr lang="fi-FI" sz="1400" dirty="0" err="1" smtClean="0"/>
              <a:t>autentikointia</a:t>
            </a:r>
            <a:r>
              <a:rPr lang="fi-FI" sz="1400" dirty="0" smtClean="0"/>
              <a:t>.</a:t>
            </a:r>
            <a:endParaRPr lang="fi-FI" sz="1400" dirty="0"/>
          </a:p>
        </p:txBody>
      </p:sp>
    </p:spTree>
    <p:extLst>
      <p:ext uri="{BB962C8B-B14F-4D97-AF65-F5344CB8AC3E}">
        <p14:creationId xmlns:p14="http://schemas.microsoft.com/office/powerpoint/2010/main" val="3189524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Mitä loppukäyttäjälle näytetään</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28</a:t>
            </a:fld>
            <a:endParaRPr lang="fi-FI"/>
          </a:p>
        </p:txBody>
      </p:sp>
      <p:pic>
        <p:nvPicPr>
          <p:cNvPr id="6" name="Picture 8"/>
          <p:cNvPicPr>
            <a:picLocks noChangeAspect="1"/>
          </p:cNvPicPr>
          <p:nvPr/>
        </p:nvPicPr>
        <p:blipFill>
          <a:blip r:embed="rId2"/>
          <a:stretch>
            <a:fillRect/>
          </a:stretch>
        </p:blipFill>
        <p:spPr>
          <a:xfrm>
            <a:off x="836213" y="1891389"/>
            <a:ext cx="7486813" cy="3639101"/>
          </a:xfrm>
          <a:prstGeom prst="rect">
            <a:avLst/>
          </a:prstGeom>
        </p:spPr>
      </p:pic>
      <p:sp>
        <p:nvSpPr>
          <p:cNvPr id="3" name="Suorakulmio 2"/>
          <p:cNvSpPr/>
          <p:nvPr/>
        </p:nvSpPr>
        <p:spPr bwMode="auto">
          <a:xfrm>
            <a:off x="1851660" y="4572000"/>
            <a:ext cx="5166360" cy="31242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i-FI" sz="900" b="0" i="0" u="none" strike="noStrike" cap="none" normalizeH="0" baseline="0" dirty="0" smtClean="0">
                <a:ln>
                  <a:noFill/>
                </a:ln>
                <a:solidFill>
                  <a:schemeClr val="tx1"/>
                </a:solidFill>
                <a:effectLst/>
                <a:ea typeface="ＭＳ Ｐゴシック" pitchFamily="-32" charset="-128"/>
              </a:rPr>
              <a:t>Sovellus pyytää luv</a:t>
            </a:r>
            <a:r>
              <a:rPr lang="fi-FI" sz="900" dirty="0" smtClean="0">
                <a:ea typeface="ＭＳ Ｐゴシック" pitchFamily="-32" charset="-128"/>
              </a:rPr>
              <a:t>an käyttää Omakannan omatietovarantoa yllä listatuilla käyttöoikeuksilla. Annatko luvan? Luvan voi peruuttaa milloin tahansa Omakannassa.</a:t>
            </a:r>
            <a:endParaRPr kumimoji="0" lang="fi-FI" sz="900" b="0" i="0" u="none" strike="noStrike" cap="none" normalizeH="0" baseline="0" dirty="0" smtClean="0">
              <a:ln>
                <a:noFill/>
              </a:ln>
              <a:solidFill>
                <a:schemeClr val="tx1"/>
              </a:solidFill>
              <a:effectLst/>
              <a:ea typeface="ＭＳ Ｐゴシック" pitchFamily="-32" charset="-128"/>
            </a:endParaRPr>
          </a:p>
        </p:txBody>
      </p:sp>
      <p:sp>
        <p:nvSpPr>
          <p:cNvPr id="8" name="Tekstiruutu 7"/>
          <p:cNvSpPr txBox="1"/>
          <p:nvPr/>
        </p:nvSpPr>
        <p:spPr>
          <a:xfrm>
            <a:off x="7633416" y="3082799"/>
            <a:ext cx="1379220" cy="769441"/>
          </a:xfrm>
          <a:prstGeom prst="rect">
            <a:avLst/>
          </a:prstGeom>
          <a:solidFill>
            <a:srgbClr val="FFC000"/>
          </a:solidFill>
          <a:ln w="3175">
            <a:solidFill>
              <a:schemeClr val="tx1"/>
            </a:solidFill>
          </a:ln>
        </p:spPr>
        <p:txBody>
          <a:bodyPr wrap="square" rtlCol="0">
            <a:spAutoFit/>
          </a:bodyPr>
          <a:lstStyle/>
          <a:p>
            <a:r>
              <a:rPr lang="fi-FI" sz="1100" dirty="0" smtClean="0"/>
              <a:t>Näihin tulee järkevämpiä ja suomenkielisiä tekstejä</a:t>
            </a:r>
            <a:endParaRPr lang="fi-FI" sz="1100" dirty="0"/>
          </a:p>
        </p:txBody>
      </p:sp>
      <p:cxnSp>
        <p:nvCxnSpPr>
          <p:cNvPr id="10" name="Suora nuoliyhdysviiva 9"/>
          <p:cNvCxnSpPr>
            <a:stCxn id="8" idx="1"/>
          </p:cNvCxnSpPr>
          <p:nvPr/>
        </p:nvCxnSpPr>
        <p:spPr bwMode="auto">
          <a:xfrm flipH="1">
            <a:off x="6096000" y="3467520"/>
            <a:ext cx="1537416" cy="16722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9575254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Hiekkalaatikossa </a:t>
            </a:r>
            <a:r>
              <a:rPr lang="fi-FI" dirty="0" err="1" smtClean="0"/>
              <a:t>luvituksia</a:t>
            </a:r>
            <a:r>
              <a:rPr lang="fi-FI" dirty="0" smtClean="0"/>
              <a:t> pääsee tarkastelemaan käyttöliittymän kautta</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29</a:t>
            </a:fld>
            <a:endParaRPr lang="fi-FI"/>
          </a:p>
        </p:txBody>
      </p:sp>
      <p:pic>
        <p:nvPicPr>
          <p:cNvPr id="5" name="Picture 7"/>
          <p:cNvPicPr>
            <a:picLocks noChangeAspect="1"/>
          </p:cNvPicPr>
          <p:nvPr/>
        </p:nvPicPr>
        <p:blipFill>
          <a:blip r:embed="rId2"/>
          <a:stretch>
            <a:fillRect/>
          </a:stretch>
        </p:blipFill>
        <p:spPr>
          <a:xfrm>
            <a:off x="66239" y="2086359"/>
            <a:ext cx="9011522" cy="2685281"/>
          </a:xfrm>
          <a:prstGeom prst="rect">
            <a:avLst/>
          </a:prstGeom>
        </p:spPr>
      </p:pic>
      <p:sp>
        <p:nvSpPr>
          <p:cNvPr id="6" name="Sisällön paikkamerkki 2"/>
          <p:cNvSpPr txBox="1">
            <a:spLocks/>
          </p:cNvSpPr>
          <p:nvPr/>
        </p:nvSpPr>
        <p:spPr bwMode="auto">
          <a:xfrm>
            <a:off x="609600" y="5158740"/>
            <a:ext cx="8229600" cy="108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lvl1pPr marL="533400" indent="-533400" algn="l" rtl="0" eaLnBrk="0" fontAlgn="base" hangingPunct="0">
              <a:spcBef>
                <a:spcPct val="20000"/>
              </a:spcBef>
              <a:spcAft>
                <a:spcPct val="0"/>
              </a:spcAft>
              <a:buClr>
                <a:schemeClr val="folHlink"/>
              </a:buClr>
              <a:buFont typeface="Wingdings" pitchFamily="2" charset="2"/>
              <a:buChar char="§"/>
              <a:defRPr sz="2600">
                <a:solidFill>
                  <a:schemeClr val="tx1"/>
                </a:solidFill>
                <a:latin typeface="+mn-lt"/>
                <a:ea typeface="+mn-ea"/>
                <a:cs typeface="+mn-cs"/>
              </a:defRPr>
            </a:lvl1pPr>
            <a:lvl2pPr marL="838200" indent="-381000" algn="l" rtl="0" eaLnBrk="0" fontAlgn="base" hangingPunct="0">
              <a:spcBef>
                <a:spcPct val="20000"/>
              </a:spcBef>
              <a:spcAft>
                <a:spcPct val="0"/>
              </a:spcAft>
              <a:buClr>
                <a:schemeClr val="hlink"/>
              </a:buClr>
              <a:buFont typeface="Wingdings" pitchFamily="2" charset="2"/>
              <a:buChar char="§"/>
              <a:defRPr sz="2000">
                <a:solidFill>
                  <a:schemeClr val="bg2"/>
                </a:solidFill>
                <a:latin typeface="+mn-lt"/>
                <a:ea typeface="+mn-ea"/>
              </a:defRPr>
            </a:lvl2pPr>
            <a:lvl3pPr marL="1257300" indent="-342900" algn="l" rtl="0" eaLnBrk="0" fontAlgn="base" hangingPunct="0">
              <a:spcBef>
                <a:spcPct val="20000"/>
              </a:spcBef>
              <a:spcAft>
                <a:spcPct val="0"/>
              </a:spcAft>
              <a:buFont typeface="Wingdings" pitchFamily="2" charset="2"/>
              <a:buChar char="§"/>
              <a:defRPr>
                <a:solidFill>
                  <a:schemeClr val="tx1"/>
                </a:solidFill>
                <a:latin typeface="+mn-lt"/>
                <a:ea typeface="+mn-ea"/>
              </a:defRPr>
            </a:lvl3pPr>
            <a:lvl4pPr marL="1676400" indent="-304800" algn="l" rtl="0" eaLnBrk="0" fontAlgn="base" hangingPunct="0">
              <a:spcBef>
                <a:spcPct val="20000"/>
              </a:spcBef>
              <a:spcAft>
                <a:spcPct val="0"/>
              </a:spcAft>
              <a:buFont typeface="Arial" charset="0"/>
              <a:buAutoNum type="arabicPeriod"/>
              <a:defRPr sz="1600">
                <a:solidFill>
                  <a:schemeClr val="bg2"/>
                </a:solidFill>
                <a:latin typeface="+mn-lt"/>
                <a:ea typeface="+mn-ea"/>
              </a:defRPr>
            </a:lvl4pPr>
            <a:lvl5pPr marL="2095500" indent="-266700" algn="l" rtl="0" eaLnBrk="0" fontAlgn="base" hangingPunct="0">
              <a:spcBef>
                <a:spcPct val="20000"/>
              </a:spcBef>
              <a:spcAft>
                <a:spcPct val="0"/>
              </a:spcAft>
              <a:defRPr sz="1400">
                <a:solidFill>
                  <a:schemeClr val="tx1"/>
                </a:solidFill>
                <a:latin typeface="+mn-lt"/>
                <a:ea typeface="+mn-ea"/>
              </a:defRPr>
            </a:lvl5pPr>
            <a:lvl6pPr marL="2552700" indent="-266700" algn="l" rtl="0" fontAlgn="base">
              <a:spcBef>
                <a:spcPct val="20000"/>
              </a:spcBef>
              <a:spcAft>
                <a:spcPct val="0"/>
              </a:spcAft>
              <a:defRPr sz="1400">
                <a:solidFill>
                  <a:schemeClr val="tx1"/>
                </a:solidFill>
                <a:latin typeface="+mn-lt"/>
                <a:ea typeface="+mn-ea"/>
              </a:defRPr>
            </a:lvl6pPr>
            <a:lvl7pPr marL="3009900" indent="-266700" algn="l" rtl="0" fontAlgn="base">
              <a:spcBef>
                <a:spcPct val="20000"/>
              </a:spcBef>
              <a:spcAft>
                <a:spcPct val="0"/>
              </a:spcAft>
              <a:defRPr sz="1400">
                <a:solidFill>
                  <a:schemeClr val="tx1"/>
                </a:solidFill>
                <a:latin typeface="+mn-lt"/>
                <a:ea typeface="+mn-ea"/>
              </a:defRPr>
            </a:lvl7pPr>
            <a:lvl8pPr marL="3467100" indent="-266700" algn="l" rtl="0" fontAlgn="base">
              <a:spcBef>
                <a:spcPct val="20000"/>
              </a:spcBef>
              <a:spcAft>
                <a:spcPct val="0"/>
              </a:spcAft>
              <a:defRPr sz="1400">
                <a:solidFill>
                  <a:schemeClr val="tx1"/>
                </a:solidFill>
                <a:latin typeface="+mn-lt"/>
                <a:ea typeface="+mn-ea"/>
              </a:defRPr>
            </a:lvl8pPr>
            <a:lvl9pPr marL="3924300" indent="-266700" algn="l" rtl="0" fontAlgn="base">
              <a:spcBef>
                <a:spcPct val="20000"/>
              </a:spcBef>
              <a:spcAft>
                <a:spcPct val="0"/>
              </a:spcAft>
              <a:defRPr sz="1400">
                <a:solidFill>
                  <a:schemeClr val="tx1"/>
                </a:solidFill>
                <a:latin typeface="+mn-lt"/>
                <a:ea typeface="+mn-ea"/>
              </a:defRPr>
            </a:lvl9pPr>
          </a:lstStyle>
          <a:p>
            <a:pPr marL="0" indent="0">
              <a:buNone/>
            </a:pPr>
            <a:r>
              <a:rPr lang="fi-FI" kern="0" dirty="0" smtClean="0"/>
              <a:t>Asiakastesti- ja tuotantoympäristöissä kansalaiset voivat tarkastella annettuja lupia Omakannassa</a:t>
            </a:r>
          </a:p>
        </p:txBody>
      </p:sp>
    </p:spTree>
    <p:extLst>
      <p:ext uri="{BB962C8B-B14F-4D97-AF65-F5344CB8AC3E}">
        <p14:creationId xmlns:p14="http://schemas.microsoft.com/office/powerpoint/2010/main" val="366255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Token</a:t>
            </a:r>
            <a:r>
              <a:rPr lang="fi-FI" dirty="0" smtClean="0"/>
              <a:t> </a:t>
            </a:r>
            <a:r>
              <a:rPr lang="fi-FI" dirty="0" err="1" smtClean="0"/>
              <a:t>endpoint</a:t>
            </a:r>
            <a:endParaRPr lang="fi-FI" dirty="0"/>
          </a:p>
        </p:txBody>
      </p:sp>
      <p:sp>
        <p:nvSpPr>
          <p:cNvPr id="3" name="Sisällön paikkamerkki 2"/>
          <p:cNvSpPr>
            <a:spLocks noGrp="1"/>
          </p:cNvSpPr>
          <p:nvPr>
            <p:ph idx="1"/>
          </p:nvPr>
        </p:nvSpPr>
        <p:spPr/>
        <p:txBody>
          <a:bodyPr/>
          <a:lstStyle/>
          <a:p>
            <a:r>
              <a:rPr lang="fi-FI" dirty="0" err="1" smtClean="0"/>
              <a:t>Token</a:t>
            </a:r>
            <a:r>
              <a:rPr lang="fi-FI" dirty="0" smtClean="0"/>
              <a:t> </a:t>
            </a:r>
            <a:r>
              <a:rPr lang="fi-FI" dirty="0" err="1" smtClean="0"/>
              <a:t>endpointista</a:t>
            </a:r>
            <a:r>
              <a:rPr lang="fi-FI" dirty="0" smtClean="0"/>
              <a:t> sovellus saa kolme </a:t>
            </a:r>
            <a:r>
              <a:rPr lang="fi-FI" dirty="0" err="1" smtClean="0"/>
              <a:t>tokenia</a:t>
            </a:r>
            <a:r>
              <a:rPr lang="fi-FI" dirty="0" smtClean="0"/>
              <a:t>:</a:t>
            </a:r>
          </a:p>
          <a:p>
            <a:pPr lvl="1"/>
            <a:r>
              <a:rPr lang="fi-FI" dirty="0" smtClean="0"/>
              <a:t>Access </a:t>
            </a:r>
            <a:r>
              <a:rPr lang="fi-FI" dirty="0" err="1" smtClean="0"/>
              <a:t>token</a:t>
            </a:r>
            <a:r>
              <a:rPr lang="fi-FI" dirty="0" smtClean="0"/>
              <a:t> – mahdollistaa resurssipalvelimen käytön. Voimassaolo: 1 tunti.</a:t>
            </a:r>
          </a:p>
          <a:p>
            <a:pPr lvl="1"/>
            <a:r>
              <a:rPr lang="fi-FI" dirty="0" err="1" smtClean="0"/>
              <a:t>Refresh</a:t>
            </a:r>
            <a:r>
              <a:rPr lang="fi-FI" dirty="0" smtClean="0"/>
              <a:t> </a:t>
            </a:r>
            <a:r>
              <a:rPr lang="fi-FI" dirty="0" err="1" smtClean="0"/>
              <a:t>token</a:t>
            </a:r>
            <a:r>
              <a:rPr lang="fi-FI" dirty="0" smtClean="0"/>
              <a:t> – mahdollistaa uuden </a:t>
            </a:r>
            <a:r>
              <a:rPr lang="fi-FI" dirty="0" err="1" smtClean="0"/>
              <a:t>access</a:t>
            </a:r>
            <a:r>
              <a:rPr lang="fi-FI" dirty="0" smtClean="0"/>
              <a:t> tokenin ja </a:t>
            </a:r>
            <a:r>
              <a:rPr lang="fi-FI" dirty="0" err="1" smtClean="0"/>
              <a:t>refresh</a:t>
            </a:r>
            <a:r>
              <a:rPr lang="fi-FI" dirty="0" smtClean="0"/>
              <a:t> tokenin haun. Voimassaolo: 6 kuukautta </a:t>
            </a:r>
            <a:r>
              <a:rPr lang="fi-FI" dirty="0" err="1" smtClean="0"/>
              <a:t>natiiviappseilla</a:t>
            </a:r>
            <a:r>
              <a:rPr lang="fi-FI" dirty="0" smtClean="0"/>
              <a:t>, pidempi voimassaolo (3 vuotta?) </a:t>
            </a:r>
            <a:r>
              <a:rPr lang="fi-FI" dirty="0" err="1" smtClean="0"/>
              <a:t>confidential</a:t>
            </a:r>
            <a:r>
              <a:rPr lang="fi-FI" dirty="0" smtClean="0"/>
              <a:t> </a:t>
            </a:r>
            <a:r>
              <a:rPr lang="fi-FI" dirty="0" err="1" smtClean="0"/>
              <a:t>clienteilla</a:t>
            </a:r>
            <a:r>
              <a:rPr lang="fi-FI" dirty="0" smtClean="0"/>
              <a:t>.</a:t>
            </a:r>
          </a:p>
          <a:p>
            <a:pPr lvl="1"/>
            <a:r>
              <a:rPr lang="fi-FI" dirty="0" smtClean="0"/>
              <a:t>ID </a:t>
            </a:r>
            <a:r>
              <a:rPr lang="fi-FI" dirty="0" err="1" smtClean="0"/>
              <a:t>token</a:t>
            </a:r>
            <a:r>
              <a:rPr lang="fi-FI" dirty="0" smtClean="0"/>
              <a:t> – sisältää perustiedot käyttäjästä. Lisää tietoja voi hakea </a:t>
            </a:r>
            <a:r>
              <a:rPr lang="fi-FI" dirty="0" err="1" smtClean="0"/>
              <a:t>openid</a:t>
            </a:r>
            <a:r>
              <a:rPr lang="fi-FI" dirty="0" smtClean="0"/>
              <a:t> </a:t>
            </a:r>
            <a:r>
              <a:rPr lang="fi-FI" dirty="0" err="1" smtClean="0"/>
              <a:t>endpointista</a:t>
            </a:r>
            <a:r>
              <a:rPr lang="fi-FI" dirty="0" smtClean="0"/>
              <a:t>. </a:t>
            </a:r>
            <a:r>
              <a:rPr lang="fi-FI" dirty="0"/>
              <a:t>Voimassaolo: 1 </a:t>
            </a:r>
            <a:r>
              <a:rPr lang="fi-FI" dirty="0" smtClean="0"/>
              <a:t>tunti.</a:t>
            </a: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30</a:t>
            </a:fld>
            <a:endParaRPr lang="fi-FI"/>
          </a:p>
        </p:txBody>
      </p:sp>
    </p:spTree>
    <p:extLst>
      <p:ext uri="{BB962C8B-B14F-4D97-AF65-F5344CB8AC3E}">
        <p14:creationId xmlns:p14="http://schemas.microsoft.com/office/powerpoint/2010/main" val="1967394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Autentikointi</a:t>
            </a:r>
            <a:r>
              <a:rPr lang="fi-FI" dirty="0" smtClean="0"/>
              <a:t> </a:t>
            </a:r>
            <a:r>
              <a:rPr lang="fi-FI" dirty="0" err="1" smtClean="0"/>
              <a:t>token</a:t>
            </a:r>
            <a:r>
              <a:rPr lang="fi-FI" dirty="0" smtClean="0"/>
              <a:t> </a:t>
            </a:r>
            <a:r>
              <a:rPr lang="fi-FI" dirty="0" err="1" smtClean="0"/>
              <a:t>endpointissa</a:t>
            </a:r>
            <a:endParaRPr lang="fi-FI" dirty="0"/>
          </a:p>
        </p:txBody>
      </p:sp>
      <p:sp>
        <p:nvSpPr>
          <p:cNvPr id="3" name="Sisällön paikkamerkki 2"/>
          <p:cNvSpPr>
            <a:spLocks noGrp="1"/>
          </p:cNvSpPr>
          <p:nvPr>
            <p:ph idx="1"/>
          </p:nvPr>
        </p:nvSpPr>
        <p:spPr>
          <a:xfrm>
            <a:off x="457200" y="1981200"/>
            <a:ext cx="8229600" cy="960120"/>
          </a:xfrm>
        </p:spPr>
        <p:txBody>
          <a:bodyPr/>
          <a:lstStyle/>
          <a:p>
            <a:r>
              <a:rPr lang="fi-FI" dirty="0" err="1" smtClean="0"/>
              <a:t>Natiivisovellukset</a:t>
            </a:r>
            <a:r>
              <a:rPr lang="fi-FI" dirty="0" smtClean="0"/>
              <a:t> </a:t>
            </a:r>
            <a:r>
              <a:rPr lang="fi-FI" dirty="0" err="1" smtClean="0"/>
              <a:t>autentikoituvat</a:t>
            </a:r>
            <a:r>
              <a:rPr lang="fi-FI" dirty="0" smtClean="0"/>
              <a:t> </a:t>
            </a:r>
            <a:r>
              <a:rPr lang="fi-FI" dirty="0" err="1" smtClean="0"/>
              <a:t>token</a:t>
            </a:r>
            <a:r>
              <a:rPr lang="fi-FI" dirty="0" smtClean="0"/>
              <a:t> </a:t>
            </a:r>
            <a:r>
              <a:rPr lang="fi-FI" dirty="0" err="1" smtClean="0"/>
              <a:t>endpointissa</a:t>
            </a:r>
            <a:r>
              <a:rPr lang="fi-FI" dirty="0" smtClean="0"/>
              <a:t> itse allekirjoitetulla </a:t>
            </a:r>
            <a:r>
              <a:rPr lang="fi-FI" dirty="0" err="1" smtClean="0"/>
              <a:t>JWT-tokenilla</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31</a:t>
            </a:fld>
            <a:endParaRPr lang="fi-FI"/>
          </a:p>
        </p:txBody>
      </p:sp>
      <p:graphicFrame>
        <p:nvGraphicFramePr>
          <p:cNvPr id="6" name="Taulukko 5"/>
          <p:cNvGraphicFramePr>
            <a:graphicFrameLocks noGrp="1"/>
          </p:cNvGraphicFramePr>
          <p:nvPr>
            <p:extLst>
              <p:ext uri="{D42A27DB-BD31-4B8C-83A1-F6EECF244321}">
                <p14:modId xmlns:p14="http://schemas.microsoft.com/office/powerpoint/2010/main" val="3234213548"/>
              </p:ext>
            </p:extLst>
          </p:nvPr>
        </p:nvGraphicFramePr>
        <p:xfrm>
          <a:off x="760094" y="3048000"/>
          <a:ext cx="7294245" cy="2849880"/>
        </p:xfrm>
        <a:graphic>
          <a:graphicData uri="http://schemas.openxmlformats.org/drawingml/2006/table">
            <a:tbl>
              <a:tblPr firstRow="1" firstCol="1" bandRow="1"/>
              <a:tblGrid>
                <a:gridCol w="606011"/>
                <a:gridCol w="1057938"/>
                <a:gridCol w="1057938"/>
                <a:gridCol w="4572358"/>
              </a:tblGrid>
              <a:tr h="0">
                <a:tc>
                  <a:txBody>
                    <a:bodyPr/>
                    <a:lstStyle/>
                    <a:p>
                      <a:pPr>
                        <a:spcAft>
                          <a:spcPts val="0"/>
                        </a:spcAft>
                      </a:pPr>
                      <a:r>
                        <a:rPr lang="en-GB" sz="1100" b="1" dirty="0">
                          <a:solidFill>
                            <a:srgbClr val="FFFFFF"/>
                          </a:solidFill>
                          <a:effectLst/>
                          <a:latin typeface="Arial"/>
                          <a:ea typeface="Arial"/>
                          <a:cs typeface="Arial"/>
                        </a:rPr>
                        <a:t>Name</a:t>
                      </a:r>
                      <a:endParaRPr lang="fi-FI" sz="1100" dirty="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Meaning</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Cardinality</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Value</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US" sz="1000" b="1">
                          <a:effectLst/>
                          <a:latin typeface="Courier New"/>
                          <a:ea typeface="Arial"/>
                          <a:cs typeface="Arial"/>
                        </a:rPr>
                        <a:t>iss</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Issuer</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000" dirty="0" err="1">
                          <a:effectLst/>
                          <a:latin typeface="Courier New"/>
                          <a:ea typeface="Arial"/>
                          <a:cs typeface="Courier New"/>
                        </a:rPr>
                        <a:t>client_id</a:t>
                      </a:r>
                      <a:r>
                        <a:rPr lang="fi-FI" sz="1100" dirty="0">
                          <a:effectLst/>
                          <a:latin typeface="Arial"/>
                          <a:ea typeface="Arial"/>
                          <a:cs typeface="Arial"/>
                        </a:rPr>
                        <a:t> of the </a:t>
                      </a:r>
                      <a:r>
                        <a:rPr lang="fi-FI" sz="1100" dirty="0" err="1">
                          <a:effectLst/>
                          <a:latin typeface="Arial"/>
                          <a:ea typeface="Arial"/>
                          <a:cs typeface="Arial"/>
                        </a:rPr>
                        <a:t>client</a:t>
                      </a:r>
                      <a:r>
                        <a:rPr lang="fi-FI" sz="1100" dirty="0">
                          <a:effectLst/>
                          <a:latin typeface="Arial"/>
                          <a:ea typeface="Arial"/>
                          <a:cs typeface="Arial"/>
                        </a:rPr>
                        <a:t> </a:t>
                      </a:r>
                      <a:r>
                        <a:rPr lang="fi-FI" sz="1100" dirty="0" err="1">
                          <a:effectLst/>
                          <a:latin typeface="Arial"/>
                          <a:ea typeface="Arial"/>
                          <a:cs typeface="Arial"/>
                        </a:rPr>
                        <a:t>instance</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a:effectLst/>
                          <a:latin typeface="Courier New"/>
                          <a:ea typeface="Arial"/>
                          <a:cs typeface="Arial"/>
                        </a:rPr>
                        <a:t>sub</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Subject</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US" sz="1000" dirty="0" err="1">
                          <a:effectLst/>
                          <a:latin typeface="Courier New"/>
                          <a:ea typeface="Arial"/>
                          <a:cs typeface="Courier New"/>
                        </a:rPr>
                        <a:t>client_id</a:t>
                      </a:r>
                      <a:r>
                        <a:rPr lang="fi-FI" sz="1100" dirty="0">
                          <a:effectLst/>
                          <a:latin typeface="Arial"/>
                          <a:ea typeface="Arial"/>
                          <a:cs typeface="Arial"/>
                        </a:rPr>
                        <a:t> of the </a:t>
                      </a:r>
                      <a:r>
                        <a:rPr lang="fi-FI" sz="1100" dirty="0" err="1">
                          <a:effectLst/>
                          <a:latin typeface="Arial"/>
                          <a:ea typeface="Arial"/>
                          <a:cs typeface="Arial"/>
                        </a:rPr>
                        <a:t>client</a:t>
                      </a:r>
                      <a:r>
                        <a:rPr lang="fi-FI" sz="1100" dirty="0">
                          <a:effectLst/>
                          <a:latin typeface="Arial"/>
                          <a:ea typeface="Arial"/>
                          <a:cs typeface="Arial"/>
                        </a:rPr>
                        <a:t> </a:t>
                      </a:r>
                      <a:r>
                        <a:rPr lang="fi-FI" sz="1100" dirty="0" err="1">
                          <a:effectLst/>
                          <a:latin typeface="Arial"/>
                          <a:ea typeface="Arial"/>
                          <a:cs typeface="Arial"/>
                        </a:rPr>
                        <a:t>instance</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a:effectLst/>
                          <a:latin typeface="Courier New"/>
                          <a:ea typeface="Arial"/>
                          <a:cs typeface="Arial"/>
                        </a:rPr>
                        <a:t>aud</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Audience</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dirty="0">
                          <a:effectLst/>
                          <a:latin typeface="Arial"/>
                          <a:ea typeface="Arial"/>
                          <a:cs typeface="Arial"/>
                        </a:rPr>
                        <a:t>The URL of the </a:t>
                      </a:r>
                      <a:r>
                        <a:rPr lang="fi-FI" sz="1100" dirty="0" err="1">
                          <a:effectLst/>
                          <a:latin typeface="Arial"/>
                          <a:ea typeface="Arial"/>
                          <a:cs typeface="Arial"/>
                        </a:rPr>
                        <a:t>authorization</a:t>
                      </a:r>
                      <a:r>
                        <a:rPr lang="fi-FI" sz="1100" dirty="0">
                          <a:effectLst/>
                          <a:latin typeface="Arial"/>
                          <a:ea typeface="Arial"/>
                          <a:cs typeface="Arial"/>
                        </a:rPr>
                        <a:t> </a:t>
                      </a:r>
                      <a:r>
                        <a:rPr lang="fi-FI" sz="1100" dirty="0" err="1">
                          <a:effectLst/>
                          <a:latin typeface="Arial"/>
                          <a:ea typeface="Arial"/>
                          <a:cs typeface="Arial"/>
                        </a:rPr>
                        <a:t>server's</a:t>
                      </a:r>
                      <a:r>
                        <a:rPr lang="fi-FI" sz="1100" dirty="0">
                          <a:effectLst/>
                          <a:latin typeface="Arial"/>
                          <a:ea typeface="Arial"/>
                          <a:cs typeface="Arial"/>
                        </a:rPr>
                        <a:t> </a:t>
                      </a:r>
                      <a:r>
                        <a:rPr lang="fi-FI" sz="1100" dirty="0" err="1">
                          <a:effectLst/>
                          <a:latin typeface="Arial"/>
                          <a:ea typeface="Arial"/>
                          <a:cs typeface="Arial"/>
                        </a:rPr>
                        <a:t>token</a:t>
                      </a:r>
                      <a:r>
                        <a:rPr lang="fi-FI" sz="1100" dirty="0">
                          <a:effectLst/>
                          <a:latin typeface="Arial"/>
                          <a:ea typeface="Arial"/>
                          <a:cs typeface="Arial"/>
                        </a:rPr>
                        <a:t> </a:t>
                      </a:r>
                      <a:r>
                        <a:rPr lang="fi-FI" sz="1100" dirty="0" err="1">
                          <a:effectLst/>
                          <a:latin typeface="Arial"/>
                          <a:ea typeface="Arial"/>
                          <a:cs typeface="Arial"/>
                        </a:rPr>
                        <a:t>endpoint</a:t>
                      </a:r>
                      <a:r>
                        <a:rPr lang="fi-FI" sz="1100" dirty="0">
                          <a:effectLst/>
                          <a:latin typeface="Arial"/>
                          <a:ea typeface="Arial"/>
                          <a:cs typeface="Arial"/>
                        </a:rPr>
                        <a:t> (the </a:t>
                      </a:r>
                      <a:r>
                        <a:rPr lang="fi-FI" sz="1100" dirty="0" err="1">
                          <a:effectLst/>
                          <a:latin typeface="Arial"/>
                          <a:ea typeface="Arial"/>
                          <a:cs typeface="Arial"/>
                        </a:rPr>
                        <a:t>same</a:t>
                      </a:r>
                      <a:r>
                        <a:rPr lang="fi-FI" sz="1100" dirty="0">
                          <a:effectLst/>
                          <a:latin typeface="Arial"/>
                          <a:ea typeface="Arial"/>
                          <a:cs typeface="Arial"/>
                        </a:rPr>
                        <a:t> URL to </a:t>
                      </a:r>
                      <a:r>
                        <a:rPr lang="fi-FI" sz="1100" dirty="0" err="1">
                          <a:effectLst/>
                          <a:latin typeface="Arial"/>
                          <a:ea typeface="Arial"/>
                          <a:cs typeface="Arial"/>
                        </a:rPr>
                        <a:t>which</a:t>
                      </a:r>
                      <a:r>
                        <a:rPr lang="fi-FI" sz="1100" dirty="0">
                          <a:effectLst/>
                          <a:latin typeface="Arial"/>
                          <a:ea typeface="Arial"/>
                          <a:cs typeface="Arial"/>
                        </a:rPr>
                        <a:t> </a:t>
                      </a:r>
                      <a:r>
                        <a:rPr lang="fi-FI" sz="1100" dirty="0" err="1">
                          <a:effectLst/>
                          <a:latin typeface="Arial"/>
                          <a:ea typeface="Arial"/>
                          <a:cs typeface="Arial"/>
                        </a:rPr>
                        <a:t>this</a:t>
                      </a:r>
                      <a:r>
                        <a:rPr lang="fi-FI" sz="1100" dirty="0">
                          <a:effectLst/>
                          <a:latin typeface="Arial"/>
                          <a:ea typeface="Arial"/>
                          <a:cs typeface="Arial"/>
                        </a:rPr>
                        <a:t> </a:t>
                      </a:r>
                      <a:r>
                        <a:rPr lang="fi-FI" sz="1100" dirty="0" err="1">
                          <a:effectLst/>
                          <a:latin typeface="Arial"/>
                          <a:ea typeface="Arial"/>
                          <a:cs typeface="Arial"/>
                        </a:rPr>
                        <a:t>authentication</a:t>
                      </a:r>
                      <a:r>
                        <a:rPr lang="fi-FI" sz="1100" dirty="0">
                          <a:effectLst/>
                          <a:latin typeface="Arial"/>
                          <a:ea typeface="Arial"/>
                          <a:cs typeface="Arial"/>
                        </a:rPr>
                        <a:t> JWT </a:t>
                      </a:r>
                      <a:r>
                        <a:rPr lang="fi-FI" sz="1100" dirty="0" err="1">
                          <a:effectLst/>
                          <a:latin typeface="Arial"/>
                          <a:ea typeface="Arial"/>
                          <a:cs typeface="Arial"/>
                        </a:rPr>
                        <a:t>will</a:t>
                      </a:r>
                      <a:r>
                        <a:rPr lang="fi-FI" sz="1100" dirty="0">
                          <a:effectLst/>
                          <a:latin typeface="Arial"/>
                          <a:ea typeface="Arial"/>
                          <a:cs typeface="Arial"/>
                        </a:rPr>
                        <a:t> </a:t>
                      </a:r>
                      <a:r>
                        <a:rPr lang="fi-FI" sz="1100" dirty="0" err="1">
                          <a:effectLst/>
                          <a:latin typeface="Arial"/>
                          <a:ea typeface="Arial"/>
                          <a:cs typeface="Arial"/>
                        </a:rPr>
                        <a:t>be</a:t>
                      </a:r>
                      <a:r>
                        <a:rPr lang="fi-FI" sz="1100" dirty="0">
                          <a:effectLst/>
                          <a:latin typeface="Arial"/>
                          <a:ea typeface="Arial"/>
                          <a:cs typeface="Arial"/>
                        </a:rPr>
                        <a:t> </a:t>
                      </a:r>
                      <a:r>
                        <a:rPr lang="fi-FI" sz="1100" dirty="0" err="1">
                          <a:effectLst/>
                          <a:latin typeface="Arial"/>
                          <a:ea typeface="Arial"/>
                          <a:cs typeface="Arial"/>
                        </a:rPr>
                        <a:t>posted</a:t>
                      </a:r>
                      <a:r>
                        <a:rPr lang="fi-FI" sz="1100" dirty="0">
                          <a:effectLst/>
                          <a:latin typeface="Arial"/>
                          <a:ea typeface="Arial"/>
                          <a:cs typeface="Arial"/>
                        </a:rPr>
                        <a:t>)</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dirty="0" err="1">
                          <a:effectLst/>
                          <a:latin typeface="Courier New"/>
                          <a:ea typeface="Arial"/>
                          <a:cs typeface="Arial"/>
                        </a:rPr>
                        <a:t>exp</a:t>
                      </a:r>
                      <a:endParaRPr lang="fi-FI" sz="1000" dirty="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Expiration time</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dirty="0">
                          <a:effectLst/>
                          <a:latin typeface="Arial"/>
                          <a:ea typeface="Arial"/>
                          <a:cs typeface="Arial"/>
                        </a:rPr>
                        <a:t>The </a:t>
                      </a:r>
                      <a:r>
                        <a:rPr lang="fi-FI" sz="1100" dirty="0" err="1">
                          <a:effectLst/>
                          <a:latin typeface="Arial"/>
                          <a:ea typeface="Arial"/>
                          <a:cs typeface="Arial"/>
                        </a:rPr>
                        <a:t>time</a:t>
                      </a:r>
                      <a:r>
                        <a:rPr lang="fi-FI" sz="1100" dirty="0">
                          <a:effectLst/>
                          <a:latin typeface="Arial"/>
                          <a:ea typeface="Arial"/>
                          <a:cs typeface="Arial"/>
                        </a:rPr>
                        <a:t> on </a:t>
                      </a:r>
                      <a:r>
                        <a:rPr lang="fi-FI" sz="1100" dirty="0" err="1">
                          <a:effectLst/>
                          <a:latin typeface="Arial"/>
                          <a:ea typeface="Arial"/>
                          <a:cs typeface="Arial"/>
                        </a:rPr>
                        <a:t>or</a:t>
                      </a:r>
                      <a:r>
                        <a:rPr lang="fi-FI" sz="1100" dirty="0">
                          <a:effectLst/>
                          <a:latin typeface="Arial"/>
                          <a:ea typeface="Arial"/>
                          <a:cs typeface="Arial"/>
                        </a:rPr>
                        <a:t> </a:t>
                      </a:r>
                      <a:r>
                        <a:rPr lang="fi-FI" sz="1100" dirty="0" err="1">
                          <a:effectLst/>
                          <a:latin typeface="Arial"/>
                          <a:ea typeface="Arial"/>
                          <a:cs typeface="Arial"/>
                        </a:rPr>
                        <a:t>after</a:t>
                      </a:r>
                      <a:r>
                        <a:rPr lang="fi-FI" sz="1100" dirty="0">
                          <a:effectLst/>
                          <a:latin typeface="Arial"/>
                          <a:ea typeface="Arial"/>
                          <a:cs typeface="Arial"/>
                        </a:rPr>
                        <a:t> </a:t>
                      </a:r>
                      <a:r>
                        <a:rPr lang="fi-FI" sz="1100" dirty="0" err="1">
                          <a:effectLst/>
                          <a:latin typeface="Arial"/>
                          <a:ea typeface="Arial"/>
                          <a:cs typeface="Arial"/>
                        </a:rPr>
                        <a:t>which</a:t>
                      </a:r>
                      <a:r>
                        <a:rPr lang="fi-FI" sz="1100" dirty="0">
                          <a:effectLst/>
                          <a:latin typeface="Arial"/>
                          <a:ea typeface="Arial"/>
                          <a:cs typeface="Arial"/>
                        </a:rPr>
                        <a:t> the </a:t>
                      </a:r>
                      <a:r>
                        <a:rPr lang="fi-FI" sz="1100" dirty="0" err="1">
                          <a:effectLst/>
                          <a:latin typeface="Arial"/>
                          <a:ea typeface="Arial"/>
                          <a:cs typeface="Arial"/>
                        </a:rPr>
                        <a:t>authentication</a:t>
                      </a:r>
                      <a:r>
                        <a:rPr lang="fi-FI" sz="1100" dirty="0">
                          <a:effectLst/>
                          <a:latin typeface="Arial"/>
                          <a:ea typeface="Arial"/>
                          <a:cs typeface="Arial"/>
                        </a:rPr>
                        <a:t> JWT MUST NOT </a:t>
                      </a:r>
                      <a:r>
                        <a:rPr lang="fi-FI" sz="1100" dirty="0" err="1">
                          <a:effectLst/>
                          <a:latin typeface="Arial"/>
                          <a:ea typeface="Arial"/>
                          <a:cs typeface="Arial"/>
                        </a:rPr>
                        <a:t>be</a:t>
                      </a:r>
                      <a:r>
                        <a:rPr lang="fi-FI" sz="1100" dirty="0">
                          <a:effectLst/>
                          <a:latin typeface="Arial"/>
                          <a:ea typeface="Arial"/>
                          <a:cs typeface="Arial"/>
                        </a:rPr>
                        <a:t> </a:t>
                      </a:r>
                      <a:r>
                        <a:rPr lang="fi-FI" sz="1100" dirty="0" err="1">
                          <a:effectLst/>
                          <a:latin typeface="Arial"/>
                          <a:ea typeface="Arial"/>
                          <a:cs typeface="Arial"/>
                        </a:rPr>
                        <a:t>accepted</a:t>
                      </a:r>
                      <a:r>
                        <a:rPr lang="fi-FI" sz="1100" dirty="0">
                          <a:effectLst/>
                          <a:latin typeface="Arial"/>
                          <a:ea typeface="Arial"/>
                          <a:cs typeface="Arial"/>
                        </a:rPr>
                        <a:t> for </a:t>
                      </a:r>
                      <a:r>
                        <a:rPr lang="fi-FI" sz="1100" dirty="0" err="1">
                          <a:effectLst/>
                          <a:latin typeface="Arial"/>
                          <a:ea typeface="Arial"/>
                          <a:cs typeface="Arial"/>
                        </a:rPr>
                        <a:t>processing</a:t>
                      </a:r>
                      <a:r>
                        <a:rPr lang="fi-FI" sz="1100" dirty="0">
                          <a:effectLst/>
                          <a:latin typeface="Arial"/>
                          <a:ea typeface="Arial"/>
                          <a:cs typeface="Arial"/>
                        </a:rPr>
                        <a:t>. The </a:t>
                      </a:r>
                      <a:r>
                        <a:rPr lang="fi-FI" sz="1100" dirty="0" err="1">
                          <a:effectLst/>
                          <a:latin typeface="Arial"/>
                          <a:ea typeface="Arial"/>
                          <a:cs typeface="Arial"/>
                        </a:rPr>
                        <a:t>time</a:t>
                      </a:r>
                      <a:r>
                        <a:rPr lang="fi-FI" sz="1100" dirty="0">
                          <a:effectLst/>
                          <a:latin typeface="Arial"/>
                          <a:ea typeface="Arial"/>
                          <a:cs typeface="Arial"/>
                        </a:rPr>
                        <a:t> MUST </a:t>
                      </a:r>
                      <a:r>
                        <a:rPr lang="fi-FI" sz="1100" dirty="0" err="1">
                          <a:effectLst/>
                          <a:latin typeface="Arial"/>
                          <a:ea typeface="Arial"/>
                          <a:cs typeface="Arial"/>
                        </a:rPr>
                        <a:t>be</a:t>
                      </a:r>
                      <a:r>
                        <a:rPr lang="fi-FI" sz="1100" dirty="0">
                          <a:effectLst/>
                          <a:latin typeface="Arial"/>
                          <a:ea typeface="Arial"/>
                          <a:cs typeface="Arial"/>
                        </a:rPr>
                        <a:t> </a:t>
                      </a:r>
                      <a:r>
                        <a:rPr lang="fi-FI" sz="1100" dirty="0" err="1">
                          <a:effectLst/>
                          <a:latin typeface="Arial"/>
                          <a:ea typeface="Arial"/>
                          <a:cs typeface="Arial"/>
                        </a:rPr>
                        <a:t>expressed</a:t>
                      </a:r>
                      <a:r>
                        <a:rPr lang="fi-FI" sz="1100" dirty="0">
                          <a:effectLst/>
                          <a:latin typeface="Arial"/>
                          <a:ea typeface="Arial"/>
                          <a:cs typeface="Arial"/>
                        </a:rPr>
                        <a:t> in </a:t>
                      </a:r>
                      <a:r>
                        <a:rPr lang="fi-FI" sz="1100" dirty="0" err="1">
                          <a:effectLst/>
                          <a:latin typeface="Arial"/>
                          <a:ea typeface="Arial"/>
                          <a:cs typeface="Arial"/>
                        </a:rPr>
                        <a:t>seconds</a:t>
                      </a:r>
                      <a:r>
                        <a:rPr lang="fi-FI" sz="1100" dirty="0">
                          <a:effectLst/>
                          <a:latin typeface="Arial"/>
                          <a:ea typeface="Arial"/>
                          <a:cs typeface="Arial"/>
                        </a:rPr>
                        <a:t> </a:t>
                      </a:r>
                      <a:r>
                        <a:rPr lang="fi-FI" sz="1100" dirty="0" err="1">
                          <a:effectLst/>
                          <a:latin typeface="Arial"/>
                          <a:ea typeface="Arial"/>
                          <a:cs typeface="Arial"/>
                        </a:rPr>
                        <a:t>since</a:t>
                      </a:r>
                      <a:r>
                        <a:rPr lang="fi-FI" sz="1100" dirty="0">
                          <a:effectLst/>
                          <a:latin typeface="Arial"/>
                          <a:ea typeface="Arial"/>
                          <a:cs typeface="Arial"/>
                        </a:rPr>
                        <a:t> the "</a:t>
                      </a:r>
                      <a:r>
                        <a:rPr lang="fi-FI" sz="1100" dirty="0" err="1">
                          <a:effectLst/>
                          <a:latin typeface="Arial"/>
                          <a:ea typeface="Arial"/>
                          <a:cs typeface="Arial"/>
                        </a:rPr>
                        <a:t>Epoch</a:t>
                      </a:r>
                      <a:r>
                        <a:rPr lang="fi-FI" sz="1100" dirty="0">
                          <a:effectLst/>
                          <a:latin typeface="Arial"/>
                          <a:ea typeface="Arial"/>
                          <a:cs typeface="Arial"/>
                        </a:rPr>
                        <a:t>" (1970-01-01T00:00:00Z UTC). </a:t>
                      </a:r>
                      <a:r>
                        <a:rPr lang="fi-FI" sz="1100" dirty="0" err="1">
                          <a:effectLst/>
                          <a:latin typeface="Arial"/>
                          <a:ea typeface="Arial"/>
                          <a:cs typeface="Arial"/>
                        </a:rPr>
                        <a:t>This</a:t>
                      </a:r>
                      <a:r>
                        <a:rPr lang="fi-FI" sz="1100" dirty="0">
                          <a:effectLst/>
                          <a:latin typeface="Arial"/>
                          <a:ea typeface="Arial"/>
                          <a:cs typeface="Arial"/>
                        </a:rPr>
                        <a:t> </a:t>
                      </a:r>
                      <a:r>
                        <a:rPr lang="fi-FI" sz="1100" dirty="0" err="1">
                          <a:effectLst/>
                          <a:latin typeface="Arial"/>
                          <a:ea typeface="Arial"/>
                          <a:cs typeface="Arial"/>
                        </a:rPr>
                        <a:t>time</a:t>
                      </a:r>
                      <a:r>
                        <a:rPr lang="fi-FI" sz="1100" dirty="0">
                          <a:effectLst/>
                          <a:latin typeface="Arial"/>
                          <a:ea typeface="Arial"/>
                          <a:cs typeface="Arial"/>
                        </a:rPr>
                        <a:t> MUST </a:t>
                      </a:r>
                      <a:r>
                        <a:rPr lang="fi-FI" sz="1100" dirty="0" err="1">
                          <a:effectLst/>
                          <a:latin typeface="Arial"/>
                          <a:ea typeface="Arial"/>
                          <a:cs typeface="Arial"/>
                        </a:rPr>
                        <a:t>be</a:t>
                      </a:r>
                      <a:r>
                        <a:rPr lang="fi-FI" sz="1100" dirty="0">
                          <a:effectLst/>
                          <a:latin typeface="Arial"/>
                          <a:ea typeface="Arial"/>
                          <a:cs typeface="Arial"/>
                        </a:rPr>
                        <a:t> no </a:t>
                      </a:r>
                      <a:r>
                        <a:rPr lang="fi-FI" sz="1100" dirty="0" err="1">
                          <a:effectLst/>
                          <a:latin typeface="Arial"/>
                          <a:ea typeface="Arial"/>
                          <a:cs typeface="Arial"/>
                        </a:rPr>
                        <a:t>more</a:t>
                      </a:r>
                      <a:r>
                        <a:rPr lang="fi-FI" sz="1100" dirty="0">
                          <a:effectLst/>
                          <a:latin typeface="Arial"/>
                          <a:ea typeface="Arial"/>
                          <a:cs typeface="Arial"/>
                        </a:rPr>
                        <a:t> </a:t>
                      </a:r>
                      <a:r>
                        <a:rPr lang="fi-FI" sz="1100" dirty="0" err="1">
                          <a:effectLst/>
                          <a:latin typeface="Arial"/>
                          <a:ea typeface="Arial"/>
                          <a:cs typeface="Arial"/>
                        </a:rPr>
                        <a:t>than</a:t>
                      </a:r>
                      <a:r>
                        <a:rPr lang="fi-FI" sz="1100" dirty="0">
                          <a:effectLst/>
                          <a:latin typeface="Arial"/>
                          <a:ea typeface="Arial"/>
                          <a:cs typeface="Arial"/>
                        </a:rPr>
                        <a:t> 5 (</a:t>
                      </a:r>
                      <a:r>
                        <a:rPr lang="fi-FI" sz="1100" dirty="0" err="1">
                          <a:effectLst/>
                          <a:latin typeface="Arial"/>
                          <a:ea typeface="Arial"/>
                          <a:cs typeface="Arial"/>
                        </a:rPr>
                        <a:t>five</a:t>
                      </a:r>
                      <a:r>
                        <a:rPr lang="fi-FI" sz="1100" dirty="0">
                          <a:effectLst/>
                          <a:latin typeface="Arial"/>
                          <a:ea typeface="Arial"/>
                          <a:cs typeface="Arial"/>
                        </a:rPr>
                        <a:t>) </a:t>
                      </a:r>
                      <a:r>
                        <a:rPr lang="fi-FI" sz="1100" dirty="0" err="1">
                          <a:effectLst/>
                          <a:latin typeface="Arial"/>
                          <a:ea typeface="Arial"/>
                          <a:cs typeface="Arial"/>
                        </a:rPr>
                        <a:t>minutes</a:t>
                      </a:r>
                      <a:r>
                        <a:rPr lang="fi-FI" sz="1100" dirty="0">
                          <a:effectLst/>
                          <a:latin typeface="Arial"/>
                          <a:ea typeface="Arial"/>
                          <a:cs typeface="Arial"/>
                        </a:rPr>
                        <a:t> in the </a:t>
                      </a:r>
                      <a:r>
                        <a:rPr lang="fi-FI" sz="1100" dirty="0" err="1">
                          <a:effectLst/>
                          <a:latin typeface="Arial"/>
                          <a:ea typeface="Arial"/>
                          <a:cs typeface="Arial"/>
                        </a:rPr>
                        <a:t>future</a:t>
                      </a:r>
                      <a:r>
                        <a:rPr lang="fi-FI" sz="1100" dirty="0">
                          <a:effectLst/>
                          <a:latin typeface="Arial"/>
                          <a:ea typeface="Arial"/>
                          <a:cs typeface="Arial"/>
                        </a:rPr>
                        <a:t>.</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a:effectLst/>
                          <a:latin typeface="Courier New"/>
                          <a:ea typeface="Arial"/>
                          <a:cs typeface="Arial"/>
                        </a:rPr>
                        <a:t>jti</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JWT ID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dirty="0">
                          <a:effectLst/>
                          <a:latin typeface="Arial"/>
                          <a:ea typeface="Arial"/>
                          <a:cs typeface="Arial"/>
                        </a:rPr>
                        <a:t>A </a:t>
                      </a:r>
                      <a:r>
                        <a:rPr lang="fi-FI" sz="1100" dirty="0" err="1">
                          <a:effectLst/>
                          <a:latin typeface="Arial"/>
                          <a:ea typeface="Arial"/>
                          <a:cs typeface="Arial"/>
                        </a:rPr>
                        <a:t>unique</a:t>
                      </a:r>
                      <a:r>
                        <a:rPr lang="fi-FI" sz="1100" dirty="0">
                          <a:effectLst/>
                          <a:latin typeface="Arial"/>
                          <a:ea typeface="Arial"/>
                          <a:cs typeface="Arial"/>
                        </a:rPr>
                        <a:t> </a:t>
                      </a:r>
                      <a:r>
                        <a:rPr lang="fi-FI" sz="1100" dirty="0" err="1">
                          <a:effectLst/>
                          <a:latin typeface="Arial"/>
                          <a:ea typeface="Arial"/>
                          <a:cs typeface="Arial"/>
                        </a:rPr>
                        <a:t>identifier</a:t>
                      </a:r>
                      <a:r>
                        <a:rPr lang="fi-FI" sz="1100" dirty="0">
                          <a:effectLst/>
                          <a:latin typeface="Arial"/>
                          <a:ea typeface="Arial"/>
                          <a:cs typeface="Arial"/>
                        </a:rPr>
                        <a:t> (</a:t>
                      </a:r>
                      <a:r>
                        <a:rPr lang="fi-FI" sz="1100" dirty="0" err="1">
                          <a:effectLst/>
                          <a:latin typeface="Arial"/>
                          <a:ea typeface="Arial"/>
                          <a:cs typeface="Arial"/>
                        </a:rPr>
                        <a:t>nonce</a:t>
                      </a:r>
                      <a:r>
                        <a:rPr lang="fi-FI" sz="1100" dirty="0">
                          <a:effectLst/>
                          <a:latin typeface="Arial"/>
                          <a:ea typeface="Arial"/>
                          <a:cs typeface="Arial"/>
                        </a:rPr>
                        <a:t>) of </a:t>
                      </a:r>
                      <a:r>
                        <a:rPr lang="fi-FI" sz="1100" dirty="0" err="1">
                          <a:effectLst/>
                          <a:latin typeface="Arial"/>
                          <a:ea typeface="Arial"/>
                          <a:cs typeface="Arial"/>
                        </a:rPr>
                        <a:t>this</a:t>
                      </a:r>
                      <a:r>
                        <a:rPr lang="fi-FI" sz="1100" dirty="0">
                          <a:effectLst/>
                          <a:latin typeface="Arial"/>
                          <a:ea typeface="Arial"/>
                          <a:cs typeface="Arial"/>
                        </a:rPr>
                        <a:t> </a:t>
                      </a:r>
                      <a:r>
                        <a:rPr lang="fi-FI" sz="1100" dirty="0" err="1">
                          <a:effectLst/>
                          <a:latin typeface="Arial"/>
                          <a:ea typeface="Arial"/>
                          <a:cs typeface="Arial"/>
                        </a:rPr>
                        <a:t>authentication</a:t>
                      </a:r>
                      <a:r>
                        <a:rPr lang="fi-FI" sz="1100" dirty="0">
                          <a:effectLst/>
                          <a:latin typeface="Arial"/>
                          <a:ea typeface="Arial"/>
                          <a:cs typeface="Arial"/>
                        </a:rPr>
                        <a:t> JWT. MUST </a:t>
                      </a:r>
                      <a:r>
                        <a:rPr lang="fi-FI" sz="1100" dirty="0" err="1">
                          <a:effectLst/>
                          <a:latin typeface="Arial"/>
                          <a:ea typeface="Arial"/>
                          <a:cs typeface="Arial"/>
                        </a:rPr>
                        <a:t>have</a:t>
                      </a:r>
                      <a:r>
                        <a:rPr lang="fi-FI" sz="1100" dirty="0">
                          <a:effectLst/>
                          <a:latin typeface="Arial"/>
                          <a:ea typeface="Arial"/>
                          <a:cs typeface="Arial"/>
                        </a:rPr>
                        <a:t> at </a:t>
                      </a:r>
                      <a:r>
                        <a:rPr lang="fi-FI" sz="1100" dirty="0" err="1">
                          <a:effectLst/>
                          <a:latin typeface="Arial"/>
                          <a:ea typeface="Arial"/>
                          <a:cs typeface="Arial"/>
                        </a:rPr>
                        <a:t>least</a:t>
                      </a:r>
                      <a:r>
                        <a:rPr lang="fi-FI" sz="1100" dirty="0">
                          <a:effectLst/>
                          <a:latin typeface="Arial"/>
                          <a:ea typeface="Arial"/>
                          <a:cs typeface="Arial"/>
                        </a:rPr>
                        <a:t> 128 </a:t>
                      </a:r>
                      <a:r>
                        <a:rPr lang="fi-FI" sz="1100" dirty="0" err="1">
                          <a:effectLst/>
                          <a:latin typeface="Arial"/>
                          <a:ea typeface="Arial"/>
                          <a:cs typeface="Arial"/>
                        </a:rPr>
                        <a:t>bits</a:t>
                      </a:r>
                      <a:r>
                        <a:rPr lang="fi-FI" sz="1100" dirty="0">
                          <a:effectLst/>
                          <a:latin typeface="Arial"/>
                          <a:ea typeface="Arial"/>
                          <a:cs typeface="Arial"/>
                        </a:rPr>
                        <a:t> of </a:t>
                      </a:r>
                      <a:r>
                        <a:rPr lang="fi-FI" sz="1100" dirty="0" err="1">
                          <a:effectLst/>
                          <a:latin typeface="Arial"/>
                          <a:ea typeface="Arial"/>
                          <a:cs typeface="Arial"/>
                        </a:rPr>
                        <a:t>entropy</a:t>
                      </a:r>
                      <a:r>
                        <a:rPr lang="fi-FI" sz="1100" dirty="0">
                          <a:effectLst/>
                          <a:latin typeface="Arial"/>
                          <a:ea typeface="Arial"/>
                          <a:cs typeface="Arial"/>
                        </a:rPr>
                        <a:t> and MUST NOT </a:t>
                      </a:r>
                      <a:r>
                        <a:rPr lang="fi-FI" sz="1100" dirty="0" err="1">
                          <a:effectLst/>
                          <a:latin typeface="Arial"/>
                          <a:ea typeface="Arial"/>
                          <a:cs typeface="Arial"/>
                        </a:rPr>
                        <a:t>be</a:t>
                      </a:r>
                      <a:r>
                        <a:rPr lang="fi-FI" sz="1100" dirty="0">
                          <a:effectLst/>
                          <a:latin typeface="Arial"/>
                          <a:ea typeface="Arial"/>
                          <a:cs typeface="Arial"/>
                        </a:rPr>
                        <a:t> </a:t>
                      </a:r>
                      <a:r>
                        <a:rPr lang="fi-FI" sz="1100" dirty="0" err="1">
                          <a:effectLst/>
                          <a:latin typeface="Arial"/>
                          <a:ea typeface="Arial"/>
                          <a:cs typeface="Arial"/>
                        </a:rPr>
                        <a:t>reused</a:t>
                      </a:r>
                      <a:r>
                        <a:rPr lang="fi-FI" sz="1100" dirty="0">
                          <a:effectLst/>
                          <a:latin typeface="Arial"/>
                          <a:ea typeface="Arial"/>
                          <a:cs typeface="Arial"/>
                        </a:rPr>
                        <a:t> in </a:t>
                      </a:r>
                      <a:r>
                        <a:rPr lang="fi-FI" sz="1100" dirty="0" err="1">
                          <a:effectLst/>
                          <a:latin typeface="Arial"/>
                          <a:ea typeface="Arial"/>
                          <a:cs typeface="Arial"/>
                        </a:rPr>
                        <a:t>another</a:t>
                      </a:r>
                      <a:r>
                        <a:rPr lang="fi-FI" sz="1100" dirty="0">
                          <a:effectLst/>
                          <a:latin typeface="Arial"/>
                          <a:ea typeface="Arial"/>
                          <a:cs typeface="Arial"/>
                        </a:rPr>
                        <a:t> </a:t>
                      </a:r>
                      <a:r>
                        <a:rPr lang="fi-FI" sz="1100" dirty="0" err="1">
                          <a:effectLst/>
                          <a:latin typeface="Arial"/>
                          <a:ea typeface="Arial"/>
                          <a:cs typeface="Arial"/>
                        </a:rPr>
                        <a:t>token</a:t>
                      </a:r>
                      <a:r>
                        <a:rPr lang="fi-FI" sz="1100" dirty="0">
                          <a:effectLst/>
                          <a:latin typeface="Arial"/>
                          <a:ea typeface="Arial"/>
                          <a:cs typeface="Arial"/>
                        </a:rPr>
                        <a:t>. The </a:t>
                      </a:r>
                      <a:r>
                        <a:rPr lang="fi-FI" sz="1100" dirty="0" err="1">
                          <a:effectLst/>
                          <a:latin typeface="Arial"/>
                          <a:ea typeface="Arial"/>
                          <a:cs typeface="Arial"/>
                        </a:rPr>
                        <a:t>authorization</a:t>
                      </a:r>
                      <a:r>
                        <a:rPr lang="fi-FI" sz="1100" dirty="0">
                          <a:effectLst/>
                          <a:latin typeface="Arial"/>
                          <a:ea typeface="Arial"/>
                          <a:cs typeface="Arial"/>
                        </a:rPr>
                        <a:t> </a:t>
                      </a:r>
                      <a:r>
                        <a:rPr lang="fi-FI" sz="1100" dirty="0" err="1">
                          <a:effectLst/>
                          <a:latin typeface="Arial"/>
                          <a:ea typeface="Arial"/>
                          <a:cs typeface="Arial"/>
                        </a:rPr>
                        <a:t>server</a:t>
                      </a:r>
                      <a:r>
                        <a:rPr lang="fi-FI" sz="1100" dirty="0">
                          <a:effectLst/>
                          <a:latin typeface="Arial"/>
                          <a:ea typeface="Arial"/>
                          <a:cs typeface="Arial"/>
                        </a:rPr>
                        <a:t> SHALL </a:t>
                      </a:r>
                      <a:r>
                        <a:rPr lang="fi-FI" sz="1100" dirty="0" err="1">
                          <a:effectLst/>
                          <a:latin typeface="Arial"/>
                          <a:ea typeface="Arial"/>
                          <a:cs typeface="Arial"/>
                        </a:rPr>
                        <a:t>check</a:t>
                      </a:r>
                      <a:r>
                        <a:rPr lang="fi-FI" sz="1100" dirty="0">
                          <a:effectLst/>
                          <a:latin typeface="Arial"/>
                          <a:ea typeface="Arial"/>
                          <a:cs typeface="Arial"/>
                        </a:rPr>
                        <a:t> for </a:t>
                      </a:r>
                      <a:r>
                        <a:rPr lang="fi-FI" sz="1100" dirty="0" err="1">
                          <a:effectLst/>
                          <a:latin typeface="Arial"/>
                          <a:ea typeface="Arial"/>
                          <a:cs typeface="Arial"/>
                        </a:rPr>
                        <a:t>reuse</a:t>
                      </a:r>
                      <a:r>
                        <a:rPr lang="fi-FI" sz="1100" dirty="0">
                          <a:effectLst/>
                          <a:latin typeface="Arial"/>
                          <a:ea typeface="Arial"/>
                          <a:cs typeface="Arial"/>
                        </a:rPr>
                        <a:t> of </a:t>
                      </a:r>
                      <a:r>
                        <a:rPr lang="en-US" sz="1000" dirty="0" err="1">
                          <a:effectLst/>
                          <a:latin typeface="Courier New"/>
                          <a:ea typeface="Arial"/>
                          <a:cs typeface="Courier New"/>
                        </a:rPr>
                        <a:t>jti</a:t>
                      </a:r>
                      <a:r>
                        <a:rPr lang="fi-FI" sz="1100" dirty="0">
                          <a:effectLst/>
                          <a:latin typeface="Arial"/>
                          <a:ea typeface="Arial"/>
                          <a:cs typeface="Arial"/>
                        </a:rPr>
                        <a:t> </a:t>
                      </a:r>
                      <a:r>
                        <a:rPr lang="fi-FI" sz="1100" dirty="0" err="1">
                          <a:effectLst/>
                          <a:latin typeface="Arial"/>
                          <a:ea typeface="Arial"/>
                          <a:cs typeface="Arial"/>
                        </a:rPr>
                        <a:t>values</a:t>
                      </a:r>
                      <a:r>
                        <a:rPr lang="fi-FI" sz="1100" dirty="0">
                          <a:effectLst/>
                          <a:latin typeface="Arial"/>
                          <a:ea typeface="Arial"/>
                          <a:cs typeface="Arial"/>
                        </a:rPr>
                        <a:t> and SHALL </a:t>
                      </a:r>
                      <a:r>
                        <a:rPr lang="fi-FI" sz="1100" dirty="0" err="1">
                          <a:effectLst/>
                          <a:latin typeface="Arial"/>
                          <a:ea typeface="Arial"/>
                          <a:cs typeface="Arial"/>
                        </a:rPr>
                        <a:t>reject</a:t>
                      </a:r>
                      <a:r>
                        <a:rPr lang="fi-FI" sz="1100" dirty="0">
                          <a:effectLst/>
                          <a:latin typeface="Arial"/>
                          <a:ea typeface="Arial"/>
                          <a:cs typeface="Arial"/>
                        </a:rPr>
                        <a:t> </a:t>
                      </a:r>
                      <a:r>
                        <a:rPr lang="fi-FI" sz="1100" dirty="0" err="1">
                          <a:effectLst/>
                          <a:latin typeface="Arial"/>
                          <a:ea typeface="Arial"/>
                          <a:cs typeface="Arial"/>
                        </a:rPr>
                        <a:t>all</a:t>
                      </a:r>
                      <a:r>
                        <a:rPr lang="fi-FI" sz="1100" dirty="0">
                          <a:effectLst/>
                          <a:latin typeface="Arial"/>
                          <a:ea typeface="Arial"/>
                          <a:cs typeface="Arial"/>
                        </a:rPr>
                        <a:t> </a:t>
                      </a:r>
                      <a:r>
                        <a:rPr lang="fi-FI" sz="1100" dirty="0" err="1">
                          <a:effectLst/>
                          <a:latin typeface="Arial"/>
                          <a:ea typeface="Arial"/>
                          <a:cs typeface="Arial"/>
                        </a:rPr>
                        <a:t>tokens</a:t>
                      </a:r>
                      <a:r>
                        <a:rPr lang="fi-FI" sz="1100" dirty="0">
                          <a:effectLst/>
                          <a:latin typeface="Arial"/>
                          <a:ea typeface="Arial"/>
                          <a:cs typeface="Arial"/>
                        </a:rPr>
                        <a:t> </a:t>
                      </a:r>
                      <a:r>
                        <a:rPr lang="fi-FI" sz="1100" dirty="0" err="1">
                          <a:effectLst/>
                          <a:latin typeface="Arial"/>
                          <a:ea typeface="Arial"/>
                          <a:cs typeface="Arial"/>
                        </a:rPr>
                        <a:t>issued</a:t>
                      </a:r>
                      <a:r>
                        <a:rPr lang="fi-FI" sz="1100" dirty="0">
                          <a:effectLst/>
                          <a:latin typeface="Arial"/>
                          <a:ea typeface="Arial"/>
                          <a:cs typeface="Arial"/>
                        </a:rPr>
                        <a:t> with </a:t>
                      </a:r>
                      <a:r>
                        <a:rPr lang="fi-FI" sz="1100" dirty="0" err="1">
                          <a:effectLst/>
                          <a:latin typeface="Arial"/>
                          <a:ea typeface="Arial"/>
                          <a:cs typeface="Arial"/>
                        </a:rPr>
                        <a:t>duplicate</a:t>
                      </a:r>
                      <a:r>
                        <a:rPr lang="fi-FI" sz="1100" dirty="0">
                          <a:effectLst/>
                          <a:latin typeface="Arial"/>
                          <a:ea typeface="Arial"/>
                          <a:cs typeface="Arial"/>
                        </a:rPr>
                        <a:t> </a:t>
                      </a:r>
                      <a:r>
                        <a:rPr lang="en-US" sz="1000" dirty="0" err="1">
                          <a:effectLst/>
                          <a:latin typeface="Courier New"/>
                          <a:ea typeface="Arial"/>
                          <a:cs typeface="Courier New"/>
                        </a:rPr>
                        <a:t>jti</a:t>
                      </a:r>
                      <a:r>
                        <a:rPr lang="fi-FI" sz="1100" dirty="0">
                          <a:effectLst/>
                          <a:latin typeface="Arial"/>
                          <a:ea typeface="Arial"/>
                          <a:cs typeface="Arial"/>
                        </a:rPr>
                        <a:t> </a:t>
                      </a:r>
                      <a:r>
                        <a:rPr lang="fi-FI" sz="1100" dirty="0" err="1">
                          <a:effectLst/>
                          <a:latin typeface="Arial"/>
                          <a:ea typeface="Arial"/>
                          <a:cs typeface="Arial"/>
                        </a:rPr>
                        <a:t>values</a:t>
                      </a:r>
                      <a:r>
                        <a:rPr lang="fi-FI" sz="1100" dirty="0">
                          <a:effectLst/>
                          <a:latin typeface="Arial"/>
                          <a:ea typeface="Arial"/>
                          <a:cs typeface="Arial"/>
                        </a:rPr>
                        <a:t>.</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a:effectLst/>
                          <a:latin typeface="Courier New"/>
                          <a:ea typeface="Arial"/>
                          <a:cs typeface="Arial"/>
                        </a:rPr>
                        <a:t>kid</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Key id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dirty="0">
                          <a:effectLst/>
                          <a:latin typeface="Arial"/>
                          <a:ea typeface="Arial"/>
                          <a:cs typeface="Arial"/>
                        </a:rPr>
                        <a:t>Key id of the </a:t>
                      </a:r>
                      <a:r>
                        <a:rPr lang="fi-FI" sz="1100" dirty="0" err="1">
                          <a:effectLst/>
                          <a:latin typeface="Arial"/>
                          <a:ea typeface="Arial"/>
                          <a:cs typeface="Arial"/>
                        </a:rPr>
                        <a:t>key</a:t>
                      </a:r>
                      <a:r>
                        <a:rPr lang="fi-FI" sz="1100" dirty="0">
                          <a:effectLst/>
                          <a:latin typeface="Arial"/>
                          <a:ea typeface="Arial"/>
                          <a:cs typeface="Arial"/>
                        </a:rPr>
                        <a:t> </a:t>
                      </a:r>
                      <a:r>
                        <a:rPr lang="fi-FI" sz="1100" dirty="0" err="1">
                          <a:effectLst/>
                          <a:latin typeface="Arial"/>
                          <a:ea typeface="Arial"/>
                          <a:cs typeface="Arial"/>
                        </a:rPr>
                        <a:t>pair</a:t>
                      </a:r>
                      <a:r>
                        <a:rPr lang="fi-FI" sz="1100" dirty="0">
                          <a:effectLst/>
                          <a:latin typeface="Arial"/>
                          <a:ea typeface="Arial"/>
                          <a:cs typeface="Arial"/>
                        </a:rPr>
                        <a:t> </a:t>
                      </a:r>
                      <a:r>
                        <a:rPr lang="fi-FI" sz="1100" dirty="0" err="1">
                          <a:effectLst/>
                          <a:latin typeface="Arial"/>
                          <a:ea typeface="Arial"/>
                          <a:cs typeface="Arial"/>
                        </a:rPr>
                        <a:t>used</a:t>
                      </a:r>
                      <a:r>
                        <a:rPr lang="fi-FI" sz="1100" dirty="0">
                          <a:effectLst/>
                          <a:latin typeface="Arial"/>
                          <a:ea typeface="Arial"/>
                          <a:cs typeface="Arial"/>
                        </a:rPr>
                        <a:t> to </a:t>
                      </a:r>
                      <a:r>
                        <a:rPr lang="fi-FI" sz="1100" dirty="0" err="1">
                          <a:effectLst/>
                          <a:latin typeface="Arial"/>
                          <a:ea typeface="Arial"/>
                          <a:cs typeface="Arial"/>
                        </a:rPr>
                        <a:t>digitally</a:t>
                      </a:r>
                      <a:r>
                        <a:rPr lang="fi-FI" sz="1100" dirty="0">
                          <a:effectLst/>
                          <a:latin typeface="Arial"/>
                          <a:ea typeface="Arial"/>
                          <a:cs typeface="Arial"/>
                        </a:rPr>
                        <a:t> </a:t>
                      </a:r>
                      <a:r>
                        <a:rPr lang="fi-FI" sz="1100" dirty="0" err="1">
                          <a:effectLst/>
                          <a:latin typeface="Arial"/>
                          <a:ea typeface="Arial"/>
                          <a:cs typeface="Arial"/>
                        </a:rPr>
                        <a:t>sign</a:t>
                      </a:r>
                      <a:r>
                        <a:rPr lang="fi-FI" sz="1100" dirty="0">
                          <a:effectLst/>
                          <a:latin typeface="Arial"/>
                          <a:ea typeface="Arial"/>
                          <a:cs typeface="Arial"/>
                        </a:rPr>
                        <a:t> </a:t>
                      </a:r>
                      <a:r>
                        <a:rPr lang="fi-FI" sz="1100" dirty="0" err="1">
                          <a:effectLst/>
                          <a:latin typeface="Arial"/>
                          <a:ea typeface="Arial"/>
                          <a:cs typeface="Arial"/>
                        </a:rPr>
                        <a:t>this</a:t>
                      </a:r>
                      <a:r>
                        <a:rPr lang="fi-FI" sz="1100" dirty="0">
                          <a:effectLst/>
                          <a:latin typeface="Arial"/>
                          <a:ea typeface="Arial"/>
                          <a:cs typeface="Arial"/>
                        </a:rPr>
                        <a:t> </a:t>
                      </a:r>
                      <a:r>
                        <a:rPr lang="fi-FI" sz="1100" dirty="0" err="1">
                          <a:effectLst/>
                          <a:latin typeface="Arial"/>
                          <a:ea typeface="Arial"/>
                          <a:cs typeface="Arial"/>
                        </a:rPr>
                        <a:t>token</a:t>
                      </a:r>
                      <a:r>
                        <a:rPr lang="fi-FI" sz="1100" dirty="0">
                          <a:effectLst/>
                          <a:latin typeface="Arial"/>
                          <a:ea typeface="Arial"/>
                          <a:cs typeface="Arial"/>
                        </a:rPr>
                        <a:t>. MUST </a:t>
                      </a:r>
                      <a:r>
                        <a:rPr lang="fi-FI" sz="1100" dirty="0" err="1">
                          <a:effectLst/>
                          <a:latin typeface="Arial"/>
                          <a:ea typeface="Arial"/>
                          <a:cs typeface="Arial"/>
                        </a:rPr>
                        <a:t>match</a:t>
                      </a:r>
                      <a:r>
                        <a:rPr lang="fi-FI" sz="1100" dirty="0">
                          <a:effectLst/>
                          <a:latin typeface="Arial"/>
                          <a:ea typeface="Arial"/>
                          <a:cs typeface="Arial"/>
                        </a:rPr>
                        <a:t> the </a:t>
                      </a:r>
                      <a:r>
                        <a:rPr lang="fi-FI" sz="1100" dirty="0" err="1">
                          <a:effectLst/>
                          <a:latin typeface="Arial"/>
                          <a:ea typeface="Arial"/>
                          <a:cs typeface="Arial"/>
                        </a:rPr>
                        <a:t>value</a:t>
                      </a:r>
                      <a:r>
                        <a:rPr lang="fi-FI" sz="1100" dirty="0">
                          <a:effectLst/>
                          <a:latin typeface="Arial"/>
                          <a:ea typeface="Arial"/>
                          <a:cs typeface="Arial"/>
                        </a:rPr>
                        <a:t> </a:t>
                      </a:r>
                      <a:r>
                        <a:rPr lang="fi-FI" sz="1100" dirty="0" err="1">
                          <a:effectLst/>
                          <a:latin typeface="Arial"/>
                          <a:ea typeface="Arial"/>
                          <a:cs typeface="Arial"/>
                        </a:rPr>
                        <a:t>supplied</a:t>
                      </a:r>
                      <a:r>
                        <a:rPr lang="fi-FI" sz="1100" dirty="0">
                          <a:effectLst/>
                          <a:latin typeface="Arial"/>
                          <a:ea typeface="Arial"/>
                          <a:cs typeface="Arial"/>
                        </a:rPr>
                        <a:t> with the software </a:t>
                      </a:r>
                      <a:r>
                        <a:rPr lang="fi-FI" sz="1100" dirty="0" err="1">
                          <a:effectLst/>
                          <a:latin typeface="Arial"/>
                          <a:ea typeface="Arial"/>
                          <a:cs typeface="Arial"/>
                        </a:rPr>
                        <a:t>statement</a:t>
                      </a:r>
                      <a:r>
                        <a:rPr lang="fi-FI" sz="1100" dirty="0">
                          <a:effectLst/>
                          <a:latin typeface="Arial"/>
                          <a:ea typeface="Arial"/>
                          <a:cs typeface="Arial"/>
                        </a:rPr>
                        <a:t> </a:t>
                      </a:r>
                      <a:r>
                        <a:rPr lang="fi-FI" sz="1100" dirty="0" err="1">
                          <a:effectLst/>
                          <a:latin typeface="Arial"/>
                          <a:ea typeface="Arial"/>
                          <a:cs typeface="Arial"/>
                        </a:rPr>
                        <a:t>used</a:t>
                      </a:r>
                      <a:r>
                        <a:rPr lang="fi-FI" sz="1100" dirty="0">
                          <a:effectLst/>
                          <a:latin typeface="Arial"/>
                          <a:ea typeface="Arial"/>
                          <a:cs typeface="Arial"/>
                        </a:rPr>
                        <a:t> </a:t>
                      </a:r>
                      <a:r>
                        <a:rPr lang="fi-FI" sz="1100" dirty="0" err="1">
                          <a:effectLst/>
                          <a:latin typeface="Arial"/>
                          <a:ea typeface="Arial"/>
                          <a:cs typeface="Arial"/>
                        </a:rPr>
                        <a:t>during</a:t>
                      </a:r>
                      <a:r>
                        <a:rPr lang="fi-FI" sz="1100" dirty="0">
                          <a:effectLst/>
                          <a:latin typeface="Arial"/>
                          <a:ea typeface="Arial"/>
                          <a:cs typeface="Arial"/>
                        </a:rPr>
                        <a:t> the </a:t>
                      </a:r>
                      <a:r>
                        <a:rPr lang="fi-FI" sz="1100" dirty="0" err="1">
                          <a:effectLst/>
                          <a:latin typeface="Arial"/>
                          <a:ea typeface="Arial"/>
                          <a:cs typeface="Arial"/>
                        </a:rPr>
                        <a:t>client</a:t>
                      </a:r>
                      <a:r>
                        <a:rPr lang="fi-FI" sz="1100" dirty="0">
                          <a:effectLst/>
                          <a:latin typeface="Arial"/>
                          <a:ea typeface="Arial"/>
                          <a:cs typeface="Arial"/>
                        </a:rPr>
                        <a:t> </a:t>
                      </a:r>
                      <a:r>
                        <a:rPr lang="fi-FI" sz="1100" dirty="0" err="1">
                          <a:effectLst/>
                          <a:latin typeface="Arial"/>
                          <a:ea typeface="Arial"/>
                          <a:cs typeface="Arial"/>
                        </a:rPr>
                        <a:t>instance</a:t>
                      </a:r>
                      <a:r>
                        <a:rPr lang="fi-FI" sz="1100" dirty="0">
                          <a:effectLst/>
                          <a:latin typeface="Arial"/>
                          <a:ea typeface="Arial"/>
                          <a:cs typeface="Arial"/>
                        </a:rPr>
                        <a:t> </a:t>
                      </a:r>
                      <a:r>
                        <a:rPr lang="fi-FI" sz="1100" dirty="0" err="1">
                          <a:effectLst/>
                          <a:latin typeface="Arial"/>
                          <a:ea typeface="Arial"/>
                          <a:cs typeface="Arial"/>
                        </a:rPr>
                        <a:t>registration</a:t>
                      </a:r>
                      <a:r>
                        <a:rPr lang="fi-FI" sz="1100" dirty="0">
                          <a:effectLst/>
                          <a:latin typeface="Arial"/>
                          <a:ea typeface="Arial"/>
                          <a:cs typeface="Arial"/>
                        </a:rPr>
                        <a:t> </a:t>
                      </a:r>
                      <a:r>
                        <a:rPr lang="fi-FI" sz="1100" dirty="0" err="1">
                          <a:effectLst/>
                          <a:latin typeface="Arial"/>
                          <a:ea typeface="Arial"/>
                          <a:cs typeface="Arial"/>
                        </a:rPr>
                        <a:t>process</a:t>
                      </a:r>
                      <a:r>
                        <a:rPr lang="fi-FI" sz="1100" dirty="0">
                          <a:effectLst/>
                          <a:latin typeface="Arial"/>
                          <a:ea typeface="Arial"/>
                          <a:cs typeface="Arial"/>
                        </a:rPr>
                        <a:t>.</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US" sz="1000" b="1">
                          <a:effectLst/>
                          <a:latin typeface="Courier New"/>
                          <a:ea typeface="Arial"/>
                          <a:cs typeface="Arial"/>
                        </a:rPr>
                        <a:t>iat</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Issued at</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a:effectLst/>
                          <a:latin typeface="Arial"/>
                          <a:ea typeface="Arial"/>
                          <a:cs typeface="Arial"/>
                        </a:rPr>
                        <a:t>optional</a:t>
                      </a:r>
                      <a:endParaRPr lang="fi-FI" sz="11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dirty="0">
                          <a:effectLst/>
                          <a:latin typeface="Arial"/>
                          <a:ea typeface="Arial"/>
                          <a:cs typeface="Arial"/>
                        </a:rPr>
                        <a:t>The </a:t>
                      </a:r>
                      <a:r>
                        <a:rPr lang="fi-FI" sz="1100" dirty="0" err="1">
                          <a:effectLst/>
                          <a:latin typeface="Arial"/>
                          <a:ea typeface="Arial"/>
                          <a:cs typeface="Arial"/>
                        </a:rPr>
                        <a:t>time</a:t>
                      </a:r>
                      <a:r>
                        <a:rPr lang="fi-FI" sz="1100" dirty="0">
                          <a:effectLst/>
                          <a:latin typeface="Arial"/>
                          <a:ea typeface="Arial"/>
                          <a:cs typeface="Arial"/>
                        </a:rPr>
                        <a:t> on </a:t>
                      </a:r>
                      <a:r>
                        <a:rPr lang="fi-FI" sz="1100" dirty="0" err="1">
                          <a:effectLst/>
                          <a:latin typeface="Arial"/>
                          <a:ea typeface="Arial"/>
                          <a:cs typeface="Arial"/>
                        </a:rPr>
                        <a:t>which</a:t>
                      </a:r>
                      <a:r>
                        <a:rPr lang="fi-FI" sz="1100" dirty="0">
                          <a:effectLst/>
                          <a:latin typeface="Arial"/>
                          <a:ea typeface="Arial"/>
                          <a:cs typeface="Arial"/>
                        </a:rPr>
                        <a:t> the </a:t>
                      </a:r>
                      <a:r>
                        <a:rPr lang="fi-FI" sz="1100" dirty="0" err="1">
                          <a:effectLst/>
                          <a:latin typeface="Arial"/>
                          <a:ea typeface="Arial"/>
                          <a:cs typeface="Arial"/>
                        </a:rPr>
                        <a:t>authentication</a:t>
                      </a:r>
                      <a:r>
                        <a:rPr lang="fi-FI" sz="1100" dirty="0">
                          <a:effectLst/>
                          <a:latin typeface="Arial"/>
                          <a:ea typeface="Arial"/>
                          <a:cs typeface="Arial"/>
                        </a:rPr>
                        <a:t> JWT </a:t>
                      </a:r>
                      <a:r>
                        <a:rPr lang="fi-FI" sz="1100" dirty="0" err="1">
                          <a:effectLst/>
                          <a:latin typeface="Arial"/>
                          <a:ea typeface="Arial"/>
                          <a:cs typeface="Arial"/>
                        </a:rPr>
                        <a:t>was</a:t>
                      </a:r>
                      <a:r>
                        <a:rPr lang="fi-FI" sz="1100" dirty="0">
                          <a:effectLst/>
                          <a:latin typeface="Arial"/>
                          <a:ea typeface="Arial"/>
                          <a:cs typeface="Arial"/>
                        </a:rPr>
                        <a:t> </a:t>
                      </a:r>
                      <a:r>
                        <a:rPr lang="fi-FI" sz="1100" dirty="0" err="1">
                          <a:effectLst/>
                          <a:latin typeface="Arial"/>
                          <a:ea typeface="Arial"/>
                          <a:cs typeface="Arial"/>
                        </a:rPr>
                        <a:t>generated</a:t>
                      </a:r>
                      <a:r>
                        <a:rPr lang="fi-FI" sz="1100" dirty="0">
                          <a:effectLst/>
                          <a:latin typeface="Arial"/>
                          <a:ea typeface="Arial"/>
                          <a:cs typeface="Arial"/>
                        </a:rPr>
                        <a:t>.</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64567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Autentikointi</a:t>
            </a:r>
            <a:r>
              <a:rPr lang="fi-FI" dirty="0"/>
              <a:t> </a:t>
            </a:r>
            <a:r>
              <a:rPr lang="fi-FI" dirty="0" err="1"/>
              <a:t>token</a:t>
            </a:r>
            <a:r>
              <a:rPr lang="fi-FI" dirty="0"/>
              <a:t> </a:t>
            </a:r>
            <a:r>
              <a:rPr lang="fi-FI" dirty="0" err="1"/>
              <a:t>endpointissa</a:t>
            </a:r>
            <a:endParaRPr lang="fi-FI" dirty="0"/>
          </a:p>
        </p:txBody>
      </p:sp>
      <p:sp>
        <p:nvSpPr>
          <p:cNvPr id="3" name="Sisällön paikkamerkki 2"/>
          <p:cNvSpPr>
            <a:spLocks noGrp="1"/>
          </p:cNvSpPr>
          <p:nvPr>
            <p:ph idx="1"/>
          </p:nvPr>
        </p:nvSpPr>
        <p:spPr/>
        <p:txBody>
          <a:bodyPr/>
          <a:lstStyle/>
          <a:p>
            <a:r>
              <a:rPr lang="fi-FI" dirty="0" smtClean="0"/>
              <a:t>Esimerkki:</a:t>
            </a:r>
          </a:p>
          <a:p>
            <a:pPr marL="0" indent="0">
              <a:buNone/>
            </a:pPr>
            <a:r>
              <a:rPr lang="en-US" sz="1600" dirty="0">
                <a:latin typeface="Courier New" panose="02070309020205020404" pitchFamily="49" charset="0"/>
                <a:cs typeface="Courier New" panose="02070309020205020404" pitchFamily="49" charset="0"/>
              </a:rPr>
              <a:t>{</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iss</a:t>
            </a:r>
            <a:r>
              <a:rPr lang="en-US" sz="1600" dirty="0">
                <a:latin typeface="Courier New" panose="02070309020205020404" pitchFamily="49" charset="0"/>
                <a:cs typeface="Courier New" panose="02070309020205020404" pitchFamily="49" charset="0"/>
              </a:rPr>
              <a:t>": "8d415da7-bec9-44a3-8979-105ea5bf8ee4",</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"sub": "8d415da7-bec9-44a3-8979-105ea5bf8ee4",</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aud</a:t>
            </a:r>
            <a:r>
              <a:rPr lang="en-US" sz="1600" dirty="0">
                <a:latin typeface="Courier New" panose="02070309020205020404" pitchFamily="49" charset="0"/>
                <a:cs typeface="Courier New" panose="02070309020205020404" pitchFamily="49" charset="0"/>
              </a:rPr>
              <a:t>": "https://phrauth.kanta.fi/token",</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jti</a:t>
            </a:r>
            <a:r>
              <a:rPr lang="en-US" sz="1600" dirty="0">
                <a:latin typeface="Courier New" panose="02070309020205020404" pitchFamily="49" charset="0"/>
                <a:cs typeface="Courier New" panose="02070309020205020404" pitchFamily="49" charset="0"/>
              </a:rPr>
              <a:t>": "a9sk105fpwqn2n20",</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iat</a:t>
            </a:r>
            <a:r>
              <a:rPr lang="en-US" sz="1600" dirty="0">
                <a:latin typeface="Courier New" panose="02070309020205020404" pitchFamily="49" charset="0"/>
                <a:cs typeface="Courier New" panose="02070309020205020404" pitchFamily="49" charset="0"/>
              </a:rPr>
              <a:t>": 1505996055,</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exp</a:t>
            </a:r>
            <a:r>
              <a:rPr lang="en-US" sz="1600" dirty="0">
                <a:latin typeface="Courier New" panose="02070309020205020404" pitchFamily="49" charset="0"/>
                <a:cs typeface="Courier New" panose="02070309020205020404" pitchFamily="49" charset="0"/>
              </a:rPr>
              <a:t>": 1505996355,</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  "kid": "</a:t>
            </a:r>
            <a:r>
              <a:rPr lang="en-GB" sz="1600" dirty="0">
                <a:latin typeface="Courier New" panose="02070309020205020404" pitchFamily="49" charset="0"/>
                <a:cs typeface="Courier New" panose="02070309020205020404" pitchFamily="49" charset="0"/>
              </a:rPr>
              <a:t>2017-09-21T12:13:14Z"</a:t>
            </a:r>
            <a:endParaRPr lang="fi-FI" sz="1600" dirty="0">
              <a:latin typeface="Courier New" panose="02070309020205020404" pitchFamily="49" charset="0"/>
              <a:cs typeface="Courier New" panose="02070309020205020404" pitchFamily="49" charset="0"/>
            </a:endParaRPr>
          </a:p>
          <a:p>
            <a:pPr marL="0" indent="0">
              <a:buNone/>
            </a:pPr>
            <a:r>
              <a:rPr lang="en-US" sz="1600" dirty="0">
                <a:latin typeface="Courier New" panose="02070309020205020404" pitchFamily="49" charset="0"/>
                <a:cs typeface="Courier New" panose="02070309020205020404" pitchFamily="49" charset="0"/>
              </a:rPr>
              <a:t>}</a:t>
            </a:r>
            <a:endParaRPr lang="fi-FI" sz="1600" dirty="0">
              <a:latin typeface="Courier New" panose="02070309020205020404" pitchFamily="49" charset="0"/>
              <a:cs typeface="Courier New" panose="02070309020205020404" pitchFamily="49" charset="0"/>
            </a:endParaRPr>
          </a:p>
          <a:p>
            <a:pPr marL="0" indent="0">
              <a:buNone/>
            </a:pPr>
            <a:r>
              <a:rPr lang="fi-FI" dirty="0" smtClean="0"/>
              <a:t>JWT </a:t>
            </a:r>
            <a:r>
              <a:rPr lang="fi-FI" dirty="0" err="1" smtClean="0"/>
              <a:t>token</a:t>
            </a:r>
            <a:r>
              <a:rPr lang="fi-FI" dirty="0" smtClean="0"/>
              <a:t> on allekirjoitettu </a:t>
            </a:r>
            <a:r>
              <a:rPr lang="en-GB" dirty="0"/>
              <a:t>JSON Web Signature (JWS</a:t>
            </a:r>
            <a:r>
              <a:rPr lang="en-GB" dirty="0" smtClean="0"/>
              <a:t>) -</a:t>
            </a:r>
            <a:r>
              <a:rPr lang="en-GB" dirty="0" err="1" smtClean="0"/>
              <a:t>määrittelyn</a:t>
            </a:r>
            <a:r>
              <a:rPr lang="en-GB" dirty="0" smtClean="0"/>
              <a:t> </a:t>
            </a:r>
            <a:r>
              <a:rPr lang="en-GB" dirty="0" err="1" smtClean="0"/>
              <a:t>mukaisesti</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32</a:t>
            </a:fld>
            <a:endParaRPr lang="fi-FI"/>
          </a:p>
        </p:txBody>
      </p:sp>
    </p:spTree>
    <p:extLst>
      <p:ext uri="{BB962C8B-B14F-4D97-AF65-F5344CB8AC3E}">
        <p14:creationId xmlns:p14="http://schemas.microsoft.com/office/powerpoint/2010/main" val="2205248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Autentikointi</a:t>
            </a:r>
            <a:r>
              <a:rPr lang="fi-FI" dirty="0"/>
              <a:t> </a:t>
            </a:r>
            <a:r>
              <a:rPr lang="fi-FI" dirty="0" err="1"/>
              <a:t>token</a:t>
            </a:r>
            <a:r>
              <a:rPr lang="fi-FI" dirty="0"/>
              <a:t> </a:t>
            </a:r>
            <a:r>
              <a:rPr lang="fi-FI" dirty="0" err="1"/>
              <a:t>endpointissa</a:t>
            </a:r>
            <a:endParaRPr lang="fi-FI" dirty="0"/>
          </a:p>
        </p:txBody>
      </p:sp>
      <p:sp>
        <p:nvSpPr>
          <p:cNvPr id="3" name="Sisällön paikkamerkki 2"/>
          <p:cNvSpPr>
            <a:spLocks noGrp="1"/>
          </p:cNvSpPr>
          <p:nvPr>
            <p:ph idx="1"/>
          </p:nvPr>
        </p:nvSpPr>
        <p:spPr/>
        <p:txBody>
          <a:bodyPr/>
          <a:lstStyle/>
          <a:p>
            <a:r>
              <a:rPr lang="fi-FI" dirty="0" err="1" smtClean="0"/>
              <a:t>Confidential</a:t>
            </a:r>
            <a:r>
              <a:rPr lang="fi-FI" dirty="0" smtClean="0"/>
              <a:t> </a:t>
            </a:r>
            <a:r>
              <a:rPr lang="fi-FI" dirty="0" err="1" smtClean="0"/>
              <a:t>client</a:t>
            </a:r>
            <a:r>
              <a:rPr lang="fi-FI" dirty="0" smtClean="0"/>
              <a:t> for </a:t>
            </a:r>
            <a:r>
              <a:rPr lang="fi-FI" dirty="0" err="1" smtClean="0"/>
              <a:t>personal</a:t>
            </a:r>
            <a:r>
              <a:rPr lang="fi-FI" dirty="0" smtClean="0"/>
              <a:t> </a:t>
            </a:r>
            <a:r>
              <a:rPr lang="fi-FI" dirty="0" err="1" smtClean="0"/>
              <a:t>use</a:t>
            </a:r>
            <a:r>
              <a:rPr lang="fi-FI" dirty="0" smtClean="0"/>
              <a:t> -tyyppiset sovellukset </a:t>
            </a:r>
            <a:r>
              <a:rPr lang="fi-FI" dirty="0" err="1" smtClean="0"/>
              <a:t>autentikoituvat</a:t>
            </a:r>
            <a:endParaRPr lang="fi-FI" dirty="0" smtClean="0"/>
          </a:p>
          <a:p>
            <a:pPr lvl="1"/>
            <a:r>
              <a:rPr lang="fi-FI" dirty="0" smtClean="0"/>
              <a:t>Kahdensuuntaisella </a:t>
            </a:r>
            <a:r>
              <a:rPr lang="fi-FI" dirty="0" err="1" smtClean="0"/>
              <a:t>TLS:llä</a:t>
            </a:r>
            <a:r>
              <a:rPr lang="fi-FI" dirty="0" smtClean="0"/>
              <a:t> sekä</a:t>
            </a:r>
          </a:p>
          <a:p>
            <a:pPr lvl="1"/>
            <a:r>
              <a:rPr lang="fi-FI" dirty="0" smtClean="0"/>
              <a:t>HTTP Basic </a:t>
            </a:r>
            <a:r>
              <a:rPr lang="fi-FI" dirty="0" err="1" smtClean="0"/>
              <a:t>Authentication</a:t>
            </a:r>
            <a:r>
              <a:rPr lang="fi-FI" dirty="0" smtClean="0"/>
              <a:t> -menetelmällä (</a:t>
            </a:r>
            <a:r>
              <a:rPr lang="fi-FI" dirty="0" err="1" smtClean="0"/>
              <a:t>client_secret</a:t>
            </a:r>
            <a:r>
              <a:rPr lang="fi-FI" dirty="0" smtClean="0"/>
              <a:t> annetaan sovelluskehittäjälle rekisteröintivaiheessa).</a:t>
            </a:r>
          </a:p>
          <a:p>
            <a:pPr marL="0" indent="0">
              <a:buNone/>
            </a:pPr>
            <a:endParaRPr lang="fi-FI" sz="1800" dirty="0" smtClean="0">
              <a:latin typeface="Courier New" panose="02070309020205020404" pitchFamily="49" charset="0"/>
              <a:cs typeface="Courier New" panose="02070309020205020404" pitchFamily="49" charset="0"/>
            </a:endParaRPr>
          </a:p>
          <a:p>
            <a:pPr marL="0" indent="0">
              <a:buNone/>
            </a:pPr>
            <a:r>
              <a:rPr lang="fi-FI" sz="1800" dirty="0" err="1" smtClean="0">
                <a:latin typeface="Courier New" panose="02070309020205020404" pitchFamily="49" charset="0"/>
                <a:cs typeface="Courier New" panose="02070309020205020404" pitchFamily="49" charset="0"/>
              </a:rPr>
              <a:t>Authorization</a:t>
            </a:r>
            <a:r>
              <a:rPr lang="fi-FI" sz="1800" dirty="0" smtClean="0">
                <a:latin typeface="Courier New" panose="02070309020205020404" pitchFamily="49" charset="0"/>
                <a:cs typeface="Courier New" panose="02070309020205020404" pitchFamily="49" charset="0"/>
              </a:rPr>
              <a:t>: Basic OGQ0MTVkYTctYmVjO..LY2s4WDY5QzJY</a:t>
            </a:r>
            <a:endParaRPr lang="fi-FI" dirty="0">
              <a:latin typeface="Courier New" panose="02070309020205020404" pitchFamily="49" charset="0"/>
              <a:cs typeface="Courier New" panose="02070309020205020404" pitchFamily="49" charset="0"/>
            </a:endParaRP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33</a:t>
            </a:fld>
            <a:endParaRPr lang="fi-FI"/>
          </a:p>
        </p:txBody>
      </p:sp>
      <p:sp>
        <p:nvSpPr>
          <p:cNvPr id="7" name="Tekstiruutu 6"/>
          <p:cNvSpPr txBox="1"/>
          <p:nvPr/>
        </p:nvSpPr>
        <p:spPr>
          <a:xfrm>
            <a:off x="3802380" y="5027838"/>
            <a:ext cx="3977640" cy="307777"/>
          </a:xfrm>
          <a:prstGeom prst="rect">
            <a:avLst/>
          </a:prstGeom>
          <a:solidFill>
            <a:srgbClr val="FFC000"/>
          </a:solidFill>
          <a:ln w="3175">
            <a:solidFill>
              <a:schemeClr val="tx1"/>
            </a:solidFill>
          </a:ln>
        </p:spPr>
        <p:txBody>
          <a:bodyPr wrap="square" rtlCol="0">
            <a:spAutoFit/>
          </a:bodyPr>
          <a:lstStyle/>
          <a:p>
            <a:r>
              <a:rPr lang="fi-FI" sz="1400" dirty="0">
                <a:latin typeface="Courier New" panose="02070309020205020404" pitchFamily="49" charset="0"/>
                <a:cs typeface="Courier New" panose="02070309020205020404" pitchFamily="49" charset="0"/>
              </a:rPr>
              <a:t>Base64(client_id+":"+</a:t>
            </a:r>
            <a:r>
              <a:rPr lang="fi-FI" sz="1400" dirty="0" smtClean="0">
                <a:latin typeface="Courier New" panose="02070309020205020404" pitchFamily="49" charset="0"/>
                <a:cs typeface="Courier New" panose="02070309020205020404" pitchFamily="49" charset="0"/>
              </a:rPr>
              <a:t>client_secret)</a:t>
            </a:r>
            <a:endParaRPr lang="fi-FI" sz="1400" dirty="0">
              <a:latin typeface="Courier New" panose="02070309020205020404" pitchFamily="49" charset="0"/>
              <a:cs typeface="Courier New" panose="02070309020205020404" pitchFamily="49" charset="0"/>
            </a:endParaRPr>
          </a:p>
        </p:txBody>
      </p:sp>
      <p:cxnSp>
        <p:nvCxnSpPr>
          <p:cNvPr id="9" name="Suora nuoliyhdysviiva 8"/>
          <p:cNvCxnSpPr>
            <a:stCxn id="7" idx="0"/>
          </p:cNvCxnSpPr>
          <p:nvPr/>
        </p:nvCxnSpPr>
        <p:spPr bwMode="auto">
          <a:xfrm flipH="1" flipV="1">
            <a:off x="5623560" y="4518660"/>
            <a:ext cx="167640" cy="50917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128548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p:cNvSpPr>
            <a:spLocks noGrp="1"/>
          </p:cNvSpPr>
          <p:nvPr>
            <p:ph type="title"/>
          </p:nvPr>
        </p:nvSpPr>
        <p:spPr/>
        <p:txBody>
          <a:bodyPr/>
          <a:lstStyle/>
          <a:p>
            <a:r>
              <a:rPr lang="fi-FI" dirty="0" err="1" smtClean="0"/>
              <a:t>Tokeneiden</a:t>
            </a:r>
            <a:r>
              <a:rPr lang="fi-FI" dirty="0" smtClean="0"/>
              <a:t> haku: kysely</a:t>
            </a:r>
            <a:endParaRPr lang="fi-FI" dirty="0"/>
          </a:p>
        </p:txBody>
      </p:sp>
      <p:sp>
        <p:nvSpPr>
          <p:cNvPr id="12" name="Sisällön paikkamerkki 11"/>
          <p:cNvSpPr>
            <a:spLocks noGrp="1"/>
          </p:cNvSpPr>
          <p:nvPr>
            <p:ph idx="1"/>
          </p:nvPr>
        </p:nvSpPr>
        <p:spPr>
          <a:xfrm>
            <a:off x="320040" y="3962400"/>
            <a:ext cx="8366760" cy="2133600"/>
          </a:xfrm>
        </p:spPr>
        <p:txBody>
          <a:bodyPr>
            <a:normAutofit/>
          </a:bodyPr>
          <a:lstStyle/>
          <a:p>
            <a:pPr marL="0" indent="0">
              <a:buNone/>
            </a:pPr>
            <a:r>
              <a:rPr lang="en-US" sz="1200" dirty="0">
                <a:latin typeface="Courier New" panose="02070309020205020404" pitchFamily="49" charset="0"/>
                <a:cs typeface="Courier New" panose="02070309020205020404" pitchFamily="49" charset="0"/>
              </a:rPr>
              <a:t>POST /token HTTP/1.1</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  Host: phrauth.kanta.fi</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  Content-Type: application/x-www-form-</a:t>
            </a:r>
            <a:r>
              <a:rPr lang="en-US" sz="1200" dirty="0" err="1">
                <a:latin typeface="Courier New" panose="02070309020205020404" pitchFamily="49" charset="0"/>
                <a:cs typeface="Courier New" panose="02070309020205020404" pitchFamily="49" charset="0"/>
              </a:rPr>
              <a:t>urlencoded</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 </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grant_type</a:t>
            </a:r>
            <a:r>
              <a:rPr lang="en-US" sz="1200" dirty="0" smtClean="0">
                <a:latin typeface="Courier New" panose="02070309020205020404" pitchFamily="49" charset="0"/>
                <a:cs typeface="Courier New" panose="02070309020205020404" pitchFamily="49" charset="0"/>
              </a:rPr>
              <a:t>=</a:t>
            </a:r>
            <a:r>
              <a:rPr lang="en-US" sz="1200" dirty="0" err="1" smtClean="0">
                <a:latin typeface="Courier New" panose="02070309020205020404" pitchFamily="49" charset="0"/>
                <a:cs typeface="Courier New" panose="02070309020205020404" pitchFamily="49" charset="0"/>
              </a:rPr>
              <a:t>authorization_code&amp;code</a:t>
            </a:r>
            <a:r>
              <a:rPr lang="en-US" sz="1200" dirty="0" smtClean="0">
                <a:latin typeface="Courier New" panose="02070309020205020404" pitchFamily="49" charset="0"/>
                <a:cs typeface="Courier New" panose="02070309020205020404" pitchFamily="49" charset="0"/>
              </a:rPr>
              <a:t>=ahui560zxs12n3dq&amp;</a:t>
            </a:r>
          </a:p>
          <a:p>
            <a:pPr marL="0" indent="0">
              <a:buNone/>
            </a:pP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client_id</a:t>
            </a:r>
            <a:r>
              <a:rPr lang="en-US" sz="1200" dirty="0" smtClean="0">
                <a:latin typeface="Courier New" panose="02070309020205020404" pitchFamily="49" charset="0"/>
                <a:cs typeface="Courier New" panose="02070309020205020404" pitchFamily="49" charset="0"/>
              </a:rPr>
              <a:t>=8d415da7-bec9-44a3-8979-105ea5bf8ee4&amp;</a:t>
            </a:r>
          </a:p>
          <a:p>
            <a:pPr marL="0" indent="0">
              <a:buNone/>
            </a:pP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redirect_uri</a:t>
            </a:r>
            <a:r>
              <a:rPr lang="en-US" sz="1200" dirty="0" smtClean="0">
                <a:latin typeface="Courier New" panose="02070309020205020404" pitchFamily="49" charset="0"/>
                <a:cs typeface="Courier New" panose="02070309020205020404" pitchFamily="49" charset="0"/>
              </a:rPr>
              <a:t>=fi.sw-vendor.app%3A%2Fafter-auth&amp;</a:t>
            </a:r>
          </a:p>
          <a:p>
            <a:pPr marL="0" indent="0">
              <a:buNone/>
            </a:pP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client_assertion_type</a:t>
            </a:r>
            <a:r>
              <a:rPr lang="en-US" sz="1200" dirty="0" smtClean="0">
                <a:latin typeface="Courier New" panose="02070309020205020404" pitchFamily="49" charset="0"/>
                <a:cs typeface="Courier New" panose="02070309020205020404" pitchFamily="49" charset="0"/>
              </a:rPr>
              <a:t>=urn%3Aietf%3Aparams%3Aoauth%3Aclient-assertion-type%3Ajwt-bearer&amp;</a:t>
            </a:r>
          </a:p>
          <a:p>
            <a:pPr marL="0" indent="0">
              <a:buNone/>
            </a:pP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client_assertion</a:t>
            </a:r>
            <a:r>
              <a:rPr lang="en-US" sz="1200" dirty="0" smtClean="0">
                <a:latin typeface="Courier New" panose="02070309020205020404" pitchFamily="49" charset="0"/>
                <a:cs typeface="Courier New" panose="02070309020205020404" pitchFamily="49" charset="0"/>
              </a:rPr>
              <a:t>=</a:t>
            </a:r>
            <a:r>
              <a:rPr lang="en-US" sz="1200" dirty="0" err="1" smtClean="0">
                <a:latin typeface="Courier New" panose="02070309020205020404" pitchFamily="49" charset="0"/>
                <a:cs typeface="Courier New" panose="02070309020205020404" pitchFamily="49" charset="0"/>
              </a:rPr>
              <a:t>eyJhbGciOiJSUz</a:t>
            </a:r>
            <a:r>
              <a:rPr lang="en-US" sz="1200" dirty="0">
                <a:latin typeface="Courier New" panose="02070309020205020404" pitchFamily="49" charset="0"/>
                <a:cs typeface="Courier New" panose="02070309020205020404" pitchFamily="49" charset="0"/>
              </a:rPr>
              <a:t>...ZT</a:t>
            </a:r>
            <a:endParaRPr lang="fi-FI" sz="1200" dirty="0">
              <a:latin typeface="Courier New" panose="02070309020205020404" pitchFamily="49" charset="0"/>
              <a:cs typeface="Courier New" panose="02070309020205020404" pitchFamily="49" charset="0"/>
            </a:endParaRPr>
          </a:p>
          <a:p>
            <a:endParaRPr lang="fi-FI" sz="1100" dirty="0">
              <a:latin typeface="Courier New" panose="02070309020205020404" pitchFamily="49" charset="0"/>
              <a:cs typeface="Courier New" panose="02070309020205020404" pitchFamily="49" charset="0"/>
            </a:endParaRP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34</a:t>
            </a:fld>
            <a:endParaRPr lang="fi-FI"/>
          </a:p>
        </p:txBody>
      </p:sp>
      <p:graphicFrame>
        <p:nvGraphicFramePr>
          <p:cNvPr id="14" name="Taulukko 13"/>
          <p:cNvGraphicFramePr>
            <a:graphicFrameLocks noGrp="1"/>
          </p:cNvGraphicFramePr>
          <p:nvPr>
            <p:extLst>
              <p:ext uri="{D42A27DB-BD31-4B8C-83A1-F6EECF244321}">
                <p14:modId xmlns:p14="http://schemas.microsoft.com/office/powerpoint/2010/main" val="773399030"/>
              </p:ext>
            </p:extLst>
          </p:nvPr>
        </p:nvGraphicFramePr>
        <p:xfrm>
          <a:off x="1333182" y="1722120"/>
          <a:ext cx="6279515" cy="1996440"/>
        </p:xfrm>
        <a:graphic>
          <a:graphicData uri="http://schemas.openxmlformats.org/drawingml/2006/table">
            <a:tbl>
              <a:tblPr firstRow="1" firstCol="1" bandRow="1"/>
              <a:tblGrid>
                <a:gridCol w="1737995"/>
                <a:gridCol w="1009650"/>
                <a:gridCol w="3531870"/>
              </a:tblGrid>
              <a:tr h="0">
                <a:tc>
                  <a:txBody>
                    <a:bodyPr/>
                    <a:lstStyle/>
                    <a:p>
                      <a:pPr>
                        <a:spcAft>
                          <a:spcPts val="0"/>
                        </a:spcAft>
                      </a:pPr>
                      <a:r>
                        <a:rPr lang="en-GB" sz="1100" b="1" dirty="0">
                          <a:solidFill>
                            <a:srgbClr val="FFFFFF"/>
                          </a:solidFill>
                          <a:effectLst/>
                          <a:latin typeface="Arial"/>
                          <a:ea typeface="Arial"/>
                          <a:cs typeface="Arial"/>
                        </a:rPr>
                        <a:t>Name</a:t>
                      </a:r>
                      <a:endParaRPr lang="fi-FI" sz="1100" dirty="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Cardinality</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Value</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GB" sz="1000">
                          <a:effectLst/>
                          <a:latin typeface="Courier New"/>
                          <a:ea typeface="Arial"/>
                          <a:cs typeface="Arial"/>
                        </a:rPr>
                        <a:t>grant_type</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Courier New"/>
                          <a:ea typeface="Arial"/>
                          <a:cs typeface="Arial"/>
                        </a:rPr>
                        <a:t>"authorization_code"</a:t>
                      </a:r>
                      <a:endParaRPr lang="fi-FI" sz="1000">
                        <a:effectLst/>
                        <a:latin typeface="Courier New"/>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Courier New"/>
                          <a:ea typeface="Arial"/>
                          <a:cs typeface="Arial"/>
                        </a:rPr>
                        <a:t>code</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fi-FI" sz="1100">
                          <a:effectLst/>
                          <a:latin typeface="Arial"/>
                          <a:ea typeface="Arial"/>
                          <a:cs typeface="Arial"/>
                        </a:rPr>
                        <a:t>The short-lived authorization code received from the authorization server.</a:t>
                      </a: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Courier New"/>
                          <a:ea typeface="Arial"/>
                          <a:cs typeface="Arial"/>
                        </a:rPr>
                        <a:t>redirect_uri</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MUST match the URI used in the authorization request.</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Courier New"/>
                          <a:ea typeface="Arial"/>
                          <a:cs typeface="Arial"/>
                        </a:rPr>
                        <a:t>client_assertion_type</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conditional</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 for public clients, with fixed value </a:t>
                      </a:r>
                      <a:r>
                        <a:rPr lang="en-US" sz="1000">
                          <a:effectLst/>
                          <a:latin typeface="Courier New"/>
                          <a:ea typeface="Arial"/>
                          <a:cs typeface="Courier New"/>
                        </a:rPr>
                        <a:t>"</a:t>
                      </a:r>
                      <a:r>
                        <a:rPr lang="en-GB" sz="1000">
                          <a:effectLst/>
                          <a:latin typeface="Courier New"/>
                          <a:ea typeface="Arial"/>
                          <a:cs typeface="Courier New"/>
                        </a:rPr>
                        <a:t>urn:ietf:params:oauth:client-assertion-type:jwt-bearer</a:t>
                      </a:r>
                      <a:r>
                        <a:rPr lang="en-US" sz="1000">
                          <a:effectLst/>
                          <a:latin typeface="Courier New"/>
                          <a:ea typeface="Arial"/>
                          <a:cs typeface="Courier New"/>
                        </a:rPr>
                        <a:t>"</a:t>
                      </a:r>
                      <a:r>
                        <a:rPr lang="en-GB" sz="1100">
                          <a:effectLst/>
                          <a:latin typeface="Arial"/>
                          <a:ea typeface="Arial"/>
                          <a:cs typeface="Arial"/>
                        </a:rPr>
                        <a:t>. Omit for confidential clients.</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Courier New"/>
                          <a:ea typeface="Arial"/>
                          <a:cs typeface="Arial"/>
                        </a:rPr>
                        <a:t>client_assertion</a:t>
                      </a:r>
                      <a:endParaRPr lang="fi-FI" sz="1000">
                        <a:effectLst/>
                        <a:latin typeface="Courier New"/>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conditional</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a:effectLst/>
                          <a:latin typeface="Arial"/>
                          <a:ea typeface="Arial"/>
                          <a:cs typeface="Arial"/>
                        </a:rPr>
                        <a:t>Required for public clients. The value is a signed authentication JWT as described in Section 5.2.1. Omit for confidential clients.</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51235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p:cNvSpPr>
            <a:spLocks noGrp="1"/>
          </p:cNvSpPr>
          <p:nvPr>
            <p:ph type="title"/>
          </p:nvPr>
        </p:nvSpPr>
        <p:spPr/>
        <p:txBody>
          <a:bodyPr/>
          <a:lstStyle/>
          <a:p>
            <a:r>
              <a:rPr lang="fi-FI" dirty="0" err="1" smtClean="0"/>
              <a:t>Tokeneiden</a:t>
            </a:r>
            <a:r>
              <a:rPr lang="fi-FI" dirty="0" smtClean="0"/>
              <a:t> haku: vastaus</a:t>
            </a:r>
            <a:endParaRPr lang="fi-FI" dirty="0"/>
          </a:p>
        </p:txBody>
      </p:sp>
      <p:sp>
        <p:nvSpPr>
          <p:cNvPr id="12" name="Sisällön paikkamerkki 11"/>
          <p:cNvSpPr>
            <a:spLocks noGrp="1"/>
          </p:cNvSpPr>
          <p:nvPr>
            <p:ph idx="1"/>
          </p:nvPr>
        </p:nvSpPr>
        <p:spPr>
          <a:xfrm>
            <a:off x="853440" y="3962400"/>
            <a:ext cx="7833360" cy="2133600"/>
          </a:xfrm>
        </p:spPr>
        <p:txBody>
          <a:bodyPr>
            <a:normAutofit/>
          </a:bodyPr>
          <a:lstStyle/>
          <a:p>
            <a:pPr marL="0" indent="0">
              <a:buNone/>
            </a:pPr>
            <a:r>
              <a:rPr lang="en-US" sz="1200" dirty="0">
                <a:latin typeface="Courier New" panose="02070309020205020404" pitchFamily="49" charset="0"/>
                <a:cs typeface="Courier New" panose="02070309020205020404" pitchFamily="49" charset="0"/>
              </a:rPr>
              <a:t>{</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"access_token":"</a:t>
            </a:r>
            <a:r>
              <a:rPr lang="en-US" sz="1200" dirty="0" err="1">
                <a:latin typeface="Courier New" panose="02070309020205020404" pitchFamily="49" charset="0"/>
                <a:cs typeface="Courier New" panose="02070309020205020404" pitchFamily="49" charset="0"/>
              </a:rPr>
              <a:t>eyJhbGciOiJSU</a:t>
            </a:r>
            <a:r>
              <a:rPr lang="en-US" sz="1200" dirty="0">
                <a:latin typeface="Courier New" panose="02070309020205020404" pitchFamily="49" charset="0"/>
                <a:cs typeface="Courier New" panose="02070309020205020404" pitchFamily="49" charset="0"/>
              </a:rPr>
              <a:t>...8h0eQ",</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token_type":"Bearer</a:t>
            </a:r>
            <a:r>
              <a:rPr lang="en-US" sz="1200" dirty="0">
                <a:latin typeface="Courier New" panose="02070309020205020404" pitchFamily="49" charset="0"/>
                <a:cs typeface="Courier New" panose="02070309020205020404" pitchFamily="49" charset="0"/>
              </a:rPr>
              <a:t>",</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"expires_in":3599,</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scope":"patient</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Observation.read+patient</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Observation.write+openid</a:t>
            </a:r>
            <a:r>
              <a:rPr lang="en-US" sz="1200" dirty="0">
                <a:latin typeface="Courier New" panose="02070309020205020404" pitchFamily="49" charset="0"/>
                <a:cs typeface="Courier New" panose="02070309020205020404" pitchFamily="49" charset="0"/>
              </a:rPr>
              <a:t>",</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"refresh_token":"eyJhbGciOiJSUzI1NiI...</a:t>
            </a:r>
            <a:r>
              <a:rPr lang="en-US" sz="1200" dirty="0" err="1">
                <a:latin typeface="Courier New" panose="02070309020205020404" pitchFamily="49" charset="0"/>
                <a:cs typeface="Courier New" panose="02070309020205020404" pitchFamily="49" charset="0"/>
              </a:rPr>
              <a:t>ZGFicmE</a:t>
            </a:r>
            <a:r>
              <a:rPr lang="en-US" sz="1200" dirty="0">
                <a:latin typeface="Courier New" panose="02070309020205020404" pitchFamily="49" charset="0"/>
                <a:cs typeface="Courier New" panose="02070309020205020404" pitchFamily="49" charset="0"/>
              </a:rPr>
              <a:t>=",</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"id_token":"eyJhbGciOiJSUzI1NiI...ESL0eIX7eg1_DA",</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"state":"adfh56kiwshti2k4"</a:t>
            </a:r>
            <a:endParaRPr lang="fi-FI" sz="1200" dirty="0">
              <a:latin typeface="Courier New" panose="02070309020205020404" pitchFamily="49" charset="0"/>
              <a:cs typeface="Courier New" panose="02070309020205020404" pitchFamily="49" charset="0"/>
            </a:endParaRPr>
          </a:p>
          <a:p>
            <a:pPr marL="0" indent="0">
              <a:buNone/>
            </a:pPr>
            <a:r>
              <a:rPr lang="en-US" sz="1200" dirty="0">
                <a:latin typeface="Courier New" panose="02070309020205020404" pitchFamily="49" charset="0"/>
                <a:cs typeface="Courier New" panose="02070309020205020404" pitchFamily="49" charset="0"/>
              </a:rPr>
              <a:t>}</a:t>
            </a:r>
            <a:endParaRPr lang="fi-FI" sz="1200" dirty="0">
              <a:latin typeface="Courier New" panose="02070309020205020404" pitchFamily="49" charset="0"/>
              <a:cs typeface="Courier New" panose="02070309020205020404" pitchFamily="49" charset="0"/>
            </a:endParaRPr>
          </a:p>
          <a:p>
            <a:endParaRPr lang="fi-FI" sz="1100" dirty="0">
              <a:latin typeface="Courier New" panose="02070309020205020404" pitchFamily="49" charset="0"/>
              <a:cs typeface="Courier New" panose="02070309020205020404" pitchFamily="49" charset="0"/>
            </a:endParaRP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35</a:t>
            </a:fld>
            <a:endParaRPr lang="fi-FI"/>
          </a:p>
        </p:txBody>
      </p:sp>
      <p:graphicFrame>
        <p:nvGraphicFramePr>
          <p:cNvPr id="3" name="Taulukko 2"/>
          <p:cNvGraphicFramePr>
            <a:graphicFrameLocks noGrp="1"/>
          </p:cNvGraphicFramePr>
          <p:nvPr>
            <p:extLst>
              <p:ext uri="{D42A27DB-BD31-4B8C-83A1-F6EECF244321}">
                <p14:modId xmlns:p14="http://schemas.microsoft.com/office/powerpoint/2010/main" val="852316345"/>
              </p:ext>
            </p:extLst>
          </p:nvPr>
        </p:nvGraphicFramePr>
        <p:xfrm>
          <a:off x="518160" y="1905000"/>
          <a:ext cx="8229600" cy="1508760"/>
        </p:xfrm>
        <a:graphic>
          <a:graphicData uri="http://schemas.openxmlformats.org/drawingml/2006/table">
            <a:tbl>
              <a:tblPr firstRow="1" bandRow="1"/>
              <a:tblGrid>
                <a:gridCol w="982980"/>
                <a:gridCol w="1005840"/>
                <a:gridCol w="6240780"/>
              </a:tblGrid>
              <a:tr h="0">
                <a:tc>
                  <a:txBody>
                    <a:bodyPr/>
                    <a:lstStyle/>
                    <a:p>
                      <a:pPr>
                        <a:spcAft>
                          <a:spcPts val="0"/>
                        </a:spcAft>
                      </a:pPr>
                      <a:r>
                        <a:rPr lang="fi-FI" sz="1100" b="1" dirty="0" err="1">
                          <a:solidFill>
                            <a:srgbClr val="FFFFFF"/>
                          </a:solidFill>
                          <a:effectLst/>
                          <a:latin typeface="Arial"/>
                          <a:ea typeface="Arial"/>
                          <a:cs typeface="Arial"/>
                        </a:rPr>
                        <a:t>Name</a:t>
                      </a:r>
                      <a:endParaRPr lang="fi-FI" sz="1100" dirty="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Cardinality</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100" b="1">
                          <a:solidFill>
                            <a:srgbClr val="FFFFFF"/>
                          </a:solidFill>
                          <a:effectLst/>
                          <a:latin typeface="Arial"/>
                          <a:ea typeface="Arial"/>
                          <a:cs typeface="Arial"/>
                        </a:rPr>
                        <a:t>Value</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0">
                <a:tc>
                  <a:txBody>
                    <a:bodyPr/>
                    <a:lstStyle/>
                    <a:p>
                      <a:pPr>
                        <a:spcAft>
                          <a:spcPts val="0"/>
                        </a:spcAft>
                      </a:pPr>
                      <a:r>
                        <a:rPr lang="en-GB" sz="1000">
                          <a:effectLst/>
                          <a:latin typeface="Arial"/>
                          <a:ea typeface="Arial"/>
                          <a:cs typeface="Arial"/>
                        </a:rPr>
                        <a:t>access_token</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The access token issued by the authorization server</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token_type</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Fixed value: </a:t>
                      </a:r>
                      <a:r>
                        <a:rPr lang="en-GB" sz="1000">
                          <a:effectLst/>
                          <a:latin typeface="Arial"/>
                          <a:ea typeface="Arial"/>
                          <a:cs typeface="Arial"/>
                        </a:rPr>
                        <a:t>Bearer</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expires_in</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Lifetime in seconds of the access token, after which the token SHALL NOT be accepted by the resource server</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scope</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a:effectLst/>
                          <a:latin typeface="Arial"/>
                          <a:ea typeface="Arial"/>
                          <a:cs typeface="Arial"/>
                        </a:rPr>
                        <a:t>Scope of access authorized. </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state</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The exact value received from the client in the authorization request</a:t>
                      </a:r>
                      <a:endParaRPr lang="fi-FI" sz="110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id_token</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smtClean="0">
                          <a:effectLst/>
                          <a:latin typeface="Arial"/>
                          <a:ea typeface="Arial"/>
                          <a:cs typeface="Arial"/>
                        </a:rPr>
                        <a:t>optional</a:t>
                      </a:r>
                      <a:endParaRPr lang="fi-FI" sz="1100" dirty="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a:effectLst/>
                          <a:latin typeface="Arial"/>
                          <a:ea typeface="Arial"/>
                          <a:cs typeface="Arial"/>
                        </a:rPr>
                        <a:t>Authenticated patient identity and </a:t>
                      </a:r>
                      <a:r>
                        <a:rPr lang="en-GB" sz="1100" dirty="0" smtClean="0">
                          <a:effectLst/>
                          <a:latin typeface="Arial"/>
                          <a:ea typeface="Arial"/>
                          <a:cs typeface="Arial"/>
                        </a:rPr>
                        <a:t>profile, if requested</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0">
                <a:tc>
                  <a:txBody>
                    <a:bodyPr/>
                    <a:lstStyle/>
                    <a:p>
                      <a:pPr>
                        <a:spcAft>
                          <a:spcPts val="0"/>
                        </a:spcAft>
                      </a:pPr>
                      <a:r>
                        <a:rPr lang="en-GB" sz="1000">
                          <a:effectLst/>
                          <a:latin typeface="Arial"/>
                          <a:ea typeface="Arial"/>
                          <a:cs typeface="Arial"/>
                        </a:rPr>
                        <a:t>refresh_token</a:t>
                      </a:r>
                      <a:endParaRPr lang="fi-FI" sz="1100">
                        <a:effectLst/>
                        <a:latin typeface="Arial"/>
                        <a:ea typeface="Arial"/>
                        <a:cs typeface="Arial"/>
                      </a:endParaRPr>
                    </a:p>
                  </a:txBody>
                  <a:tcPr marL="68580" marR="68580"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a:effectLst/>
                          <a:latin typeface="Arial"/>
                          <a:ea typeface="Arial"/>
                          <a:cs typeface="Arial"/>
                        </a:rPr>
                        <a:t>required</a:t>
                      </a:r>
                      <a:endParaRPr lang="fi-FI" sz="1100">
                        <a:effectLst/>
                        <a:latin typeface="Arial"/>
                        <a:ea typeface="Arial"/>
                        <a:cs typeface="Arial"/>
                      </a:endParaRPr>
                    </a:p>
                  </a:txBody>
                  <a:tcPr marL="68580" marR="68580"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100" dirty="0">
                          <a:effectLst/>
                          <a:latin typeface="Arial"/>
                          <a:ea typeface="Arial"/>
                          <a:cs typeface="Arial"/>
                        </a:rPr>
                        <a:t>Token that can be used to obtain a new access </a:t>
                      </a:r>
                      <a:r>
                        <a:rPr lang="en-GB" sz="1100" dirty="0" smtClean="0">
                          <a:effectLst/>
                          <a:latin typeface="Arial"/>
                          <a:ea typeface="Arial"/>
                          <a:cs typeface="Arial"/>
                        </a:rPr>
                        <a:t>token</a:t>
                      </a:r>
                      <a:endParaRPr lang="fi-FI" sz="1100" dirty="0">
                        <a:effectLst/>
                        <a:latin typeface="Arial"/>
                        <a:ea typeface="Arial"/>
                        <a:cs typeface="Arial"/>
                      </a:endParaRPr>
                    </a:p>
                  </a:txBody>
                  <a:tcPr marL="68580" marR="68580"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99650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Resurssien haku ja tallennus</a:t>
            </a:r>
            <a:endParaRPr lang="fi-FI" dirty="0"/>
          </a:p>
        </p:txBody>
      </p:sp>
      <p:sp>
        <p:nvSpPr>
          <p:cNvPr id="3" name="Sisällön paikkamerkki 2"/>
          <p:cNvSpPr>
            <a:spLocks noGrp="1"/>
          </p:cNvSpPr>
          <p:nvPr>
            <p:ph idx="1"/>
          </p:nvPr>
        </p:nvSpPr>
        <p:spPr/>
        <p:txBody>
          <a:bodyPr/>
          <a:lstStyle/>
          <a:p>
            <a:r>
              <a:rPr lang="fi-FI" dirty="0" smtClean="0"/>
              <a:t>Voimassa oleva </a:t>
            </a:r>
            <a:r>
              <a:rPr lang="fi-FI" dirty="0" err="1" smtClean="0"/>
              <a:t>access</a:t>
            </a:r>
            <a:r>
              <a:rPr lang="fi-FI" dirty="0" smtClean="0"/>
              <a:t> </a:t>
            </a:r>
            <a:r>
              <a:rPr lang="fi-FI" dirty="0" err="1" smtClean="0"/>
              <a:t>token</a:t>
            </a:r>
            <a:r>
              <a:rPr lang="fi-FI" dirty="0" smtClean="0"/>
              <a:t> esitetään aina resurssipalvelimelle lähetettävien kutsujen yhteydessä.</a:t>
            </a:r>
          </a:p>
          <a:p>
            <a:r>
              <a:rPr lang="fi-FI" dirty="0" err="1" smtClean="0"/>
              <a:t>Natiivisovellukset</a:t>
            </a:r>
            <a:r>
              <a:rPr lang="fi-FI" dirty="0" smtClean="0"/>
              <a:t> esittävät lisäksi </a:t>
            </a:r>
            <a:r>
              <a:rPr lang="fi-FI" dirty="0" err="1" smtClean="0"/>
              <a:t>Authentication</a:t>
            </a:r>
            <a:r>
              <a:rPr lang="fi-FI" dirty="0" smtClean="0"/>
              <a:t> JWT </a:t>
            </a:r>
            <a:r>
              <a:rPr lang="fi-FI" dirty="0" err="1" smtClean="0"/>
              <a:t>-tokenin</a:t>
            </a:r>
            <a:r>
              <a:rPr lang="fi-FI" dirty="0" smtClean="0"/>
              <a:t> (sen tarkoituksena on </a:t>
            </a:r>
            <a:r>
              <a:rPr lang="fi-FI" dirty="0" err="1" smtClean="0"/>
              <a:t>access</a:t>
            </a:r>
            <a:r>
              <a:rPr lang="fi-FI" dirty="0" smtClean="0"/>
              <a:t> tokenin omistajan identiteetin varmistus)</a:t>
            </a:r>
          </a:p>
          <a:p>
            <a:endParaRPr lang="fi-FI" dirty="0" smtClean="0"/>
          </a:p>
          <a:p>
            <a:pPr marL="0" indent="0">
              <a:buNone/>
            </a:pPr>
            <a:r>
              <a:rPr lang="fi-FI" sz="1600" dirty="0" smtClean="0">
                <a:latin typeface="Courier New" panose="02070309020205020404" pitchFamily="49" charset="0"/>
                <a:cs typeface="Courier New" panose="02070309020205020404" pitchFamily="49" charset="0"/>
              </a:rPr>
              <a:t>GET </a:t>
            </a:r>
            <a:r>
              <a:rPr lang="fi-FI" sz="1600" dirty="0">
                <a:latin typeface="Courier New" panose="02070309020205020404" pitchFamily="49" charset="0"/>
                <a:cs typeface="Courier New" panose="02070309020205020404" pitchFamily="49" charset="0"/>
              </a:rPr>
              <a:t>https</a:t>
            </a:r>
            <a:r>
              <a:rPr lang="fi-FI" sz="1600" dirty="0" smtClean="0">
                <a:latin typeface="Courier New" panose="02070309020205020404" pitchFamily="49" charset="0"/>
                <a:cs typeface="Courier New" panose="02070309020205020404" pitchFamily="49" charset="0"/>
              </a:rPr>
              <a:t>://phr.kanta.fi/Observation/123</a:t>
            </a:r>
          </a:p>
          <a:p>
            <a:pPr marL="0" indent="0">
              <a:buNone/>
            </a:pPr>
            <a:r>
              <a:rPr lang="fi-FI" sz="1600" dirty="0" err="1" smtClean="0">
                <a:latin typeface="Courier New" panose="02070309020205020404" pitchFamily="49" charset="0"/>
                <a:cs typeface="Courier New" panose="02070309020205020404" pitchFamily="49" charset="0"/>
              </a:rPr>
              <a:t>Authorization</a:t>
            </a:r>
            <a:r>
              <a:rPr lang="fi-FI" sz="1600" dirty="0">
                <a:latin typeface="Courier New" panose="02070309020205020404" pitchFamily="49" charset="0"/>
                <a:cs typeface="Courier New" panose="02070309020205020404" pitchFamily="49" charset="0"/>
              </a:rPr>
              <a:t>: </a:t>
            </a:r>
            <a:r>
              <a:rPr lang="fi-FI" sz="1600" dirty="0" err="1">
                <a:latin typeface="Courier New" panose="02070309020205020404" pitchFamily="49" charset="0"/>
                <a:cs typeface="Courier New" panose="02070309020205020404" pitchFamily="49" charset="0"/>
              </a:rPr>
              <a:t>Bearer</a:t>
            </a:r>
            <a:r>
              <a:rPr lang="fi-FI"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eyJhbGciOiJSU</a:t>
            </a:r>
            <a:r>
              <a:rPr lang="en-US" sz="1600" dirty="0">
                <a:latin typeface="Courier New" panose="02070309020205020404" pitchFamily="49" charset="0"/>
                <a:cs typeface="Courier New" panose="02070309020205020404" pitchFamily="49" charset="0"/>
              </a:rPr>
              <a:t>...</a:t>
            </a:r>
            <a:r>
              <a:rPr lang="en-US" sz="1600" dirty="0" smtClean="0">
                <a:latin typeface="Courier New" panose="02070309020205020404" pitchFamily="49" charset="0"/>
                <a:cs typeface="Courier New" panose="02070309020205020404" pitchFamily="49" charset="0"/>
              </a:rPr>
              <a:t>8h0eQ</a:t>
            </a:r>
          </a:p>
          <a:p>
            <a:pPr marL="0" indent="0">
              <a:buNone/>
            </a:pPr>
            <a:r>
              <a:rPr lang="fi-FI" sz="1600" dirty="0" err="1" smtClean="0">
                <a:latin typeface="Courier New" panose="02070309020205020404" pitchFamily="49" charset="0"/>
                <a:cs typeface="Courier New" panose="02070309020205020404" pitchFamily="49" charset="0"/>
              </a:rPr>
              <a:t>X-Auth-Token</a:t>
            </a:r>
            <a:r>
              <a:rPr lang="fi-FI" sz="1600" dirty="0" smtClean="0">
                <a:latin typeface="Courier New" panose="02070309020205020404" pitchFamily="49" charset="0"/>
                <a:cs typeface="Courier New" panose="02070309020205020404" pitchFamily="49" charset="0"/>
              </a:rPr>
              <a:t>: </a:t>
            </a:r>
            <a:r>
              <a:rPr lang="en-GB" sz="1600" dirty="0" err="1" smtClean="0">
                <a:latin typeface="Courier New" panose="02070309020205020404" pitchFamily="49" charset="0"/>
                <a:cs typeface="Courier New" panose="02070309020205020404" pitchFamily="49" charset="0"/>
              </a:rPr>
              <a:t>eyJhbGciOiJSU</a:t>
            </a:r>
            <a:r>
              <a:rPr lang="en-GB" sz="1600" dirty="0" smtClean="0">
                <a:latin typeface="Courier New" panose="02070309020205020404" pitchFamily="49" charset="0"/>
                <a:cs typeface="Courier New" panose="02070309020205020404" pitchFamily="49" charset="0"/>
              </a:rPr>
              <a:t>...tKxDXV8JIndSA</a:t>
            </a:r>
            <a:endParaRPr lang="fi-FI" sz="1600" dirty="0" smtClean="0">
              <a:latin typeface="Courier New" panose="02070309020205020404" pitchFamily="49" charset="0"/>
              <a:cs typeface="Courier New" panose="02070309020205020404" pitchFamily="49" charset="0"/>
            </a:endParaRPr>
          </a:p>
          <a:p>
            <a:pPr marL="0" indent="0">
              <a:buNone/>
            </a:pPr>
            <a:endParaRPr lang="fi-FI" sz="1600" dirty="0">
              <a:latin typeface="Courier New" panose="02070309020205020404" pitchFamily="49" charset="0"/>
              <a:cs typeface="Courier New" panose="02070309020205020404" pitchFamily="49" charset="0"/>
            </a:endParaRP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36</a:t>
            </a:fld>
            <a:endParaRPr lang="fi-FI"/>
          </a:p>
        </p:txBody>
      </p:sp>
    </p:spTree>
    <p:extLst>
      <p:ext uri="{BB962C8B-B14F-4D97-AF65-F5344CB8AC3E}">
        <p14:creationId xmlns:p14="http://schemas.microsoft.com/office/powerpoint/2010/main" val="521980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SOTE-ammattilaisen</a:t>
            </a:r>
            <a:r>
              <a:rPr lang="fi-FI" dirty="0" smtClean="0"/>
              <a:t> </a:t>
            </a:r>
            <a:r>
              <a:rPr lang="fi-FI" dirty="0"/>
              <a:t>käyttöön tarkoitetut sovellukset</a:t>
            </a:r>
          </a:p>
        </p:txBody>
      </p:sp>
      <p:sp>
        <p:nvSpPr>
          <p:cNvPr id="3" name="Sisällön paikkamerkki 2"/>
          <p:cNvSpPr>
            <a:spLocks noGrp="1"/>
          </p:cNvSpPr>
          <p:nvPr>
            <p:ph idx="1"/>
          </p:nvPr>
        </p:nvSpPr>
        <p:spPr/>
        <p:txBody>
          <a:bodyPr/>
          <a:lstStyle/>
          <a:p>
            <a:r>
              <a:rPr lang="fi-FI" dirty="0"/>
              <a:t>Sovellus voi olla esimerkiksi potilastietojärjestelmän </a:t>
            </a:r>
            <a:r>
              <a:rPr lang="fi-FI" dirty="0" err="1" smtClean="0"/>
              <a:t>PHR-moduuli</a:t>
            </a:r>
            <a:r>
              <a:rPr lang="fi-FI" dirty="0" smtClean="0"/>
              <a:t> </a:t>
            </a:r>
            <a:r>
              <a:rPr lang="fi-FI" dirty="0"/>
              <a:t>tai potilastietojärjestelmään löyhästi integroitu </a:t>
            </a:r>
            <a:r>
              <a:rPr lang="fi-FI" dirty="0" err="1" smtClean="0"/>
              <a:t>Smart-on</a:t>
            </a:r>
            <a:r>
              <a:rPr lang="fi-FI" dirty="0" err="1"/>
              <a:t>-</a:t>
            </a:r>
            <a:r>
              <a:rPr lang="fi-FI" dirty="0" err="1" smtClean="0"/>
              <a:t>FHIR</a:t>
            </a:r>
            <a:r>
              <a:rPr lang="fi-FI" dirty="0" smtClean="0"/>
              <a:t> </a:t>
            </a:r>
            <a:r>
              <a:rPr lang="fi-FI" dirty="0"/>
              <a:t>sovellus</a:t>
            </a:r>
          </a:p>
          <a:p>
            <a:r>
              <a:rPr lang="fi-FI" dirty="0" smtClean="0"/>
              <a:t>Ammattilaissovelluksesta </a:t>
            </a:r>
            <a:r>
              <a:rPr lang="fi-FI" dirty="0"/>
              <a:t>liikennöinti </a:t>
            </a:r>
            <a:r>
              <a:rPr lang="fi-FI" dirty="0" err="1" smtClean="0"/>
              <a:t>PHR:ään</a:t>
            </a:r>
            <a:r>
              <a:rPr lang="fi-FI" dirty="0" smtClean="0"/>
              <a:t> </a:t>
            </a:r>
            <a:r>
              <a:rPr lang="fi-FI" dirty="0"/>
              <a:t>tapahtuu aina luotetun palvelimen </a:t>
            </a:r>
            <a:r>
              <a:rPr lang="fi-FI" dirty="0" smtClean="0"/>
              <a:t>kautta</a:t>
            </a:r>
          </a:p>
          <a:p>
            <a:pPr lvl="1"/>
            <a:r>
              <a:rPr lang="fi-FI" dirty="0" err="1" smtClean="0"/>
              <a:t>Mobiili-</a:t>
            </a:r>
            <a:r>
              <a:rPr lang="fi-FI" dirty="0" smtClean="0"/>
              <a:t>, työpöytä- </a:t>
            </a:r>
            <a:r>
              <a:rPr lang="fi-FI" dirty="0"/>
              <a:t>tai </a:t>
            </a:r>
            <a:r>
              <a:rPr lang="fi-FI" dirty="0" smtClean="0"/>
              <a:t>selainsovellukset (</a:t>
            </a:r>
            <a:r>
              <a:rPr lang="fi-FI" dirty="0"/>
              <a:t>HTML5/JS) eivät voi liittyä suoraan </a:t>
            </a:r>
            <a:r>
              <a:rPr lang="fi-FI" dirty="0" err="1" smtClean="0"/>
              <a:t>PHR:ään</a:t>
            </a:r>
            <a:endParaRPr lang="fi-FI" dirty="0"/>
          </a:p>
          <a:p>
            <a:pPr lvl="1"/>
            <a:r>
              <a:rPr lang="fi-FI" dirty="0"/>
              <a:t>L</a:t>
            </a:r>
            <a:r>
              <a:rPr lang="fi-FI" dirty="0" smtClean="0"/>
              <a:t>iittyminen </a:t>
            </a:r>
            <a:r>
              <a:rPr lang="fi-FI" dirty="0"/>
              <a:t>tapahtuu liittyvän tahon auktorisointipalvelimen kautta.</a:t>
            </a:r>
          </a:p>
          <a:p>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37</a:t>
            </a:fld>
            <a:endParaRPr lang="fi-FI"/>
          </a:p>
        </p:txBody>
      </p:sp>
    </p:spTree>
    <p:extLst>
      <p:ext uri="{BB962C8B-B14F-4D97-AF65-F5344CB8AC3E}">
        <p14:creationId xmlns:p14="http://schemas.microsoft.com/office/powerpoint/2010/main" val="3515735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SOTE-ammattilaisen</a:t>
            </a:r>
            <a:r>
              <a:rPr lang="fi-FI" dirty="0" smtClean="0"/>
              <a:t> </a:t>
            </a:r>
            <a:r>
              <a:rPr lang="fi-FI" dirty="0"/>
              <a:t>käyttöön tarkoitetut sovellukset</a:t>
            </a:r>
          </a:p>
        </p:txBody>
      </p:sp>
      <p:sp>
        <p:nvSpPr>
          <p:cNvPr id="3" name="Sisällön paikkamerkki 2"/>
          <p:cNvSpPr>
            <a:spLocks noGrp="1"/>
          </p:cNvSpPr>
          <p:nvPr>
            <p:ph idx="1"/>
          </p:nvPr>
        </p:nvSpPr>
        <p:spPr/>
        <p:txBody>
          <a:bodyPr/>
          <a:lstStyle/>
          <a:p>
            <a:r>
              <a:rPr lang="fi-FI" dirty="0"/>
              <a:t>Sovelluksen tai sovelluksen käyttämän </a:t>
            </a:r>
            <a:r>
              <a:rPr lang="fi-FI" dirty="0" smtClean="0"/>
              <a:t>auktorisointipalvelimen </a:t>
            </a:r>
            <a:r>
              <a:rPr lang="fi-FI" dirty="0"/>
              <a:t>vastuulla </a:t>
            </a:r>
            <a:r>
              <a:rPr lang="fi-FI" dirty="0" smtClean="0"/>
              <a:t>on</a:t>
            </a:r>
          </a:p>
          <a:p>
            <a:pPr lvl="1"/>
            <a:r>
              <a:rPr lang="fi-FI" dirty="0" smtClean="0"/>
              <a:t>Käyttäjän tunnistaminen</a:t>
            </a:r>
          </a:p>
          <a:p>
            <a:pPr lvl="1"/>
            <a:r>
              <a:rPr lang="fi-FI" dirty="0"/>
              <a:t>A</a:t>
            </a:r>
            <a:r>
              <a:rPr lang="fi-FI" dirty="0" smtClean="0"/>
              <a:t>mmattioikeuksien tarkistaminen</a:t>
            </a:r>
          </a:p>
          <a:p>
            <a:pPr lvl="1"/>
            <a:r>
              <a:rPr lang="fi-FI" dirty="0" smtClean="0"/>
              <a:t>Mahdollinen </a:t>
            </a:r>
            <a:r>
              <a:rPr lang="fi-FI" dirty="0" err="1" smtClean="0"/>
              <a:t>SMART-on</a:t>
            </a:r>
            <a:r>
              <a:rPr lang="fi-FI" dirty="0" err="1"/>
              <a:t>-</a:t>
            </a:r>
            <a:r>
              <a:rPr lang="fi-FI" dirty="0" err="1" smtClean="0"/>
              <a:t>FHIR</a:t>
            </a:r>
            <a:r>
              <a:rPr lang="fi-FI" dirty="0" smtClean="0"/>
              <a:t> </a:t>
            </a:r>
            <a:r>
              <a:rPr lang="fi-FI" dirty="0" err="1" smtClean="0"/>
              <a:t>launch-sekvenssin</a:t>
            </a:r>
            <a:r>
              <a:rPr lang="fi-FI" dirty="0" smtClean="0"/>
              <a:t> tuki</a:t>
            </a:r>
          </a:p>
          <a:p>
            <a:pPr lvl="1"/>
            <a:r>
              <a:rPr lang="fi-FI" dirty="0"/>
              <a:t>K</a:t>
            </a:r>
            <a:r>
              <a:rPr lang="fi-FI" dirty="0" smtClean="0"/>
              <a:t>ommunikointi </a:t>
            </a:r>
            <a:r>
              <a:rPr lang="fi-FI" dirty="0" err="1" smtClean="0"/>
              <a:t>PHR-auktorisointipalvelimen</a:t>
            </a:r>
            <a:r>
              <a:rPr lang="fi-FI" dirty="0" smtClean="0"/>
              <a:t> kanssa</a:t>
            </a:r>
          </a:p>
          <a:p>
            <a:r>
              <a:rPr lang="fi-FI" dirty="0"/>
              <a:t>Ammattilaisapplikaatioiden osalta käytetään </a:t>
            </a:r>
            <a:r>
              <a:rPr lang="fi-FI" dirty="0" err="1" smtClean="0"/>
              <a:t>Argonaut</a:t>
            </a:r>
            <a:r>
              <a:rPr lang="fi-FI" dirty="0" err="1"/>
              <a:t>-</a:t>
            </a:r>
            <a:r>
              <a:rPr lang="fi-FI" dirty="0" err="1" smtClean="0"/>
              <a:t>projektissa</a:t>
            </a:r>
            <a:r>
              <a:rPr lang="fi-FI" dirty="0" smtClean="0"/>
              <a:t> </a:t>
            </a:r>
            <a:r>
              <a:rPr lang="fi-FI" dirty="0"/>
              <a:t>tuotettua </a:t>
            </a:r>
            <a:r>
              <a:rPr lang="fi-FI" dirty="0" err="1"/>
              <a:t>cross</a:t>
            </a:r>
            <a:r>
              <a:rPr lang="fi-FI" dirty="0"/>
              <a:t> </a:t>
            </a:r>
            <a:r>
              <a:rPr lang="fi-FI" dirty="0" err="1"/>
              <a:t>organization</a:t>
            </a:r>
            <a:r>
              <a:rPr lang="fi-FI" dirty="0"/>
              <a:t> data </a:t>
            </a:r>
            <a:r>
              <a:rPr lang="fi-FI" dirty="0" err="1"/>
              <a:t>access</a:t>
            </a:r>
            <a:r>
              <a:rPr lang="fi-FI" dirty="0"/>
              <a:t> </a:t>
            </a:r>
            <a:r>
              <a:rPr lang="fi-FI" dirty="0" smtClean="0"/>
              <a:t>profiilia, johon tehdään täsmennykset </a:t>
            </a:r>
            <a:r>
              <a:rPr lang="fi-FI" dirty="0" err="1"/>
              <a:t>PHR:n</a:t>
            </a:r>
            <a:r>
              <a:rPr lang="fi-FI" dirty="0"/>
              <a:t> </a:t>
            </a:r>
            <a:r>
              <a:rPr lang="fi-FI" dirty="0" smtClean="0"/>
              <a:t>tarpeisiin.</a:t>
            </a:r>
          </a:p>
          <a:p>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38</a:t>
            </a:fld>
            <a:endParaRPr lang="fi-FI"/>
          </a:p>
        </p:txBody>
      </p:sp>
    </p:spTree>
    <p:extLst>
      <p:ext uri="{BB962C8B-B14F-4D97-AF65-F5344CB8AC3E}">
        <p14:creationId xmlns:p14="http://schemas.microsoft.com/office/powerpoint/2010/main" val="2146140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SOTE-ammattilaisen</a:t>
            </a:r>
            <a:r>
              <a:rPr lang="fi-FI" dirty="0"/>
              <a:t> käyttöön tarkoitetut sovellukset</a:t>
            </a:r>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39</a:t>
            </a:fld>
            <a:endParaRPr lang="fi-FI"/>
          </a:p>
        </p:txBody>
      </p:sp>
      <p:pic>
        <p:nvPicPr>
          <p:cNvPr id="1026" name="Picture 2" descr="seq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901" y="2000522"/>
            <a:ext cx="4299248" cy="3485878"/>
          </a:xfrm>
          <a:prstGeom prst="rect">
            <a:avLst/>
          </a:prstGeom>
          <a:noFill/>
          <a:extLst>
            <a:ext uri="{909E8E84-426E-40DD-AFC4-6F175D3DCCD1}">
              <a14:hiddenFill xmlns:a14="http://schemas.microsoft.com/office/drawing/2010/main">
                <a:solidFill>
                  <a:srgbClr val="FFFFFF"/>
                </a:solidFill>
              </a14:hiddenFill>
            </a:ext>
          </a:extLst>
        </p:spPr>
      </p:pic>
      <p:sp>
        <p:nvSpPr>
          <p:cNvPr id="6" name="Tekstiruutu 5"/>
          <p:cNvSpPr txBox="1"/>
          <p:nvPr/>
        </p:nvSpPr>
        <p:spPr>
          <a:xfrm>
            <a:off x="6686257" y="2452750"/>
            <a:ext cx="1515208" cy="1015663"/>
          </a:xfrm>
          <a:prstGeom prst="rect">
            <a:avLst/>
          </a:prstGeom>
          <a:solidFill>
            <a:srgbClr val="FFC000"/>
          </a:solidFill>
          <a:ln w="3175">
            <a:solidFill>
              <a:schemeClr val="tx1"/>
            </a:solidFill>
          </a:ln>
        </p:spPr>
        <p:txBody>
          <a:bodyPr wrap="square" rtlCol="0">
            <a:spAutoFit/>
          </a:bodyPr>
          <a:lstStyle/>
          <a:p>
            <a:r>
              <a:rPr lang="fi-FI" sz="2000" dirty="0" err="1" smtClean="0">
                <a:latin typeface="+mj-lt"/>
                <a:cs typeface="Courier New" panose="02070309020205020404" pitchFamily="49" charset="0"/>
              </a:rPr>
              <a:t>EHR-B:n</a:t>
            </a:r>
            <a:r>
              <a:rPr lang="fi-FI" sz="2000" dirty="0" smtClean="0">
                <a:latin typeface="+mj-lt"/>
                <a:cs typeface="Courier New" panose="02070309020205020404" pitchFamily="49" charset="0"/>
              </a:rPr>
              <a:t> roolissa on PHR</a:t>
            </a:r>
            <a:endParaRPr lang="fi-FI" sz="2000" dirty="0">
              <a:latin typeface="+mj-lt"/>
              <a:cs typeface="Courier New" panose="02070309020205020404" pitchFamily="49" charset="0"/>
            </a:endParaRPr>
          </a:p>
        </p:txBody>
      </p:sp>
      <p:cxnSp>
        <p:nvCxnSpPr>
          <p:cNvPr id="7" name="Suora nuoliyhdysviiva 6"/>
          <p:cNvCxnSpPr>
            <a:stCxn id="6" idx="1"/>
          </p:cNvCxnSpPr>
          <p:nvPr/>
        </p:nvCxnSpPr>
        <p:spPr bwMode="auto">
          <a:xfrm flipH="1" flipV="1">
            <a:off x="5226539" y="2577570"/>
            <a:ext cx="1459718" cy="38301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8" name="Tekstiruutu 7"/>
          <p:cNvSpPr txBox="1"/>
          <p:nvPr/>
        </p:nvSpPr>
        <p:spPr>
          <a:xfrm>
            <a:off x="2968283" y="6189785"/>
            <a:ext cx="5900526" cy="276999"/>
          </a:xfrm>
          <a:prstGeom prst="rect">
            <a:avLst/>
          </a:prstGeom>
          <a:noFill/>
        </p:spPr>
        <p:txBody>
          <a:bodyPr wrap="none" rtlCol="0">
            <a:spAutoFit/>
          </a:bodyPr>
          <a:lstStyle/>
          <a:p>
            <a:r>
              <a:rPr lang="fi-FI" sz="1200" dirty="0"/>
              <a:t>https://</a:t>
            </a:r>
            <a:r>
              <a:rPr lang="fi-FI" sz="1200" dirty="0" smtClean="0"/>
              <a:t>github.com/smart-on-fhir/smart-on-fhir.github.io/wiki/cross-organizational-auth </a:t>
            </a:r>
            <a:endParaRPr lang="fi-FI" sz="1200" dirty="0"/>
          </a:p>
        </p:txBody>
      </p:sp>
    </p:spTree>
    <p:extLst>
      <p:ext uri="{BB962C8B-B14F-4D97-AF65-F5344CB8AC3E}">
        <p14:creationId xmlns:p14="http://schemas.microsoft.com/office/powerpoint/2010/main" val="3378535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40</a:t>
            </a:fld>
            <a:endParaRPr lang="fi-FI"/>
          </a:p>
        </p:txBody>
      </p:sp>
      <p:sp>
        <p:nvSpPr>
          <p:cNvPr id="8" name="Tekstiruutu 7"/>
          <p:cNvSpPr txBox="1"/>
          <p:nvPr/>
        </p:nvSpPr>
        <p:spPr>
          <a:xfrm rot="16200000">
            <a:off x="5894364" y="3615396"/>
            <a:ext cx="5900526" cy="276999"/>
          </a:xfrm>
          <a:prstGeom prst="rect">
            <a:avLst/>
          </a:prstGeom>
          <a:noFill/>
        </p:spPr>
        <p:txBody>
          <a:bodyPr wrap="none" rtlCol="0">
            <a:spAutoFit/>
          </a:bodyPr>
          <a:lstStyle/>
          <a:p>
            <a:r>
              <a:rPr lang="fi-FI" sz="1200" dirty="0"/>
              <a:t>https://</a:t>
            </a:r>
            <a:r>
              <a:rPr lang="fi-FI" sz="1200" dirty="0" smtClean="0"/>
              <a:t>github.com/smart-on-fhir/smart-on-fhir.github.io/wiki/cross-organizational-auth </a:t>
            </a:r>
            <a:endParaRPr lang="fi-FI" sz="1200" dirty="0"/>
          </a:p>
        </p:txBody>
      </p:sp>
      <p:pic>
        <p:nvPicPr>
          <p:cNvPr id="2050" name="Picture 2" descr="seq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338" y="0"/>
            <a:ext cx="5387096" cy="686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591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Authorization</a:t>
            </a:r>
            <a:r>
              <a:rPr lang="fi-FI" dirty="0" smtClean="0"/>
              <a:t> JWT</a:t>
            </a:r>
            <a:endParaRPr lang="fi-FI" dirty="0"/>
          </a:p>
        </p:txBody>
      </p:sp>
      <p:graphicFrame>
        <p:nvGraphicFramePr>
          <p:cNvPr id="10" name="Sisällön paikkamerkki 9"/>
          <p:cNvGraphicFramePr>
            <a:graphicFrameLocks noGrp="1"/>
          </p:cNvGraphicFramePr>
          <p:nvPr>
            <p:ph idx="1"/>
            <p:extLst>
              <p:ext uri="{D42A27DB-BD31-4B8C-83A1-F6EECF244321}">
                <p14:modId xmlns:p14="http://schemas.microsoft.com/office/powerpoint/2010/main" val="2118965655"/>
              </p:ext>
            </p:extLst>
          </p:nvPr>
        </p:nvGraphicFramePr>
        <p:xfrm>
          <a:off x="574158" y="1490639"/>
          <a:ext cx="8231504" cy="4646186"/>
        </p:xfrm>
        <a:graphic>
          <a:graphicData uri="http://schemas.openxmlformats.org/drawingml/2006/table">
            <a:tbl>
              <a:tblPr firstRow="1" firstCol="1" bandRow="1"/>
              <a:tblGrid>
                <a:gridCol w="1156119"/>
                <a:gridCol w="959760"/>
                <a:gridCol w="3732028"/>
                <a:gridCol w="2383597"/>
              </a:tblGrid>
              <a:tr h="95427">
                <a:tc>
                  <a:txBody>
                    <a:bodyPr/>
                    <a:lstStyle/>
                    <a:p>
                      <a:pPr>
                        <a:spcAft>
                          <a:spcPts val="0"/>
                        </a:spcAft>
                      </a:pPr>
                      <a:r>
                        <a:rPr lang="en-GB" sz="1000" b="1">
                          <a:solidFill>
                            <a:srgbClr val="FFFFFF"/>
                          </a:solidFill>
                          <a:effectLst/>
                          <a:latin typeface="Arial"/>
                          <a:ea typeface="Arial"/>
                          <a:cs typeface="Arial"/>
                        </a:rPr>
                        <a:t>Claim</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000" b="1">
                          <a:solidFill>
                            <a:srgbClr val="FFFFFF"/>
                          </a:solidFill>
                          <a:effectLst/>
                          <a:latin typeface="Arial"/>
                          <a:ea typeface="Arial"/>
                          <a:cs typeface="Arial"/>
                        </a:rPr>
                        <a:t>Priority</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000" b="1">
                          <a:solidFill>
                            <a:srgbClr val="FFFFFF"/>
                          </a:solidFill>
                          <a:effectLst/>
                          <a:latin typeface="Arial"/>
                          <a:ea typeface="Arial"/>
                          <a:cs typeface="Arial"/>
                        </a:rPr>
                        <a:t>Argonaut-projektissa</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c>
                  <a:txBody>
                    <a:bodyPr/>
                    <a:lstStyle/>
                    <a:p>
                      <a:pPr>
                        <a:spcAft>
                          <a:spcPts val="0"/>
                        </a:spcAft>
                      </a:pPr>
                      <a:r>
                        <a:rPr lang="en-GB" sz="1000" b="1">
                          <a:solidFill>
                            <a:srgbClr val="FFFFFF"/>
                          </a:solidFill>
                          <a:effectLst/>
                          <a:latin typeface="Arial"/>
                          <a:ea typeface="Arial"/>
                          <a:cs typeface="Arial"/>
                        </a:rPr>
                        <a:t>PHR:ssä</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solidFill>
                      <a:srgbClr val="009CDB"/>
                    </a:solidFill>
                  </a:tcPr>
                </a:tc>
              </a:tr>
              <a:tr h="90655">
                <a:tc>
                  <a:txBody>
                    <a:bodyPr/>
                    <a:lstStyle/>
                    <a:p>
                      <a:pPr>
                        <a:spcAft>
                          <a:spcPts val="0"/>
                        </a:spcAft>
                      </a:pPr>
                      <a:r>
                        <a:rPr lang="en-GB" sz="1000" b="1">
                          <a:effectLst/>
                          <a:latin typeface="Arial"/>
                          <a:ea typeface="Arial"/>
                          <a:cs typeface="Arial"/>
                        </a:rPr>
                        <a:t>iss</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Requesting EHR's issuer URI.</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client_id</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281509">
                <a:tc>
                  <a:txBody>
                    <a:bodyPr/>
                    <a:lstStyle/>
                    <a:p>
                      <a:pPr>
                        <a:spcAft>
                          <a:spcPts val="0"/>
                        </a:spcAft>
                      </a:pPr>
                      <a:r>
                        <a:rPr lang="en-GB" sz="1000" b="1">
                          <a:effectLst/>
                          <a:latin typeface="Arial"/>
                          <a:ea typeface="Arial"/>
                          <a:cs typeface="Arial"/>
                        </a:rPr>
                        <a:t>sub</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EHR-A's id for the user on whose behalf this request is being made. Matches requesting_practitioner.id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Rekisteröintinumero (Terhikki/Suosikki)</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376936">
                <a:tc>
                  <a:txBody>
                    <a:bodyPr/>
                    <a:lstStyle/>
                    <a:p>
                      <a:pPr>
                        <a:spcAft>
                          <a:spcPts val="0"/>
                        </a:spcAft>
                      </a:pPr>
                      <a:r>
                        <a:rPr lang="en-GB" sz="1000" b="1">
                          <a:effectLst/>
                          <a:latin typeface="Arial"/>
                          <a:ea typeface="Arial"/>
                          <a:cs typeface="Arial"/>
                        </a:rPr>
                        <a:t>acr</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Level of assurance of the requesting user's identity (e.g. NIST level 0-4, as defined in NIST SP 800-63-2)</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4</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281509">
                <a:tc>
                  <a:txBody>
                    <a:bodyPr/>
                    <a:lstStyle/>
                    <a:p>
                      <a:pPr>
                        <a:spcAft>
                          <a:spcPts val="0"/>
                        </a:spcAft>
                      </a:pPr>
                      <a:r>
                        <a:rPr lang="en-GB" sz="1000" b="1">
                          <a:effectLst/>
                          <a:latin typeface="Arial"/>
                          <a:ea typeface="Arial"/>
                          <a:cs typeface="Arial"/>
                        </a:rPr>
                        <a:t>aud</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EHR-B authorization server's token_URL (the URL to which this authorization JWT will be posted)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PHR-auktorisointipalvelimen URL</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181311">
                <a:tc>
                  <a:txBody>
                    <a:bodyPr/>
                    <a:lstStyle/>
                    <a:p>
                      <a:pPr>
                        <a:spcAft>
                          <a:spcPts val="0"/>
                        </a:spcAft>
                      </a:pPr>
                      <a:r>
                        <a:rPr lang="en-GB" sz="1000" b="1">
                          <a:effectLst/>
                          <a:latin typeface="Arial"/>
                          <a:ea typeface="Arial"/>
                          <a:cs typeface="Arial"/>
                        </a:rPr>
                        <a:t>requested_record</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The FHIR patient resource being requested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Hetu</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167951">
                <a:tc>
                  <a:txBody>
                    <a:bodyPr/>
                    <a:lstStyle/>
                    <a:p>
                      <a:pPr>
                        <a:spcAft>
                          <a:spcPts val="0"/>
                        </a:spcAft>
                      </a:pPr>
                      <a:r>
                        <a:rPr lang="en-GB" sz="1000" b="1">
                          <a:effectLst/>
                          <a:latin typeface="Arial"/>
                          <a:ea typeface="Arial"/>
                          <a:cs typeface="Arial"/>
                        </a:rPr>
                        <a:t>requested_scopes</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Patient data being requested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Ei pakolinen</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251927">
                <a:tc>
                  <a:txBody>
                    <a:bodyPr/>
                    <a:lstStyle/>
                    <a:p>
                      <a:pPr>
                        <a:spcAft>
                          <a:spcPts val="0"/>
                        </a:spcAft>
                      </a:pPr>
                      <a:r>
                        <a:rPr lang="en-GB" sz="1000" b="1">
                          <a:effectLst/>
                          <a:latin typeface="Arial"/>
                          <a:ea typeface="Arial"/>
                          <a:cs typeface="Arial"/>
                        </a:rPr>
                        <a:t>requesting_practitioner</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FHIR practitioner resource making the request</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Ammattihenkilön nimi- ja yksilöintiedot</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503853">
                <a:tc>
                  <a:txBody>
                    <a:bodyPr/>
                    <a:lstStyle/>
                    <a:p>
                      <a:pPr>
                        <a:spcAft>
                          <a:spcPts val="0"/>
                        </a:spcAft>
                      </a:pPr>
                      <a:r>
                        <a:rPr lang="en-GB" sz="1000" b="1">
                          <a:effectLst/>
                          <a:latin typeface="Arial"/>
                          <a:ea typeface="Arial"/>
                          <a:cs typeface="Arial"/>
                        </a:rPr>
                        <a:t>reason_for_request</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Purpose for which access is being requested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Ei vaadita. Jos osoittautuu myöhemmin tarpeelliseksi tätä varten tulisi luoda koodisto jossa määritelty haun syyt</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634588">
                <a:tc>
                  <a:txBody>
                    <a:bodyPr/>
                    <a:lstStyle/>
                    <a:p>
                      <a:pPr>
                        <a:spcAft>
                          <a:spcPts val="0"/>
                        </a:spcAft>
                      </a:pPr>
                      <a:r>
                        <a:rPr lang="en-GB" sz="1000" b="1">
                          <a:effectLst/>
                          <a:latin typeface="Arial"/>
                          <a:ea typeface="Arial"/>
                          <a:cs typeface="Arial"/>
                        </a:rPr>
                        <a:t>exp</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Expiration time integer after which this authorization JWT MUST be considered invalid; expressed in seconds since the "Epoch" (1970-01-01T00:00:00Z UTC). This time MUST be no more than five minutes in the future.</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endParaRPr lang="fi-FI" sz="1000">
                        <a:effectLst/>
                        <a:latin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251927">
                <a:tc>
                  <a:txBody>
                    <a:bodyPr/>
                    <a:lstStyle/>
                    <a:p>
                      <a:pPr>
                        <a:spcAft>
                          <a:spcPts val="0"/>
                        </a:spcAft>
                      </a:pPr>
                      <a:r>
                        <a:rPr lang="en-GB" sz="1000" b="1">
                          <a:effectLst/>
                          <a:latin typeface="Arial"/>
                          <a:ea typeface="Arial"/>
                          <a:cs typeface="Arial"/>
                        </a:rPr>
                        <a:t>kid</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Key id of the encryption key used to digitally sign this token</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Allekirjoitukseen käytettävän varmenteen OID</a:t>
                      </a:r>
                      <a:endParaRPr lang="fi-FI" sz="1000">
                        <a:effectLst/>
                        <a:latin typeface="Arial"/>
                        <a:ea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815898">
                <a:tc>
                  <a:txBody>
                    <a:bodyPr/>
                    <a:lstStyle/>
                    <a:p>
                      <a:pPr>
                        <a:spcAft>
                          <a:spcPts val="0"/>
                        </a:spcAft>
                      </a:pPr>
                      <a:r>
                        <a:rPr lang="en-GB" sz="1000" b="1">
                          <a:effectLst/>
                          <a:latin typeface="Arial"/>
                          <a:ea typeface="Arial"/>
                          <a:cs typeface="Arial"/>
                        </a:rPr>
                        <a:t>jti</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A nonce string value that uniquely identifies this authorization JWT. MUST have at least 128 bits of entropy and MUST NOT be reused in another token. EHR-B MUST check for reuse of jti values and MUST reject all tokens issued with duplicate jti values.</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endParaRPr lang="fi-FI" sz="1000">
                        <a:effectLst/>
                        <a:latin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r h="181311">
                <a:tc>
                  <a:txBody>
                    <a:bodyPr/>
                    <a:lstStyle/>
                    <a:p>
                      <a:pPr>
                        <a:spcAft>
                          <a:spcPts val="0"/>
                        </a:spcAft>
                      </a:pPr>
                      <a:r>
                        <a:rPr lang="en-GB" sz="1000" b="1">
                          <a:effectLst/>
                          <a:latin typeface="Arial"/>
                          <a:ea typeface="Arial"/>
                          <a:cs typeface="Arial"/>
                        </a:rPr>
                        <a:t>iat</a:t>
                      </a:r>
                      <a:endParaRPr lang="fi-FI" sz="1000">
                        <a:effectLst/>
                        <a:latin typeface="Arial"/>
                        <a:ea typeface="Arial"/>
                        <a:cs typeface="Arial"/>
                      </a:endParaRPr>
                    </a:p>
                  </a:txBody>
                  <a:tcPr marL="90218" marR="90218" marT="0" marB="0">
                    <a:lnL w="12700" cap="flat" cmpd="sng" algn="ctr">
                      <a:solidFill>
                        <a:srgbClr val="009CDB"/>
                      </a:solidFill>
                      <a:prstDash val="solid"/>
                      <a:round/>
                      <a:headEnd type="none" w="med" len="med"/>
                      <a:tailEnd type="none" w="med" len="med"/>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REQUIRED</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pPr>
                        <a:spcAft>
                          <a:spcPts val="0"/>
                        </a:spcAft>
                      </a:pPr>
                      <a:r>
                        <a:rPr lang="en-GB" sz="1000">
                          <a:effectLst/>
                          <a:latin typeface="Arial"/>
                          <a:ea typeface="Arial"/>
                          <a:cs typeface="Arial"/>
                        </a:rPr>
                        <a:t>The UTC time the JWT was created by EHR-A.</a:t>
                      </a:r>
                      <a:endParaRPr lang="fi-FI" sz="1000">
                        <a:effectLst/>
                        <a:latin typeface="Arial"/>
                        <a:ea typeface="Arial"/>
                        <a:cs typeface="Arial"/>
                      </a:endParaRPr>
                    </a:p>
                  </a:txBody>
                  <a:tcPr marL="90218" marR="90218" marT="0" marB="0">
                    <a:lnL>
                      <a:noFill/>
                    </a:lnL>
                    <a:lnR>
                      <a:noFill/>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c>
                  <a:txBody>
                    <a:bodyPr/>
                    <a:lstStyle/>
                    <a:p>
                      <a:endParaRPr lang="fi-FI" sz="1000" dirty="0">
                        <a:effectLst/>
                        <a:latin typeface="Arial"/>
                        <a:cs typeface="Arial"/>
                      </a:endParaRPr>
                    </a:p>
                  </a:txBody>
                  <a:tcPr marL="90218" marR="90218" marT="0" marB="0">
                    <a:lnL>
                      <a:noFill/>
                    </a:lnL>
                    <a:lnR w="12700" cap="flat" cmpd="sng" algn="ctr">
                      <a:solidFill>
                        <a:srgbClr val="009CDB"/>
                      </a:solidFill>
                      <a:prstDash val="solid"/>
                      <a:round/>
                      <a:headEnd type="none" w="med" len="med"/>
                      <a:tailEnd type="none" w="med" len="med"/>
                    </a:lnR>
                    <a:lnT w="12700" cap="flat" cmpd="sng" algn="ctr">
                      <a:solidFill>
                        <a:srgbClr val="009CDB"/>
                      </a:solidFill>
                      <a:prstDash val="solid"/>
                      <a:round/>
                      <a:headEnd type="none" w="med" len="med"/>
                      <a:tailEnd type="none" w="med" len="med"/>
                    </a:lnT>
                    <a:lnB w="12700" cap="flat" cmpd="sng" algn="ctr">
                      <a:solidFill>
                        <a:srgbClr val="009CDB"/>
                      </a:solidFill>
                      <a:prstDash val="solid"/>
                      <a:round/>
                      <a:headEnd type="none" w="med" len="med"/>
                      <a:tailEnd type="none" w="med" len="med"/>
                    </a:lnB>
                  </a:tcPr>
                </a:tc>
              </a:tr>
            </a:tbl>
          </a:graphicData>
        </a:graphic>
      </p:graphicFrame>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41</a:t>
            </a:fld>
            <a:endParaRPr lang="fi-FI"/>
          </a:p>
        </p:txBody>
      </p:sp>
    </p:spTree>
    <p:extLst>
      <p:ext uri="{BB962C8B-B14F-4D97-AF65-F5344CB8AC3E}">
        <p14:creationId xmlns:p14="http://schemas.microsoft.com/office/powerpoint/2010/main" val="356852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smtClean="0"/>
              <a:t>Authentication</a:t>
            </a:r>
            <a:r>
              <a:rPr lang="fi-FI" dirty="0" smtClean="0"/>
              <a:t> JWT</a:t>
            </a:r>
            <a:endParaRPr lang="fi-FI" dirty="0"/>
          </a:p>
        </p:txBody>
      </p:sp>
      <p:sp>
        <p:nvSpPr>
          <p:cNvPr id="3" name="Sisällön paikkamerkki 2"/>
          <p:cNvSpPr>
            <a:spLocks noGrp="1"/>
          </p:cNvSpPr>
          <p:nvPr>
            <p:ph idx="1"/>
          </p:nvPr>
        </p:nvSpPr>
        <p:spPr/>
        <p:txBody>
          <a:bodyPr/>
          <a:lstStyle/>
          <a:p>
            <a:r>
              <a:rPr lang="fi-FI" dirty="0" smtClean="0"/>
              <a:t>Käytännössä samat kentät kuin aiemmin esitetyssä mallissa</a:t>
            </a:r>
          </a:p>
          <a:p>
            <a:r>
              <a:rPr lang="fi-FI" dirty="0" smtClean="0"/>
              <a:t>Ei välttämätön, jos kaksisuuntainen TLS osoittautuu riittäväksi (riippuu käytettävästä liittymismallista)</a:t>
            </a:r>
            <a:endParaRPr lang="fi-FI" dirty="0"/>
          </a:p>
        </p:txBody>
      </p:sp>
      <p:sp>
        <p:nvSpPr>
          <p:cNvPr id="4" name="Dian numeron paikkamerkki 3"/>
          <p:cNvSpPr>
            <a:spLocks noGrp="1"/>
          </p:cNvSpPr>
          <p:nvPr>
            <p:ph type="sldNum" sz="quarter" idx="10"/>
          </p:nvPr>
        </p:nvSpPr>
        <p:spPr/>
        <p:txBody>
          <a:bodyPr/>
          <a:lstStyle/>
          <a:p>
            <a:pPr>
              <a:defRPr/>
            </a:pPr>
            <a:fld id="{26E71F44-9381-4BB9-9054-8BF7550653F3}" type="slidenum">
              <a:rPr lang="fi-FI" smtClean="0"/>
              <a:pPr>
                <a:defRPr/>
              </a:pPr>
              <a:t>42</a:t>
            </a:fld>
            <a:endParaRPr lang="fi-FI"/>
          </a:p>
        </p:txBody>
      </p:sp>
    </p:spTree>
    <p:extLst>
      <p:ext uri="{BB962C8B-B14F-4D97-AF65-F5344CB8AC3E}">
        <p14:creationId xmlns:p14="http://schemas.microsoft.com/office/powerpoint/2010/main" val="3343230520"/>
      </p:ext>
    </p:extLst>
  </p:cSld>
  <p:clrMapOvr>
    <a:masterClrMapping/>
  </p:clrMapOvr>
</p:sld>
</file>

<file path=ppt/theme/theme1.xml><?xml version="1.0" encoding="utf-8"?>
<a:theme xmlns:a="http://schemas.openxmlformats.org/drawingml/2006/main" name="1_~6980351">
  <a:themeElements>
    <a:clrScheme name="~698035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980351">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i-FI" sz="2400" b="0" i="0" u="none" strike="noStrike" cap="none" normalizeH="0" baseline="0" smtClean="0">
            <a:ln>
              <a:noFill/>
            </a:ln>
            <a:solidFill>
              <a:schemeClr val="tx1"/>
            </a:solidFill>
            <a:effectLst/>
            <a:latin typeface="Arial"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i-FI" sz="2400" b="0" i="0" u="none" strike="noStrike" cap="none" normalizeH="0" baseline="0" smtClean="0">
            <a:ln>
              <a:noFill/>
            </a:ln>
            <a:solidFill>
              <a:schemeClr val="tx1"/>
            </a:solidFill>
            <a:effectLst/>
            <a:latin typeface="Arial" charset="0"/>
            <a:ea typeface="ＭＳ Ｐゴシック" pitchFamily="-32" charset="-128"/>
          </a:defRPr>
        </a:defPPr>
      </a:lstStyle>
    </a:lnDef>
  </a:objectDefaults>
  <a:extraClrSchemeLst>
    <a:extraClrScheme>
      <a:clrScheme name="~698035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98035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98035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98035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98035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98035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98035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98035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98035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98035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98035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98035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~6980351</Template>
  <TotalTime>24119</TotalTime>
  <Words>2896</Words>
  <Application>Microsoft Office PowerPoint</Application>
  <PresentationFormat>Näytössä katseltava diaesitys (4:3)</PresentationFormat>
  <Paragraphs>598</Paragraphs>
  <Slides>42</Slides>
  <Notes>2</Notes>
  <HiddenSlides>0</HiddenSlides>
  <MMClips>0</MMClips>
  <ScaleCrop>false</ScaleCrop>
  <HeadingPairs>
    <vt:vector size="4" baseType="variant">
      <vt:variant>
        <vt:lpstr>Teema</vt:lpstr>
      </vt:variant>
      <vt:variant>
        <vt:i4>2</vt:i4>
      </vt:variant>
      <vt:variant>
        <vt:lpstr>Dian otsikot</vt:lpstr>
      </vt:variant>
      <vt:variant>
        <vt:i4>42</vt:i4>
      </vt:variant>
    </vt:vector>
  </HeadingPairs>
  <TitlesOfParts>
    <vt:vector size="44" baseType="lpstr">
      <vt:lpstr>1_~6980351</vt:lpstr>
      <vt:lpstr>1_Office-teema</vt:lpstr>
      <vt:lpstr>Kansallinen PHR: auktorisointimallit  ja OAuth 2.0 -protokollan soveltamisopas</vt:lpstr>
      <vt:lpstr>PowerPoint-esitys</vt:lpstr>
      <vt:lpstr>Miksi auktorisointi?</vt:lpstr>
      <vt:lpstr>Omakannan Omatietovarannon pääelementtejä</vt:lpstr>
      <vt:lpstr>Auktorisointiprotokollien suunnittelun lähtökohdat</vt:lpstr>
      <vt:lpstr>PHR:ää hyödyntävien sovellusten tyypit</vt:lpstr>
      <vt:lpstr>PHR:ää hyödyntävien sovellusten tyypit</vt:lpstr>
      <vt:lpstr>PHR:ää hyödyntävien sovellusten tyypit</vt:lpstr>
      <vt:lpstr>Sovellusten ja sovellusinstanssien rekisteröinnin periaatteet</vt:lpstr>
      <vt:lpstr>PowerPoint-esitys</vt:lpstr>
      <vt:lpstr>Käyttäjä kirjautunut OAuth-palvelimelle, rekisteröi oman client-sovelluksen 1/3</vt:lpstr>
      <vt:lpstr>Käyttäjä kirjautunut OAuth-palvelimelle, rekisteröi oman client-sovelluksen 2/3</vt:lpstr>
      <vt:lpstr>Käyttäjä kirjautunut OAuth-palvelimelle, rekisteröi oman client-sovelluksen 3/3</vt:lpstr>
      <vt:lpstr>Mitä tietoja tarvitaan rekisteröintivaiheessa?</vt:lpstr>
      <vt:lpstr>Mitä tietoja tarvitaan rekisteröintivaiheessa?</vt:lpstr>
      <vt:lpstr>Sovellusinstanssin rekisteröinti</vt:lpstr>
      <vt:lpstr>Sovellusinstanssin rekisteröinti</vt:lpstr>
      <vt:lpstr>Sovellusinstanssin rekisteröinti</vt:lpstr>
      <vt:lpstr>Software statement: esimerkki</vt:lpstr>
      <vt:lpstr>Rekisteröintikutsu: esimerkki</vt:lpstr>
      <vt:lpstr>Rekisteröintikutsu: vastaus</vt:lpstr>
      <vt:lpstr>Authorization endpointin käyttö</vt:lpstr>
      <vt:lpstr>PowerPoint-esitys</vt:lpstr>
      <vt:lpstr>Authorization endpoint: kutsu</vt:lpstr>
      <vt:lpstr>Authorization endpoint: kutsu ja vastaus</vt:lpstr>
      <vt:lpstr>Pseudonymisointi</vt:lpstr>
      <vt:lpstr>Mitä loppukäyttäjälle näytetään</vt:lpstr>
      <vt:lpstr>Mitä loppukäyttäjälle näytetään</vt:lpstr>
      <vt:lpstr>Hiekkalaatikossa luvituksia pääsee tarkastelemaan käyttöliittymän kautta</vt:lpstr>
      <vt:lpstr>Token endpoint</vt:lpstr>
      <vt:lpstr>Autentikointi token endpointissa</vt:lpstr>
      <vt:lpstr>Autentikointi token endpointissa</vt:lpstr>
      <vt:lpstr>Autentikointi token endpointissa</vt:lpstr>
      <vt:lpstr>Tokeneiden haku: kysely</vt:lpstr>
      <vt:lpstr>Tokeneiden haku: vastaus</vt:lpstr>
      <vt:lpstr>Resurssien haku ja tallennus</vt:lpstr>
      <vt:lpstr>SOTE-ammattilaisen käyttöön tarkoitetut sovellukset</vt:lpstr>
      <vt:lpstr>SOTE-ammattilaisen käyttöön tarkoitetut sovellukset</vt:lpstr>
      <vt:lpstr>SOTE-ammattilaisen käyttöön tarkoitetut sovellukset</vt:lpstr>
      <vt:lpstr>PowerPoint-esitys</vt:lpstr>
      <vt:lpstr>Authorization JWT</vt:lpstr>
      <vt:lpstr>Authentication JWT</vt:lpstr>
    </vt:vector>
  </TitlesOfParts>
  <Company>Kela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Pääotsikko Arial Bold 32 pistettä</dc:title>
  <dc:creator>Kela</dc:creator>
  <cp:lastModifiedBy>Konstantin Hyppönen</cp:lastModifiedBy>
  <cp:revision>642</cp:revision>
  <cp:lastPrinted>2007-12-20T08:44:53Z</cp:lastPrinted>
  <dcterms:created xsi:type="dcterms:W3CDTF">2007-12-20T11:33:32Z</dcterms:created>
  <dcterms:modified xsi:type="dcterms:W3CDTF">2016-08-23T19:32:20Z</dcterms:modified>
</cp:coreProperties>
</file>