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147469907" r:id="rId2"/>
    <p:sldId id="2147469909" r:id="rId3"/>
    <p:sldId id="2147469908" r:id="rId4"/>
    <p:sldId id="2147469913" r:id="rId5"/>
    <p:sldId id="2147469914" r:id="rId6"/>
    <p:sldId id="2147469915" r:id="rId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08"/>
    <a:srgbClr val="0A0809"/>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73" autoAdjust="0"/>
    <p:restoredTop sz="93779" autoAdjust="0"/>
  </p:normalViewPr>
  <p:slideViewPr>
    <p:cSldViewPr snapToGrid="0">
      <p:cViewPr>
        <p:scale>
          <a:sx n="110" d="100"/>
          <a:sy n="110" d="100"/>
        </p:scale>
        <p:origin x="101"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7DF3A1-A999-496B-85FA-A0EE740BAF9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7A05127-94B9-4EE3-9C91-7731E1DE59CA}">
      <dgm:prSet/>
      <dgm:spPr/>
      <dgm:t>
        <a:bodyPr/>
        <a:lstStyle/>
        <a:p>
          <a:pPr>
            <a:lnSpc>
              <a:spcPct val="100000"/>
            </a:lnSpc>
          </a:pPr>
          <a:r>
            <a:rPr lang="fi-FI" dirty="0"/>
            <a:t>HL7 Finlandin </a:t>
          </a:r>
          <a:r>
            <a:rPr lang="fi-FI" b="1" dirty="0"/>
            <a:t>avoin yhteistyöryhmä </a:t>
          </a:r>
          <a:r>
            <a:rPr lang="fi-FI" dirty="0"/>
            <a:t>sähköisten omahoito-, asiointi- ja hyvinvointipalvelujen </a:t>
          </a:r>
          <a:r>
            <a:rPr lang="fi-FI" dirty="0" err="1"/>
            <a:t>yhteentoimivuudelle</a:t>
          </a:r>
          <a:endParaRPr lang="en-US" dirty="0"/>
        </a:p>
      </dgm:t>
    </dgm:pt>
    <dgm:pt modelId="{C4426E9F-1DA4-4865-B9AD-368E00B9AFD3}" type="parTrans" cxnId="{820946B2-39BF-47A9-A9F8-4F18272C86C9}">
      <dgm:prSet/>
      <dgm:spPr/>
      <dgm:t>
        <a:bodyPr/>
        <a:lstStyle/>
        <a:p>
          <a:endParaRPr lang="en-US"/>
        </a:p>
      </dgm:t>
    </dgm:pt>
    <dgm:pt modelId="{FBBBF55F-4522-45AA-8B12-FA08D9F22640}" type="sibTrans" cxnId="{820946B2-39BF-47A9-A9F8-4F18272C86C9}">
      <dgm:prSet/>
      <dgm:spPr/>
      <dgm:t>
        <a:bodyPr/>
        <a:lstStyle/>
        <a:p>
          <a:endParaRPr lang="en-US"/>
        </a:p>
      </dgm:t>
    </dgm:pt>
    <dgm:pt modelId="{870121D1-EBB5-4B28-AF41-2B1061AF7386}">
      <dgm:prSet/>
      <dgm:spPr/>
      <dgm:t>
        <a:bodyPr/>
        <a:lstStyle/>
        <a:p>
          <a:pPr>
            <a:lnSpc>
              <a:spcPct val="100000"/>
            </a:lnSpc>
          </a:pPr>
          <a:r>
            <a:rPr lang="fi-FI" b="0" dirty="0"/>
            <a:t>Mitä </a:t>
          </a:r>
          <a:r>
            <a:rPr lang="fi-FI" b="1" dirty="0"/>
            <a:t>hyötyä </a:t>
          </a:r>
          <a:r>
            <a:rPr lang="fi-FI" b="0" dirty="0"/>
            <a:t>osallistujille on?</a:t>
          </a:r>
          <a:br>
            <a:rPr lang="fi-FI" dirty="0"/>
          </a:br>
          <a:r>
            <a:rPr lang="fi-FI" b="1" dirty="0"/>
            <a:t>Vaikuttaminen, ennakkotieto, verkostoituminen</a:t>
          </a:r>
          <a:r>
            <a:rPr lang="fi-FI" dirty="0"/>
            <a:t>, käytännön toteutusnäkökulma ja parempi näkyvyys kansalliseen kehitykseen</a:t>
          </a:r>
          <a:endParaRPr lang="en-US" dirty="0"/>
        </a:p>
      </dgm:t>
    </dgm:pt>
    <dgm:pt modelId="{9C61CF92-2280-4D86-B1D2-40C9E7E36FF2}" type="parTrans" cxnId="{DD2A212C-DD7C-4F4A-9DF6-008DD2D04C51}">
      <dgm:prSet/>
      <dgm:spPr/>
      <dgm:t>
        <a:bodyPr/>
        <a:lstStyle/>
        <a:p>
          <a:endParaRPr lang="en-US"/>
        </a:p>
      </dgm:t>
    </dgm:pt>
    <dgm:pt modelId="{67362D56-5636-4906-82CF-15CB9C7C9252}" type="sibTrans" cxnId="{DD2A212C-DD7C-4F4A-9DF6-008DD2D04C51}">
      <dgm:prSet/>
      <dgm:spPr/>
      <dgm:t>
        <a:bodyPr/>
        <a:lstStyle/>
        <a:p>
          <a:endParaRPr lang="en-US"/>
        </a:p>
      </dgm:t>
    </dgm:pt>
    <dgm:pt modelId="{FF2A163B-2EBD-4A70-8140-BEB961FD10FB}">
      <dgm:prSet/>
      <dgm:spPr/>
      <dgm:t>
        <a:bodyPr/>
        <a:lstStyle/>
        <a:p>
          <a:pPr>
            <a:lnSpc>
              <a:spcPct val="100000"/>
            </a:lnSpc>
          </a:pPr>
          <a:r>
            <a:rPr lang="fi-FI" b="1" dirty="0"/>
            <a:t>Kenelle ?</a:t>
          </a:r>
          <a:br>
            <a:rPr lang="fi-FI" dirty="0"/>
          </a:br>
          <a:r>
            <a:rPr lang="fi-FI" dirty="0"/>
            <a:t>Sovelluskehittäjät, järjestelmätoimittajat, hyvinvointialueet, viranomaiset, sähköisten omahoito-, asiointi- ja hyvinvointipalvelujen </a:t>
          </a:r>
          <a:r>
            <a:rPr lang="fi-FI" dirty="0" err="1"/>
            <a:t>yhteentoimivuudesta</a:t>
          </a:r>
          <a:r>
            <a:rPr lang="fi-FI" dirty="0"/>
            <a:t> kiinnostuneet asiantuntijat</a:t>
          </a:r>
          <a:endParaRPr lang="en-US" dirty="0"/>
        </a:p>
      </dgm:t>
    </dgm:pt>
    <dgm:pt modelId="{1168FBEA-51CA-4C1A-803A-70AAA40F07C6}" type="parTrans" cxnId="{91DBFF39-BDCD-4368-A44B-ACE273903EC5}">
      <dgm:prSet/>
      <dgm:spPr/>
      <dgm:t>
        <a:bodyPr/>
        <a:lstStyle/>
        <a:p>
          <a:endParaRPr lang="en-US"/>
        </a:p>
      </dgm:t>
    </dgm:pt>
    <dgm:pt modelId="{7A189741-5579-490B-9A67-667EBDD2D067}" type="sibTrans" cxnId="{91DBFF39-BDCD-4368-A44B-ACE273903EC5}">
      <dgm:prSet/>
      <dgm:spPr/>
      <dgm:t>
        <a:bodyPr/>
        <a:lstStyle/>
        <a:p>
          <a:endParaRPr lang="en-US"/>
        </a:p>
      </dgm:t>
    </dgm:pt>
    <dgm:pt modelId="{A2D98069-C1E4-43A6-9EA0-BEF6BF2BAD69}" type="pres">
      <dgm:prSet presAssocID="{CA7DF3A1-A999-496B-85FA-A0EE740BAF9B}" presName="root" presStyleCnt="0">
        <dgm:presLayoutVars>
          <dgm:dir/>
          <dgm:resizeHandles val="exact"/>
        </dgm:presLayoutVars>
      </dgm:prSet>
      <dgm:spPr/>
    </dgm:pt>
    <dgm:pt modelId="{8B0C8EB0-91A0-4E98-A560-291581B72839}" type="pres">
      <dgm:prSet presAssocID="{07A05127-94B9-4EE3-9C91-7731E1DE59CA}" presName="compNode" presStyleCnt="0"/>
      <dgm:spPr/>
    </dgm:pt>
    <dgm:pt modelId="{DAB170DE-C914-4550-8035-B199490D1537}" type="pres">
      <dgm:prSet presAssocID="{07A05127-94B9-4EE3-9C91-7731E1DE59CA}" presName="bgRect" presStyleLbl="bgShp" presStyleIdx="0" presStyleCnt="3"/>
      <dgm:spPr/>
    </dgm:pt>
    <dgm:pt modelId="{32C7B935-8898-41C0-B406-751B34F5EB23}" type="pres">
      <dgm:prSet presAssocID="{07A05127-94B9-4EE3-9C91-7731E1DE59CA}" presName="iconRect" presStyleLbl="node1" presStyleIdx="0" presStyleCnt="3"/>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Käyttäjät ääriviiva"/>
        </a:ext>
      </dgm:extLst>
    </dgm:pt>
    <dgm:pt modelId="{A59453A0-08DD-4B57-B492-7FB65821BA2B}" type="pres">
      <dgm:prSet presAssocID="{07A05127-94B9-4EE3-9C91-7731E1DE59CA}" presName="spaceRect" presStyleCnt="0"/>
      <dgm:spPr/>
    </dgm:pt>
    <dgm:pt modelId="{2D6C7F07-172D-4EBA-9909-F5CB3FB3265E}" type="pres">
      <dgm:prSet presAssocID="{07A05127-94B9-4EE3-9C91-7731E1DE59CA}" presName="parTx" presStyleLbl="revTx" presStyleIdx="0" presStyleCnt="3">
        <dgm:presLayoutVars>
          <dgm:chMax val="0"/>
          <dgm:chPref val="0"/>
        </dgm:presLayoutVars>
      </dgm:prSet>
      <dgm:spPr/>
    </dgm:pt>
    <dgm:pt modelId="{9256C7A1-39D7-4FD5-A11E-5F60A8D26E38}" type="pres">
      <dgm:prSet presAssocID="{FBBBF55F-4522-45AA-8B12-FA08D9F22640}" presName="sibTrans" presStyleCnt="0"/>
      <dgm:spPr/>
    </dgm:pt>
    <dgm:pt modelId="{1C0C55A8-F0FB-4F76-AC33-825E0CD4B335}" type="pres">
      <dgm:prSet presAssocID="{870121D1-EBB5-4B28-AF41-2B1061AF7386}" presName="compNode" presStyleCnt="0"/>
      <dgm:spPr/>
    </dgm:pt>
    <dgm:pt modelId="{F2BAE8B1-5B0F-4A49-BEE4-591F13B85357}" type="pres">
      <dgm:prSet presAssocID="{870121D1-EBB5-4B28-AF41-2B1061AF7386}" presName="bgRect" presStyleLbl="bgShp" presStyleIdx="1" presStyleCnt="3" custLinFactNeighborX="1010" custLinFactNeighborY="-4746"/>
      <dgm:spPr/>
    </dgm:pt>
    <dgm:pt modelId="{55230BC6-182C-4EDB-980A-6D3F26010A09}" type="pres">
      <dgm:prSet presAssocID="{870121D1-EBB5-4B28-AF41-2B1061AF7386}" presName="iconRect" presStyleLbl="node1" presStyleIdx="1"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rkki seurata ääriviiva"/>
        </a:ext>
      </dgm:extLst>
    </dgm:pt>
    <dgm:pt modelId="{917F1AF4-FE6C-4EF0-BDA8-733E695FDE94}" type="pres">
      <dgm:prSet presAssocID="{870121D1-EBB5-4B28-AF41-2B1061AF7386}" presName="spaceRect" presStyleCnt="0"/>
      <dgm:spPr/>
    </dgm:pt>
    <dgm:pt modelId="{9D7ACC2A-32B2-4AB1-A438-0C0F95BEC89F}" type="pres">
      <dgm:prSet presAssocID="{870121D1-EBB5-4B28-AF41-2B1061AF7386}" presName="parTx" presStyleLbl="revTx" presStyleIdx="1" presStyleCnt="3">
        <dgm:presLayoutVars>
          <dgm:chMax val="0"/>
          <dgm:chPref val="0"/>
        </dgm:presLayoutVars>
      </dgm:prSet>
      <dgm:spPr/>
    </dgm:pt>
    <dgm:pt modelId="{1C998AE9-510E-483B-867E-494BC4546677}" type="pres">
      <dgm:prSet presAssocID="{67362D56-5636-4906-82CF-15CB9C7C9252}" presName="sibTrans" presStyleCnt="0"/>
      <dgm:spPr/>
    </dgm:pt>
    <dgm:pt modelId="{EEE4C274-9829-4415-BE3D-6E0E0F4493D1}" type="pres">
      <dgm:prSet presAssocID="{FF2A163B-2EBD-4A70-8140-BEB961FD10FB}" presName="compNode" presStyleCnt="0"/>
      <dgm:spPr/>
    </dgm:pt>
    <dgm:pt modelId="{9DB78CF5-785C-467D-90E0-61B5D56BEB04}" type="pres">
      <dgm:prSet presAssocID="{FF2A163B-2EBD-4A70-8140-BEB961FD10FB}" presName="bgRect" presStyleLbl="bgShp" presStyleIdx="2" presStyleCnt="3"/>
      <dgm:spPr/>
    </dgm:pt>
    <dgm:pt modelId="{6877609D-4801-449E-BF87-ADB19DE081F1}" type="pres">
      <dgm:prSet presAssocID="{FF2A163B-2EBD-4A70-8140-BEB961FD10FB}"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ustomer Review"/>
        </a:ext>
      </dgm:extLst>
    </dgm:pt>
    <dgm:pt modelId="{F5854D02-737A-4D11-BF1A-FE2AAFF71324}" type="pres">
      <dgm:prSet presAssocID="{FF2A163B-2EBD-4A70-8140-BEB961FD10FB}" presName="spaceRect" presStyleCnt="0"/>
      <dgm:spPr/>
    </dgm:pt>
    <dgm:pt modelId="{8001F8DE-B980-4F77-8FA9-A1BB8CB375FF}" type="pres">
      <dgm:prSet presAssocID="{FF2A163B-2EBD-4A70-8140-BEB961FD10FB}" presName="parTx" presStyleLbl="revTx" presStyleIdx="2" presStyleCnt="3">
        <dgm:presLayoutVars>
          <dgm:chMax val="0"/>
          <dgm:chPref val="0"/>
        </dgm:presLayoutVars>
      </dgm:prSet>
      <dgm:spPr/>
    </dgm:pt>
  </dgm:ptLst>
  <dgm:cxnLst>
    <dgm:cxn modelId="{91232B17-A0AD-451A-9740-FE8063D51AB6}" type="presOf" srcId="{FF2A163B-2EBD-4A70-8140-BEB961FD10FB}" destId="{8001F8DE-B980-4F77-8FA9-A1BB8CB375FF}" srcOrd="0" destOrd="0" presId="urn:microsoft.com/office/officeart/2018/2/layout/IconVerticalSolidList"/>
    <dgm:cxn modelId="{DD2A212C-DD7C-4F4A-9DF6-008DD2D04C51}" srcId="{CA7DF3A1-A999-496B-85FA-A0EE740BAF9B}" destId="{870121D1-EBB5-4B28-AF41-2B1061AF7386}" srcOrd="1" destOrd="0" parTransId="{9C61CF92-2280-4D86-B1D2-40C9E7E36FF2}" sibTransId="{67362D56-5636-4906-82CF-15CB9C7C9252}"/>
    <dgm:cxn modelId="{91DBFF39-BDCD-4368-A44B-ACE273903EC5}" srcId="{CA7DF3A1-A999-496B-85FA-A0EE740BAF9B}" destId="{FF2A163B-2EBD-4A70-8140-BEB961FD10FB}" srcOrd="2" destOrd="0" parTransId="{1168FBEA-51CA-4C1A-803A-70AAA40F07C6}" sibTransId="{7A189741-5579-490B-9A67-667EBDD2D067}"/>
    <dgm:cxn modelId="{2D7E7E84-B4D9-430C-B394-B965BF0A15C6}" type="presOf" srcId="{07A05127-94B9-4EE3-9C91-7731E1DE59CA}" destId="{2D6C7F07-172D-4EBA-9909-F5CB3FB3265E}" srcOrd="0" destOrd="0" presId="urn:microsoft.com/office/officeart/2018/2/layout/IconVerticalSolidList"/>
    <dgm:cxn modelId="{17CA8BB0-982D-4C8D-B1FD-08821C29186A}" type="presOf" srcId="{CA7DF3A1-A999-496B-85FA-A0EE740BAF9B}" destId="{A2D98069-C1E4-43A6-9EA0-BEF6BF2BAD69}" srcOrd="0" destOrd="0" presId="urn:microsoft.com/office/officeart/2018/2/layout/IconVerticalSolidList"/>
    <dgm:cxn modelId="{820946B2-39BF-47A9-A9F8-4F18272C86C9}" srcId="{CA7DF3A1-A999-496B-85FA-A0EE740BAF9B}" destId="{07A05127-94B9-4EE3-9C91-7731E1DE59CA}" srcOrd="0" destOrd="0" parTransId="{C4426E9F-1DA4-4865-B9AD-368E00B9AFD3}" sibTransId="{FBBBF55F-4522-45AA-8B12-FA08D9F22640}"/>
    <dgm:cxn modelId="{BF398DE7-EBD8-48C1-A75A-2790AE42EAD3}" type="presOf" srcId="{870121D1-EBB5-4B28-AF41-2B1061AF7386}" destId="{9D7ACC2A-32B2-4AB1-A438-0C0F95BEC89F}" srcOrd="0" destOrd="0" presId="urn:microsoft.com/office/officeart/2018/2/layout/IconVerticalSolidList"/>
    <dgm:cxn modelId="{6F153A9E-896F-44C6-A4A9-A009E265FF13}" type="presParOf" srcId="{A2D98069-C1E4-43A6-9EA0-BEF6BF2BAD69}" destId="{8B0C8EB0-91A0-4E98-A560-291581B72839}" srcOrd="0" destOrd="0" presId="urn:microsoft.com/office/officeart/2018/2/layout/IconVerticalSolidList"/>
    <dgm:cxn modelId="{2020761E-228E-4CE0-B17B-1C739991AE6B}" type="presParOf" srcId="{8B0C8EB0-91A0-4E98-A560-291581B72839}" destId="{DAB170DE-C914-4550-8035-B199490D1537}" srcOrd="0" destOrd="0" presId="urn:microsoft.com/office/officeart/2018/2/layout/IconVerticalSolidList"/>
    <dgm:cxn modelId="{07F826DE-19F9-40DE-99B7-EBCAFD113FA9}" type="presParOf" srcId="{8B0C8EB0-91A0-4E98-A560-291581B72839}" destId="{32C7B935-8898-41C0-B406-751B34F5EB23}" srcOrd="1" destOrd="0" presId="urn:microsoft.com/office/officeart/2018/2/layout/IconVerticalSolidList"/>
    <dgm:cxn modelId="{F2238E8F-6A15-48D5-91C8-49FAADC6207B}" type="presParOf" srcId="{8B0C8EB0-91A0-4E98-A560-291581B72839}" destId="{A59453A0-08DD-4B57-B492-7FB65821BA2B}" srcOrd="2" destOrd="0" presId="urn:microsoft.com/office/officeart/2018/2/layout/IconVerticalSolidList"/>
    <dgm:cxn modelId="{72E9C8D2-3F9E-4170-B2E2-A77167F9D336}" type="presParOf" srcId="{8B0C8EB0-91A0-4E98-A560-291581B72839}" destId="{2D6C7F07-172D-4EBA-9909-F5CB3FB3265E}" srcOrd="3" destOrd="0" presId="urn:microsoft.com/office/officeart/2018/2/layout/IconVerticalSolidList"/>
    <dgm:cxn modelId="{57153602-FB02-4729-B84E-EF808E7F5AF7}" type="presParOf" srcId="{A2D98069-C1E4-43A6-9EA0-BEF6BF2BAD69}" destId="{9256C7A1-39D7-4FD5-A11E-5F60A8D26E38}" srcOrd="1" destOrd="0" presId="urn:microsoft.com/office/officeart/2018/2/layout/IconVerticalSolidList"/>
    <dgm:cxn modelId="{1F791419-D902-4877-AC3E-799582C0E766}" type="presParOf" srcId="{A2D98069-C1E4-43A6-9EA0-BEF6BF2BAD69}" destId="{1C0C55A8-F0FB-4F76-AC33-825E0CD4B335}" srcOrd="2" destOrd="0" presId="urn:microsoft.com/office/officeart/2018/2/layout/IconVerticalSolidList"/>
    <dgm:cxn modelId="{F896B02D-A7FE-4163-B36D-6642BB06F67B}" type="presParOf" srcId="{1C0C55A8-F0FB-4F76-AC33-825E0CD4B335}" destId="{F2BAE8B1-5B0F-4A49-BEE4-591F13B85357}" srcOrd="0" destOrd="0" presId="urn:microsoft.com/office/officeart/2018/2/layout/IconVerticalSolidList"/>
    <dgm:cxn modelId="{CE530491-1D08-45A4-A045-C1303936B7FA}" type="presParOf" srcId="{1C0C55A8-F0FB-4F76-AC33-825E0CD4B335}" destId="{55230BC6-182C-4EDB-980A-6D3F26010A09}" srcOrd="1" destOrd="0" presId="urn:microsoft.com/office/officeart/2018/2/layout/IconVerticalSolidList"/>
    <dgm:cxn modelId="{77CB5CBF-4CF2-4741-B501-D7892BDBC632}" type="presParOf" srcId="{1C0C55A8-F0FB-4F76-AC33-825E0CD4B335}" destId="{917F1AF4-FE6C-4EF0-BDA8-733E695FDE94}" srcOrd="2" destOrd="0" presId="urn:microsoft.com/office/officeart/2018/2/layout/IconVerticalSolidList"/>
    <dgm:cxn modelId="{EA7B6B4E-76E9-4A46-8F3D-66B656CDA169}" type="presParOf" srcId="{1C0C55A8-F0FB-4F76-AC33-825E0CD4B335}" destId="{9D7ACC2A-32B2-4AB1-A438-0C0F95BEC89F}" srcOrd="3" destOrd="0" presId="urn:microsoft.com/office/officeart/2018/2/layout/IconVerticalSolidList"/>
    <dgm:cxn modelId="{71BA1824-BDE7-40B1-A06B-D2A6CBDBAE86}" type="presParOf" srcId="{A2D98069-C1E4-43A6-9EA0-BEF6BF2BAD69}" destId="{1C998AE9-510E-483B-867E-494BC4546677}" srcOrd="3" destOrd="0" presId="urn:microsoft.com/office/officeart/2018/2/layout/IconVerticalSolidList"/>
    <dgm:cxn modelId="{EDCB89ED-6C8A-448B-8D01-0A82DF85C5F1}" type="presParOf" srcId="{A2D98069-C1E4-43A6-9EA0-BEF6BF2BAD69}" destId="{EEE4C274-9829-4415-BE3D-6E0E0F4493D1}" srcOrd="4" destOrd="0" presId="urn:microsoft.com/office/officeart/2018/2/layout/IconVerticalSolidList"/>
    <dgm:cxn modelId="{5C09A0CB-579B-4051-8447-6465FE61A2AA}" type="presParOf" srcId="{EEE4C274-9829-4415-BE3D-6E0E0F4493D1}" destId="{9DB78CF5-785C-467D-90E0-61B5D56BEB04}" srcOrd="0" destOrd="0" presId="urn:microsoft.com/office/officeart/2018/2/layout/IconVerticalSolidList"/>
    <dgm:cxn modelId="{3437CB34-52AC-4223-9898-433D25A646C9}" type="presParOf" srcId="{EEE4C274-9829-4415-BE3D-6E0E0F4493D1}" destId="{6877609D-4801-449E-BF87-ADB19DE081F1}" srcOrd="1" destOrd="0" presId="urn:microsoft.com/office/officeart/2018/2/layout/IconVerticalSolidList"/>
    <dgm:cxn modelId="{7D5A1A90-A4B2-4016-8850-363CBADCE36F}" type="presParOf" srcId="{EEE4C274-9829-4415-BE3D-6E0E0F4493D1}" destId="{F5854D02-737A-4D11-BF1A-FE2AAFF71324}" srcOrd="2" destOrd="0" presId="urn:microsoft.com/office/officeart/2018/2/layout/IconVerticalSolidList"/>
    <dgm:cxn modelId="{6501EB42-DDE1-48DB-A24A-82930A961C22}" type="presParOf" srcId="{EEE4C274-9829-4415-BE3D-6E0E0F4493D1}" destId="{8001F8DE-B980-4F77-8FA9-A1BB8CB375F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170DE-C914-4550-8035-B199490D1537}">
      <dsp:nvSpPr>
        <dsp:cNvPr id="0" name=""/>
        <dsp:cNvSpPr/>
      </dsp:nvSpPr>
      <dsp:spPr>
        <a:xfrm>
          <a:off x="0" y="2896"/>
          <a:ext cx="6175258" cy="13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C7B935-8898-41C0-B406-751B34F5EB23}">
      <dsp:nvSpPr>
        <dsp:cNvPr id="0" name=""/>
        <dsp:cNvSpPr/>
      </dsp:nvSpPr>
      <dsp:spPr>
        <a:xfrm>
          <a:off x="397355" y="298450"/>
          <a:ext cx="723171" cy="722465"/>
        </a:xfrm>
        <a:prstGeom prst="rect">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6C7F07-172D-4EBA-9909-F5CB3FB3265E}">
      <dsp:nvSpPr>
        <dsp:cNvPr id="0" name=""/>
        <dsp:cNvSpPr/>
      </dsp:nvSpPr>
      <dsp:spPr>
        <a:xfrm>
          <a:off x="1517883" y="2896"/>
          <a:ext cx="4633998" cy="1354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364" tIns="143364" rIns="143364" bIns="143364" numCol="1" spcCol="1270" anchor="ctr" anchorCtr="0">
          <a:noAutofit/>
        </a:bodyPr>
        <a:lstStyle/>
        <a:p>
          <a:pPr marL="0" lvl="0" indent="0" algn="l" defTabSz="622300">
            <a:lnSpc>
              <a:spcPct val="100000"/>
            </a:lnSpc>
            <a:spcBef>
              <a:spcPct val="0"/>
            </a:spcBef>
            <a:spcAft>
              <a:spcPct val="35000"/>
            </a:spcAft>
            <a:buNone/>
          </a:pPr>
          <a:r>
            <a:rPr lang="fi-FI" sz="1400" kern="1200" dirty="0"/>
            <a:t>HL7 Finlandin </a:t>
          </a:r>
          <a:r>
            <a:rPr lang="fi-FI" sz="1400" b="1" kern="1200" dirty="0"/>
            <a:t>avoin yhteistyöryhmä </a:t>
          </a:r>
          <a:r>
            <a:rPr lang="fi-FI" sz="1400" kern="1200" dirty="0"/>
            <a:t>sähköisten omahoito-, asiointi- ja hyvinvointipalvelujen </a:t>
          </a:r>
          <a:r>
            <a:rPr lang="fi-FI" sz="1400" kern="1200" dirty="0" err="1"/>
            <a:t>yhteentoimivuudelle</a:t>
          </a:r>
          <a:endParaRPr lang="en-US" sz="1400" kern="1200" dirty="0"/>
        </a:p>
      </dsp:txBody>
      <dsp:txXfrm>
        <a:off x="1517883" y="2896"/>
        <a:ext cx="4633998" cy="1354622"/>
      </dsp:txXfrm>
    </dsp:sp>
    <dsp:sp modelId="{F2BAE8B1-5B0F-4A49-BEE4-591F13B85357}">
      <dsp:nvSpPr>
        <dsp:cNvPr id="0" name=""/>
        <dsp:cNvSpPr/>
      </dsp:nvSpPr>
      <dsp:spPr>
        <a:xfrm>
          <a:off x="0" y="1633832"/>
          <a:ext cx="6175258" cy="13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30BC6-182C-4EDB-980A-6D3F26010A09}">
      <dsp:nvSpPr>
        <dsp:cNvPr id="0" name=""/>
        <dsp:cNvSpPr/>
      </dsp:nvSpPr>
      <dsp:spPr>
        <a:xfrm>
          <a:off x="397355" y="1991728"/>
          <a:ext cx="723171" cy="722465"/>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7ACC2A-32B2-4AB1-A438-0C0F95BEC89F}">
      <dsp:nvSpPr>
        <dsp:cNvPr id="0" name=""/>
        <dsp:cNvSpPr/>
      </dsp:nvSpPr>
      <dsp:spPr>
        <a:xfrm>
          <a:off x="1517883" y="1696174"/>
          <a:ext cx="4633998" cy="1354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364" tIns="143364" rIns="143364" bIns="143364" numCol="1" spcCol="1270" anchor="ctr" anchorCtr="0">
          <a:noAutofit/>
        </a:bodyPr>
        <a:lstStyle/>
        <a:p>
          <a:pPr marL="0" lvl="0" indent="0" algn="l" defTabSz="622300">
            <a:lnSpc>
              <a:spcPct val="100000"/>
            </a:lnSpc>
            <a:spcBef>
              <a:spcPct val="0"/>
            </a:spcBef>
            <a:spcAft>
              <a:spcPct val="35000"/>
            </a:spcAft>
            <a:buNone/>
          </a:pPr>
          <a:r>
            <a:rPr lang="fi-FI" sz="1400" b="0" kern="1200" dirty="0"/>
            <a:t>Mitä </a:t>
          </a:r>
          <a:r>
            <a:rPr lang="fi-FI" sz="1400" b="1" kern="1200" dirty="0"/>
            <a:t>hyötyä </a:t>
          </a:r>
          <a:r>
            <a:rPr lang="fi-FI" sz="1400" b="0" kern="1200" dirty="0"/>
            <a:t>osallistujille on?</a:t>
          </a:r>
          <a:br>
            <a:rPr lang="fi-FI" sz="1400" kern="1200" dirty="0"/>
          </a:br>
          <a:r>
            <a:rPr lang="fi-FI" sz="1400" b="1" kern="1200" dirty="0"/>
            <a:t>Vaikuttaminen, ennakkotieto, verkostoituminen</a:t>
          </a:r>
          <a:r>
            <a:rPr lang="fi-FI" sz="1400" kern="1200" dirty="0"/>
            <a:t>, käytännön toteutusnäkökulma ja parempi näkyvyys kansalliseen kehitykseen</a:t>
          </a:r>
          <a:endParaRPr lang="en-US" sz="1400" kern="1200" dirty="0"/>
        </a:p>
      </dsp:txBody>
      <dsp:txXfrm>
        <a:off x="1517883" y="1696174"/>
        <a:ext cx="4633998" cy="1354622"/>
      </dsp:txXfrm>
    </dsp:sp>
    <dsp:sp modelId="{9DB78CF5-785C-467D-90E0-61B5D56BEB04}">
      <dsp:nvSpPr>
        <dsp:cNvPr id="0" name=""/>
        <dsp:cNvSpPr/>
      </dsp:nvSpPr>
      <dsp:spPr>
        <a:xfrm>
          <a:off x="0" y="3389452"/>
          <a:ext cx="6175258" cy="13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77609D-4801-449E-BF87-ADB19DE081F1}">
      <dsp:nvSpPr>
        <dsp:cNvPr id="0" name=""/>
        <dsp:cNvSpPr/>
      </dsp:nvSpPr>
      <dsp:spPr>
        <a:xfrm>
          <a:off x="397744" y="3685006"/>
          <a:ext cx="723171" cy="72246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01F8DE-B980-4F77-8FA9-A1BB8CB375FF}">
      <dsp:nvSpPr>
        <dsp:cNvPr id="0" name=""/>
        <dsp:cNvSpPr/>
      </dsp:nvSpPr>
      <dsp:spPr>
        <a:xfrm>
          <a:off x="1518660" y="3389452"/>
          <a:ext cx="4609139" cy="1354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364" tIns="143364" rIns="143364" bIns="143364" numCol="1" spcCol="1270" anchor="ctr" anchorCtr="0">
          <a:noAutofit/>
        </a:bodyPr>
        <a:lstStyle/>
        <a:p>
          <a:pPr marL="0" lvl="0" indent="0" algn="l" defTabSz="622300">
            <a:lnSpc>
              <a:spcPct val="100000"/>
            </a:lnSpc>
            <a:spcBef>
              <a:spcPct val="0"/>
            </a:spcBef>
            <a:spcAft>
              <a:spcPct val="35000"/>
            </a:spcAft>
            <a:buNone/>
          </a:pPr>
          <a:r>
            <a:rPr lang="fi-FI" sz="1400" b="1" kern="1200" dirty="0"/>
            <a:t>Kenelle ?</a:t>
          </a:r>
          <a:br>
            <a:rPr lang="fi-FI" sz="1400" kern="1200" dirty="0"/>
          </a:br>
          <a:r>
            <a:rPr lang="fi-FI" sz="1400" kern="1200" dirty="0"/>
            <a:t>Sovelluskehittäjät, järjestelmätoimittajat, hyvinvointialueet, viranomaiset, sähköisten omahoito-, asiointi- ja hyvinvointipalvelujen </a:t>
          </a:r>
          <a:r>
            <a:rPr lang="fi-FI" sz="1400" kern="1200" dirty="0" err="1"/>
            <a:t>yhteentoimivuudesta</a:t>
          </a:r>
          <a:r>
            <a:rPr lang="fi-FI" sz="1400" kern="1200" dirty="0"/>
            <a:t> kiinnostuneet asiantuntijat</a:t>
          </a:r>
          <a:endParaRPr lang="en-US" sz="1400" kern="1200" dirty="0"/>
        </a:p>
      </dsp:txBody>
      <dsp:txXfrm>
        <a:off x="1518660" y="3389452"/>
        <a:ext cx="4609139" cy="13546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9C230-D404-43B0-B75C-1819701C2BC4}" type="datetimeFigureOut">
              <a:rPr lang="fi-FI" smtClean="0"/>
              <a:t>25.5.2026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40943E-39B7-4D0E-B33B-9A92A795F6C4}" type="slidenum">
              <a:rPr lang="fi-FI" smtClean="0"/>
              <a:t>‹#›</a:t>
            </a:fld>
            <a:endParaRPr lang="fi-FI"/>
          </a:p>
        </p:txBody>
      </p:sp>
    </p:spTree>
    <p:extLst>
      <p:ext uri="{BB962C8B-B14F-4D97-AF65-F5344CB8AC3E}">
        <p14:creationId xmlns:p14="http://schemas.microsoft.com/office/powerpoint/2010/main" val="103360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7AE18-7C16-AD03-A1EC-8298B693A280}"/>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A2E78711-D9C4-48F7-E6AE-45B0C882F47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8FE7721A-2FCF-BEBA-B929-16B88F86E9CF}"/>
              </a:ext>
            </a:extLst>
          </p:cNvPr>
          <p:cNvSpPr>
            <a:spLocks noGrp="1"/>
          </p:cNvSpPr>
          <p:nvPr>
            <p:ph type="body" idx="1"/>
          </p:nvPr>
        </p:nvSpPr>
        <p:spPr/>
        <p:txBody>
          <a:bodyPr/>
          <a:lstStyle/>
          <a:p>
            <a:r>
              <a:rPr lang="fi-FI" b="1" dirty="0"/>
              <a:t>Mikä PH SIG on?</a:t>
            </a:r>
            <a:br>
              <a:rPr lang="fi-FI" dirty="0"/>
            </a:br>
            <a:r>
              <a:rPr lang="fi-FI" dirty="0"/>
              <a:t>HL7 Finlandin avoin yhteistyöryhmä sähköisten omahoito-, asiointi- ja hyvinvointipalvelujen </a:t>
            </a:r>
            <a:r>
              <a:rPr lang="fi-FI" dirty="0" err="1"/>
              <a:t>yhteentoimivuudelle</a:t>
            </a:r>
            <a:r>
              <a:rPr lang="fi-FI" dirty="0"/>
              <a:t>. </a:t>
            </a:r>
            <a:r>
              <a:rPr lang="fi-FI" b="1" dirty="0"/>
              <a:t>Miksi tämä on tärkeää juuri nyt?</a:t>
            </a:r>
            <a:br>
              <a:rPr lang="fi-FI" dirty="0"/>
            </a:br>
            <a:r>
              <a:rPr lang="fi-FI" dirty="0"/>
              <a:t>Hyvinvointisovellukset, digitaaliset terapiat, Kanta, EHDS ja FHIR vievät kohti </a:t>
            </a:r>
            <a:r>
              <a:rPr lang="fi-FI" dirty="0" err="1"/>
              <a:t>yhteentoimivaa</a:t>
            </a:r>
            <a:r>
              <a:rPr lang="fi-FI" dirty="0"/>
              <a:t> ekosysteemiä. </a:t>
            </a:r>
            <a:r>
              <a:rPr lang="fi-FI" b="1" dirty="0"/>
              <a:t>Mitä PH SIG käytännössä tekee?</a:t>
            </a:r>
            <a:br>
              <a:rPr lang="fi-FI" dirty="0"/>
            </a:br>
            <a:r>
              <a:rPr lang="fi-FI" dirty="0"/>
              <a:t>Työpajat, kommentointi, yhteiset näkemykset, määrittelyjen tuki, uutiskirjeet ja yhteistyö Kelan/THL:n kanssa. </a:t>
            </a:r>
            <a:r>
              <a:rPr lang="fi-FI" b="1" dirty="0"/>
              <a:t>Kanta PH FHIR -tukiprojekti</a:t>
            </a:r>
            <a:br>
              <a:rPr lang="fi-FI" dirty="0"/>
            </a:br>
            <a:r>
              <a:rPr lang="fi-FI" dirty="0"/>
              <a:t>Yritysten ja sidosryhmien kanava Kanta PH FHIR -rajapintojen kehittämiseen ja kommentointiin. </a:t>
            </a:r>
            <a:r>
              <a:rPr lang="fi-FI" b="1" dirty="0"/>
              <a:t>Mitä hyötyä osallistujille on?</a:t>
            </a:r>
            <a:br>
              <a:rPr lang="fi-FI" dirty="0"/>
            </a:br>
            <a:r>
              <a:rPr lang="fi-FI" dirty="0"/>
              <a:t>Vaikuttaminen, ennakkotieto, verkostoituminen, käytännön toteutusnäkökulma ja parempi näkyvyys kansalliseen kehitykseen. </a:t>
            </a:r>
            <a:r>
              <a:rPr lang="fi-FI" b="1" dirty="0"/>
              <a:t>Tule mukaan toimintaan</a:t>
            </a:r>
            <a:br>
              <a:rPr lang="fi-FI" dirty="0"/>
            </a:br>
            <a:r>
              <a:rPr lang="fi-FI" dirty="0"/>
              <a:t>Kenelle: sovelluskehittäjät, järjestelmätoimittajat, hyvinvointialueet, viranomaiset, asiantuntijat.</a:t>
            </a:r>
            <a:br>
              <a:rPr lang="fi-FI" dirty="0"/>
            </a:br>
            <a:r>
              <a:rPr lang="fi-FI" dirty="0"/>
              <a:t>Loppuviesti: </a:t>
            </a:r>
            <a:r>
              <a:rPr lang="fi-FI" i="1" dirty="0"/>
              <a:t>“</a:t>
            </a:r>
            <a:r>
              <a:rPr lang="fi-FI" i="1" dirty="0" err="1"/>
              <a:t>Yhteentoimivuus</a:t>
            </a:r>
            <a:r>
              <a:rPr lang="fi-FI" i="1" dirty="0"/>
              <a:t> syntyy vain yhdessä.”</a:t>
            </a:r>
            <a:endParaRPr lang="fi-FI" dirty="0"/>
          </a:p>
        </p:txBody>
      </p:sp>
      <p:sp>
        <p:nvSpPr>
          <p:cNvPr id="4" name="Dian numeron paikkamerkki 3">
            <a:extLst>
              <a:ext uri="{FF2B5EF4-FFF2-40B4-BE49-F238E27FC236}">
                <a16:creationId xmlns:a16="http://schemas.microsoft.com/office/drawing/2014/main" id="{9C64B563-589D-4AA4-6CCD-973D5E2FD0AB}"/>
              </a:ext>
            </a:extLst>
          </p:cNvPr>
          <p:cNvSpPr>
            <a:spLocks noGrp="1"/>
          </p:cNvSpPr>
          <p:nvPr>
            <p:ph type="sldNum" sz="quarter" idx="5"/>
          </p:nvPr>
        </p:nvSpPr>
        <p:spPr/>
        <p:txBody>
          <a:bodyPr/>
          <a:lstStyle/>
          <a:p>
            <a:fld id="{9540943E-39B7-4D0E-B33B-9A92A795F6C4}" type="slidenum">
              <a:rPr lang="fi-FI" smtClean="0"/>
              <a:t>1</a:t>
            </a:fld>
            <a:endParaRPr lang="fi-FI"/>
          </a:p>
        </p:txBody>
      </p:sp>
    </p:spTree>
    <p:extLst>
      <p:ext uri="{BB962C8B-B14F-4D97-AF65-F5344CB8AC3E}">
        <p14:creationId xmlns:p14="http://schemas.microsoft.com/office/powerpoint/2010/main" val="1286790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741DB-D2DA-03F6-B66C-EB94A12C7566}"/>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296E5E5-FCF8-2356-508B-A9D25BA7817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127D3D86-1475-FF77-0FFD-83B9F6E1A900}"/>
              </a:ext>
            </a:extLst>
          </p:cNvPr>
          <p:cNvSpPr>
            <a:spLocks noGrp="1"/>
          </p:cNvSpPr>
          <p:nvPr>
            <p:ph type="body" idx="1"/>
          </p:nvPr>
        </p:nvSpPr>
        <p:spPr/>
        <p:txBody>
          <a:bodyPr/>
          <a:lstStyle/>
          <a:p>
            <a:r>
              <a:rPr lang="fi-FI" b="1" dirty="0"/>
              <a:t>Mikä PH SIG on?</a:t>
            </a:r>
            <a:br>
              <a:rPr lang="fi-FI" dirty="0"/>
            </a:br>
            <a:r>
              <a:rPr lang="fi-FI" dirty="0"/>
              <a:t>HL7 Finlandin avoin yhteistyöryhmä sähköisten omahoito-, asiointi- ja hyvinvointipalvelujen </a:t>
            </a:r>
            <a:r>
              <a:rPr lang="fi-FI" dirty="0" err="1"/>
              <a:t>yhteentoimivuudelle</a:t>
            </a:r>
            <a:r>
              <a:rPr lang="fi-FI" dirty="0"/>
              <a:t>. </a:t>
            </a:r>
            <a:r>
              <a:rPr lang="fi-FI" b="1" dirty="0"/>
              <a:t>Miksi tämä on tärkeää juuri nyt?</a:t>
            </a:r>
            <a:br>
              <a:rPr lang="fi-FI" dirty="0"/>
            </a:br>
            <a:r>
              <a:rPr lang="fi-FI" dirty="0"/>
              <a:t>Hyvinvointisovellukset, digitaaliset terapiat, Kanta, EHDS ja FHIR vievät kohti </a:t>
            </a:r>
            <a:r>
              <a:rPr lang="fi-FI" dirty="0" err="1"/>
              <a:t>yhteentoimivaa</a:t>
            </a:r>
            <a:r>
              <a:rPr lang="fi-FI" dirty="0"/>
              <a:t> ekosysteemiä. </a:t>
            </a:r>
            <a:r>
              <a:rPr lang="fi-FI" b="1" dirty="0"/>
              <a:t>Mitä PH SIG käytännössä tekee?</a:t>
            </a:r>
            <a:br>
              <a:rPr lang="fi-FI" dirty="0"/>
            </a:br>
            <a:r>
              <a:rPr lang="fi-FI" dirty="0"/>
              <a:t>Työpajat, kommentointi, yhteiset näkemykset, määrittelyjen tuki, uutiskirjeet ja yhteistyö Kelan/THL:n kanssa. </a:t>
            </a:r>
            <a:r>
              <a:rPr lang="fi-FI" b="1" dirty="0"/>
              <a:t>Kanta PH FHIR -tukiprojekti</a:t>
            </a:r>
            <a:br>
              <a:rPr lang="fi-FI" dirty="0"/>
            </a:br>
            <a:r>
              <a:rPr lang="fi-FI" dirty="0"/>
              <a:t>Yritysten ja sidosryhmien kanava Kanta PH FHIR -rajapintojen kehittämiseen ja kommentointiin. </a:t>
            </a:r>
            <a:r>
              <a:rPr lang="fi-FI" b="1" dirty="0"/>
              <a:t>Mitä hyötyä osallistujille on?</a:t>
            </a:r>
            <a:br>
              <a:rPr lang="fi-FI" dirty="0"/>
            </a:br>
            <a:r>
              <a:rPr lang="fi-FI" dirty="0"/>
              <a:t>Vaikuttaminen, ennakkotieto, verkostoituminen, käytännön toteutusnäkökulma ja parempi näkyvyys kansalliseen kehitykseen. </a:t>
            </a:r>
            <a:r>
              <a:rPr lang="fi-FI" b="1" dirty="0"/>
              <a:t>Tule mukaan toimintaan</a:t>
            </a:r>
            <a:br>
              <a:rPr lang="fi-FI" dirty="0"/>
            </a:br>
            <a:r>
              <a:rPr lang="fi-FI" dirty="0"/>
              <a:t>Kenelle: sovelluskehittäjät, järjestelmätoimittajat, hyvinvointialueet, viranomaiset, asiantuntijat.</a:t>
            </a:r>
            <a:br>
              <a:rPr lang="fi-FI" dirty="0"/>
            </a:br>
            <a:r>
              <a:rPr lang="fi-FI" dirty="0"/>
              <a:t>Loppuviesti: </a:t>
            </a:r>
            <a:r>
              <a:rPr lang="fi-FI" i="1" dirty="0"/>
              <a:t>“</a:t>
            </a:r>
            <a:r>
              <a:rPr lang="fi-FI" i="1" dirty="0" err="1"/>
              <a:t>Yhteentoimivuus</a:t>
            </a:r>
            <a:r>
              <a:rPr lang="fi-FI" i="1" dirty="0"/>
              <a:t> syntyy vain yhdessä.”</a:t>
            </a:r>
            <a:endParaRPr lang="fi-FI" dirty="0"/>
          </a:p>
        </p:txBody>
      </p:sp>
      <p:sp>
        <p:nvSpPr>
          <p:cNvPr id="4" name="Dian numeron paikkamerkki 3">
            <a:extLst>
              <a:ext uri="{FF2B5EF4-FFF2-40B4-BE49-F238E27FC236}">
                <a16:creationId xmlns:a16="http://schemas.microsoft.com/office/drawing/2014/main" id="{BDAA28F9-CA54-838E-8C6C-EDBD75237B9F}"/>
              </a:ext>
            </a:extLst>
          </p:cNvPr>
          <p:cNvSpPr>
            <a:spLocks noGrp="1"/>
          </p:cNvSpPr>
          <p:nvPr>
            <p:ph type="sldNum" sz="quarter" idx="5"/>
          </p:nvPr>
        </p:nvSpPr>
        <p:spPr/>
        <p:txBody>
          <a:bodyPr/>
          <a:lstStyle/>
          <a:p>
            <a:fld id="{9540943E-39B7-4D0E-B33B-9A92A795F6C4}" type="slidenum">
              <a:rPr lang="fi-FI" smtClean="0"/>
              <a:t>2</a:t>
            </a:fld>
            <a:endParaRPr lang="fi-FI"/>
          </a:p>
        </p:txBody>
      </p:sp>
    </p:spTree>
    <p:extLst>
      <p:ext uri="{BB962C8B-B14F-4D97-AF65-F5344CB8AC3E}">
        <p14:creationId xmlns:p14="http://schemas.microsoft.com/office/powerpoint/2010/main" val="368850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C1581-2A0E-3BD7-F59D-499F8480DCC2}"/>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FC7B98E1-E1D8-A94B-394E-23EA8E5F4BA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8BFC5058-B266-6E1D-ADCA-B38F79A27815}"/>
              </a:ext>
            </a:extLst>
          </p:cNvPr>
          <p:cNvSpPr>
            <a:spLocks noGrp="1"/>
          </p:cNvSpPr>
          <p:nvPr>
            <p:ph type="body" idx="1"/>
          </p:nvPr>
        </p:nvSpPr>
        <p:spPr/>
        <p:txBody>
          <a:bodyPr/>
          <a:lstStyle/>
          <a:p>
            <a:r>
              <a:rPr lang="fi-FI" b="1" dirty="0"/>
              <a:t>Mikä PH SIG on?</a:t>
            </a:r>
            <a:br>
              <a:rPr lang="fi-FI" dirty="0"/>
            </a:br>
            <a:r>
              <a:rPr lang="fi-FI" dirty="0"/>
              <a:t>HL7 Finlandin avoin yhteistyöryhmä sähköisten omahoito-, asiointi- ja hyvinvointipalvelujen </a:t>
            </a:r>
            <a:r>
              <a:rPr lang="fi-FI" dirty="0" err="1"/>
              <a:t>yhteentoimivuudelle</a:t>
            </a:r>
            <a:r>
              <a:rPr lang="fi-FI" dirty="0"/>
              <a:t>. </a:t>
            </a:r>
            <a:r>
              <a:rPr lang="fi-FI" b="1" dirty="0"/>
              <a:t>Miksi tämä on tärkeää juuri nyt?</a:t>
            </a:r>
            <a:br>
              <a:rPr lang="fi-FI" dirty="0"/>
            </a:br>
            <a:r>
              <a:rPr lang="fi-FI" dirty="0"/>
              <a:t>Hyvinvointisovellukset, digitaaliset terapiat, Kanta, EHDS ja FHIR vievät kohti </a:t>
            </a:r>
            <a:r>
              <a:rPr lang="fi-FI" dirty="0" err="1"/>
              <a:t>yhteentoimivaa</a:t>
            </a:r>
            <a:r>
              <a:rPr lang="fi-FI" dirty="0"/>
              <a:t> ekosysteemiä. </a:t>
            </a:r>
            <a:r>
              <a:rPr lang="fi-FI" b="1" dirty="0"/>
              <a:t>Mitä PH SIG käytännössä tekee?</a:t>
            </a:r>
            <a:br>
              <a:rPr lang="fi-FI" dirty="0"/>
            </a:br>
            <a:r>
              <a:rPr lang="fi-FI" dirty="0"/>
              <a:t>Työpajat, kommentointi, yhteiset näkemykset, määrittelyjen tuki, uutiskirjeet ja yhteistyö Kelan/THL:n kanssa. </a:t>
            </a:r>
            <a:r>
              <a:rPr lang="fi-FI" b="1" dirty="0"/>
              <a:t>Kanta PH FHIR -tukiprojekti</a:t>
            </a:r>
            <a:br>
              <a:rPr lang="fi-FI" dirty="0"/>
            </a:br>
            <a:r>
              <a:rPr lang="fi-FI" dirty="0"/>
              <a:t>Yritysten ja sidosryhmien kanava Kanta PH FHIR -rajapintojen kehittämiseen ja kommentointiin. </a:t>
            </a:r>
            <a:r>
              <a:rPr lang="fi-FI" b="1" dirty="0"/>
              <a:t>Mitä hyötyä osallistujille on?</a:t>
            </a:r>
            <a:br>
              <a:rPr lang="fi-FI" dirty="0"/>
            </a:br>
            <a:r>
              <a:rPr lang="fi-FI" dirty="0"/>
              <a:t>Vaikuttaminen, ennakkotieto, verkostoituminen, käytännön toteutusnäkökulma ja parempi näkyvyys kansalliseen kehitykseen. </a:t>
            </a:r>
            <a:r>
              <a:rPr lang="fi-FI" b="1" dirty="0"/>
              <a:t>Tule mukaan toimintaan</a:t>
            </a:r>
            <a:br>
              <a:rPr lang="fi-FI" dirty="0"/>
            </a:br>
            <a:r>
              <a:rPr lang="fi-FI" dirty="0"/>
              <a:t>Kenelle: sovelluskehittäjät, järjestelmätoimittajat, hyvinvointialueet, viranomaiset, asiantuntijat.</a:t>
            </a:r>
            <a:br>
              <a:rPr lang="fi-FI" dirty="0"/>
            </a:br>
            <a:r>
              <a:rPr lang="fi-FI" dirty="0"/>
              <a:t>Loppuviesti: </a:t>
            </a:r>
            <a:r>
              <a:rPr lang="fi-FI" i="1" dirty="0"/>
              <a:t>“</a:t>
            </a:r>
            <a:r>
              <a:rPr lang="fi-FI" i="1" dirty="0" err="1"/>
              <a:t>Yhteentoimivuus</a:t>
            </a:r>
            <a:r>
              <a:rPr lang="fi-FI" i="1" dirty="0"/>
              <a:t> syntyy vain yhdessä.”</a:t>
            </a:r>
            <a:endParaRPr lang="fi-FI" dirty="0"/>
          </a:p>
        </p:txBody>
      </p:sp>
      <p:sp>
        <p:nvSpPr>
          <p:cNvPr id="4" name="Dian numeron paikkamerkki 3">
            <a:extLst>
              <a:ext uri="{FF2B5EF4-FFF2-40B4-BE49-F238E27FC236}">
                <a16:creationId xmlns:a16="http://schemas.microsoft.com/office/drawing/2014/main" id="{966EF868-2379-1E5C-0AEF-E95E0FCAF98D}"/>
              </a:ext>
            </a:extLst>
          </p:cNvPr>
          <p:cNvSpPr>
            <a:spLocks noGrp="1"/>
          </p:cNvSpPr>
          <p:nvPr>
            <p:ph type="sldNum" sz="quarter" idx="5"/>
          </p:nvPr>
        </p:nvSpPr>
        <p:spPr/>
        <p:txBody>
          <a:bodyPr/>
          <a:lstStyle/>
          <a:p>
            <a:fld id="{9540943E-39B7-4D0E-B33B-9A92A795F6C4}" type="slidenum">
              <a:rPr lang="fi-FI" smtClean="0"/>
              <a:t>3</a:t>
            </a:fld>
            <a:endParaRPr lang="fi-FI"/>
          </a:p>
        </p:txBody>
      </p:sp>
    </p:spTree>
    <p:extLst>
      <p:ext uri="{BB962C8B-B14F-4D97-AF65-F5344CB8AC3E}">
        <p14:creationId xmlns:p14="http://schemas.microsoft.com/office/powerpoint/2010/main" val="411506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DC86E-05D9-4107-02C0-A9E90FD85040}"/>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68E5166-3D9A-3AB4-455A-E911B99938BE}"/>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7B6C742C-C8EF-3479-FB98-5E994637BC53}"/>
              </a:ext>
            </a:extLst>
          </p:cNvPr>
          <p:cNvSpPr>
            <a:spLocks noGrp="1"/>
          </p:cNvSpPr>
          <p:nvPr>
            <p:ph type="body" idx="1"/>
          </p:nvPr>
        </p:nvSpPr>
        <p:spPr/>
        <p:txBody>
          <a:bodyPr/>
          <a:lstStyle/>
          <a:p>
            <a:r>
              <a:rPr lang="fi-FI" b="1" dirty="0"/>
              <a:t>Mikä PH SIG on?</a:t>
            </a:r>
            <a:br>
              <a:rPr lang="fi-FI" dirty="0"/>
            </a:br>
            <a:r>
              <a:rPr lang="fi-FI" dirty="0"/>
              <a:t>HL7 Finlandin avoin yhteistyöryhmä sähköisten omahoito-, asiointi- ja hyvinvointipalvelujen </a:t>
            </a:r>
            <a:r>
              <a:rPr lang="fi-FI" dirty="0" err="1"/>
              <a:t>yhteentoimivuudelle</a:t>
            </a:r>
            <a:r>
              <a:rPr lang="fi-FI" dirty="0"/>
              <a:t>. </a:t>
            </a:r>
            <a:r>
              <a:rPr lang="fi-FI" b="1" dirty="0"/>
              <a:t>Miksi tämä on tärkeää juuri nyt?</a:t>
            </a:r>
            <a:br>
              <a:rPr lang="fi-FI" dirty="0"/>
            </a:br>
            <a:r>
              <a:rPr lang="fi-FI" dirty="0"/>
              <a:t>Hyvinvointisovellukset, digitaaliset terapiat, Kanta, EHDS ja FHIR vievät kohti </a:t>
            </a:r>
            <a:r>
              <a:rPr lang="fi-FI" dirty="0" err="1"/>
              <a:t>yhteentoimivaa</a:t>
            </a:r>
            <a:r>
              <a:rPr lang="fi-FI" dirty="0"/>
              <a:t> ekosysteemiä. </a:t>
            </a:r>
            <a:r>
              <a:rPr lang="fi-FI" b="1" dirty="0"/>
              <a:t>Mitä PH SIG käytännössä tekee?</a:t>
            </a:r>
            <a:br>
              <a:rPr lang="fi-FI" dirty="0"/>
            </a:br>
            <a:r>
              <a:rPr lang="fi-FI" dirty="0"/>
              <a:t>Työpajat, kommentointi, yhteiset näkemykset, määrittelyjen tuki, uutiskirjeet ja yhteistyö Kelan/THL:n kanssa. </a:t>
            </a:r>
            <a:r>
              <a:rPr lang="fi-FI" b="1" dirty="0"/>
              <a:t>Kanta PH FHIR -tukiprojekti</a:t>
            </a:r>
            <a:br>
              <a:rPr lang="fi-FI" dirty="0"/>
            </a:br>
            <a:r>
              <a:rPr lang="fi-FI" dirty="0"/>
              <a:t>Yritysten ja sidosryhmien kanava Kanta PH FHIR -rajapintojen kehittämiseen ja kommentointiin. </a:t>
            </a:r>
            <a:r>
              <a:rPr lang="fi-FI" b="1" dirty="0"/>
              <a:t>Mitä hyötyä osallistujille on?</a:t>
            </a:r>
            <a:br>
              <a:rPr lang="fi-FI" dirty="0"/>
            </a:br>
            <a:r>
              <a:rPr lang="fi-FI" dirty="0"/>
              <a:t>Vaikuttaminen, ennakkotieto, verkostoituminen, käytännön toteutusnäkökulma ja parempi näkyvyys kansalliseen kehitykseen. </a:t>
            </a:r>
            <a:r>
              <a:rPr lang="fi-FI" b="1" dirty="0"/>
              <a:t>Tule mukaan toimintaan</a:t>
            </a:r>
            <a:br>
              <a:rPr lang="fi-FI" dirty="0"/>
            </a:br>
            <a:r>
              <a:rPr lang="fi-FI" dirty="0"/>
              <a:t>Kenelle: sovelluskehittäjät, järjestelmätoimittajat, hyvinvointialueet, viranomaiset, asiantuntijat.</a:t>
            </a:r>
            <a:br>
              <a:rPr lang="fi-FI" dirty="0"/>
            </a:br>
            <a:r>
              <a:rPr lang="fi-FI" dirty="0"/>
              <a:t>Loppuviesti: </a:t>
            </a:r>
            <a:r>
              <a:rPr lang="fi-FI" i="1" dirty="0"/>
              <a:t>“</a:t>
            </a:r>
            <a:r>
              <a:rPr lang="fi-FI" i="1" dirty="0" err="1"/>
              <a:t>Yhteentoimivuus</a:t>
            </a:r>
            <a:r>
              <a:rPr lang="fi-FI" i="1" dirty="0"/>
              <a:t> syntyy vain yhdessä.”</a:t>
            </a:r>
            <a:endParaRPr lang="fi-FI" dirty="0"/>
          </a:p>
        </p:txBody>
      </p:sp>
      <p:sp>
        <p:nvSpPr>
          <p:cNvPr id="4" name="Dian numeron paikkamerkki 3">
            <a:extLst>
              <a:ext uri="{FF2B5EF4-FFF2-40B4-BE49-F238E27FC236}">
                <a16:creationId xmlns:a16="http://schemas.microsoft.com/office/drawing/2014/main" id="{439D1991-4597-2815-1010-5046232774E5}"/>
              </a:ext>
            </a:extLst>
          </p:cNvPr>
          <p:cNvSpPr>
            <a:spLocks noGrp="1"/>
          </p:cNvSpPr>
          <p:nvPr>
            <p:ph type="sldNum" sz="quarter" idx="5"/>
          </p:nvPr>
        </p:nvSpPr>
        <p:spPr/>
        <p:txBody>
          <a:bodyPr/>
          <a:lstStyle/>
          <a:p>
            <a:fld id="{9540943E-39B7-4D0E-B33B-9A92A795F6C4}" type="slidenum">
              <a:rPr lang="fi-FI" smtClean="0"/>
              <a:t>4</a:t>
            </a:fld>
            <a:endParaRPr lang="fi-FI"/>
          </a:p>
        </p:txBody>
      </p:sp>
    </p:spTree>
    <p:extLst>
      <p:ext uri="{BB962C8B-B14F-4D97-AF65-F5344CB8AC3E}">
        <p14:creationId xmlns:p14="http://schemas.microsoft.com/office/powerpoint/2010/main" val="315633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BA3057-E700-0E38-F2F1-8111EC33B807}"/>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FE8FE04-7043-5EE2-E075-DC8E853C3D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92E791E-F6DD-56AF-7D45-A3FC683D83BF}"/>
              </a:ext>
            </a:extLst>
          </p:cNvPr>
          <p:cNvSpPr>
            <a:spLocks noGrp="1"/>
          </p:cNvSpPr>
          <p:nvPr>
            <p:ph type="dt" sz="half" idx="10"/>
          </p:nvPr>
        </p:nvSpPr>
        <p:spPr/>
        <p:txBody>
          <a:bodyPr/>
          <a:lstStyle/>
          <a:p>
            <a:fld id="{AF746157-D43C-4EA6-A244-5D6121DDCF06}" type="datetimeFigureOut">
              <a:rPr lang="fi-FI" smtClean="0"/>
              <a:t>25.5.2026</a:t>
            </a:fld>
            <a:endParaRPr lang="fi-FI"/>
          </a:p>
        </p:txBody>
      </p:sp>
      <p:sp>
        <p:nvSpPr>
          <p:cNvPr id="5" name="Alatunnisteen paikkamerkki 4">
            <a:extLst>
              <a:ext uri="{FF2B5EF4-FFF2-40B4-BE49-F238E27FC236}">
                <a16:creationId xmlns:a16="http://schemas.microsoft.com/office/drawing/2014/main" id="{2BA123EB-3558-3991-B203-A2BBA9160E9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3E201B7-7A68-9DBE-D033-9F016DE87DD1}"/>
              </a:ext>
            </a:extLst>
          </p:cNvPr>
          <p:cNvSpPr>
            <a:spLocks noGrp="1"/>
          </p:cNvSpPr>
          <p:nvPr>
            <p:ph type="sldNum" sz="quarter" idx="12"/>
          </p:nvPr>
        </p:nvSpPr>
        <p:spPr/>
        <p:txBody>
          <a:bodyPr/>
          <a:lstStyle/>
          <a:p>
            <a:fld id="{5FC04891-E43C-4EFF-9371-3B494FBE0697}" type="slidenum">
              <a:rPr lang="fi-FI" smtClean="0"/>
              <a:t>‹#›</a:t>
            </a:fld>
            <a:endParaRPr lang="fi-FI"/>
          </a:p>
        </p:txBody>
      </p:sp>
    </p:spTree>
    <p:extLst>
      <p:ext uri="{BB962C8B-B14F-4D97-AF65-F5344CB8AC3E}">
        <p14:creationId xmlns:p14="http://schemas.microsoft.com/office/powerpoint/2010/main" val="154894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78CD6C-6BA4-9630-5542-9E6FE8145BF9}"/>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F6EFB789-6C29-DFDF-9034-DC0B33469A0A}"/>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9811B4D-010C-5AEF-8B6B-CC9E3C7D14F2}"/>
              </a:ext>
            </a:extLst>
          </p:cNvPr>
          <p:cNvSpPr>
            <a:spLocks noGrp="1"/>
          </p:cNvSpPr>
          <p:nvPr>
            <p:ph type="dt" sz="half" idx="10"/>
          </p:nvPr>
        </p:nvSpPr>
        <p:spPr/>
        <p:txBody>
          <a:bodyPr/>
          <a:lstStyle/>
          <a:p>
            <a:fld id="{AF746157-D43C-4EA6-A244-5D6121DDCF06}" type="datetimeFigureOut">
              <a:rPr lang="fi-FI" smtClean="0"/>
              <a:t>25.5.2026</a:t>
            </a:fld>
            <a:endParaRPr lang="fi-FI"/>
          </a:p>
        </p:txBody>
      </p:sp>
      <p:sp>
        <p:nvSpPr>
          <p:cNvPr id="5" name="Alatunnisteen paikkamerkki 4">
            <a:extLst>
              <a:ext uri="{FF2B5EF4-FFF2-40B4-BE49-F238E27FC236}">
                <a16:creationId xmlns:a16="http://schemas.microsoft.com/office/drawing/2014/main" id="{4EC134AB-FF21-70FC-F7A3-C42C253A8C9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4D44FE-6826-C8F1-D460-A4E159953E51}"/>
              </a:ext>
            </a:extLst>
          </p:cNvPr>
          <p:cNvSpPr>
            <a:spLocks noGrp="1"/>
          </p:cNvSpPr>
          <p:nvPr>
            <p:ph type="sldNum" sz="quarter" idx="12"/>
          </p:nvPr>
        </p:nvSpPr>
        <p:spPr/>
        <p:txBody>
          <a:bodyPr/>
          <a:lstStyle/>
          <a:p>
            <a:fld id="{5FC04891-E43C-4EFF-9371-3B494FBE0697}" type="slidenum">
              <a:rPr lang="fi-FI" smtClean="0"/>
              <a:t>‹#›</a:t>
            </a:fld>
            <a:endParaRPr lang="fi-FI"/>
          </a:p>
        </p:txBody>
      </p:sp>
    </p:spTree>
    <p:extLst>
      <p:ext uri="{BB962C8B-B14F-4D97-AF65-F5344CB8AC3E}">
        <p14:creationId xmlns:p14="http://schemas.microsoft.com/office/powerpoint/2010/main" val="362526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472BB081-A7CE-A151-B1FF-F9F4FC8C667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171DC51D-4969-1E7C-4D98-B49BA9750481}"/>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B077C84-8A1A-168B-CB3F-C04EA3F94BCB}"/>
              </a:ext>
            </a:extLst>
          </p:cNvPr>
          <p:cNvSpPr>
            <a:spLocks noGrp="1"/>
          </p:cNvSpPr>
          <p:nvPr>
            <p:ph type="dt" sz="half" idx="10"/>
          </p:nvPr>
        </p:nvSpPr>
        <p:spPr/>
        <p:txBody>
          <a:bodyPr/>
          <a:lstStyle/>
          <a:p>
            <a:fld id="{AF746157-D43C-4EA6-A244-5D6121DDCF06}" type="datetimeFigureOut">
              <a:rPr lang="fi-FI" smtClean="0"/>
              <a:t>25.5.2026</a:t>
            </a:fld>
            <a:endParaRPr lang="fi-FI"/>
          </a:p>
        </p:txBody>
      </p:sp>
      <p:sp>
        <p:nvSpPr>
          <p:cNvPr id="5" name="Alatunnisteen paikkamerkki 4">
            <a:extLst>
              <a:ext uri="{FF2B5EF4-FFF2-40B4-BE49-F238E27FC236}">
                <a16:creationId xmlns:a16="http://schemas.microsoft.com/office/drawing/2014/main" id="{AA7D3960-9168-67E8-B8A4-3AC09626D87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1582AAC-FAC8-6D27-5403-652D7FB3E363}"/>
              </a:ext>
            </a:extLst>
          </p:cNvPr>
          <p:cNvSpPr>
            <a:spLocks noGrp="1"/>
          </p:cNvSpPr>
          <p:nvPr>
            <p:ph type="sldNum" sz="quarter" idx="12"/>
          </p:nvPr>
        </p:nvSpPr>
        <p:spPr/>
        <p:txBody>
          <a:bodyPr/>
          <a:lstStyle/>
          <a:p>
            <a:fld id="{5FC04891-E43C-4EFF-9371-3B494FBE0697}" type="slidenum">
              <a:rPr lang="fi-FI" smtClean="0"/>
              <a:t>‹#›</a:t>
            </a:fld>
            <a:endParaRPr lang="fi-FI"/>
          </a:p>
        </p:txBody>
      </p:sp>
    </p:spTree>
    <p:extLst>
      <p:ext uri="{BB962C8B-B14F-4D97-AF65-F5344CB8AC3E}">
        <p14:creationId xmlns:p14="http://schemas.microsoft.com/office/powerpoint/2010/main" val="2177512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74C49E-D904-EE8A-4AEE-CEA2E46F043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92A835F-01B9-1A4D-2F07-3B72FBB2402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31FBB23-578A-E745-8A89-3F2C3ACB2489}"/>
              </a:ext>
            </a:extLst>
          </p:cNvPr>
          <p:cNvSpPr>
            <a:spLocks noGrp="1"/>
          </p:cNvSpPr>
          <p:nvPr>
            <p:ph type="dt" sz="half" idx="10"/>
          </p:nvPr>
        </p:nvSpPr>
        <p:spPr/>
        <p:txBody>
          <a:bodyPr/>
          <a:lstStyle/>
          <a:p>
            <a:fld id="{AF746157-D43C-4EA6-A244-5D6121DDCF06}" type="datetimeFigureOut">
              <a:rPr lang="fi-FI" smtClean="0"/>
              <a:t>25.5.2026</a:t>
            </a:fld>
            <a:endParaRPr lang="fi-FI"/>
          </a:p>
        </p:txBody>
      </p:sp>
      <p:sp>
        <p:nvSpPr>
          <p:cNvPr id="5" name="Alatunnisteen paikkamerkki 4">
            <a:extLst>
              <a:ext uri="{FF2B5EF4-FFF2-40B4-BE49-F238E27FC236}">
                <a16:creationId xmlns:a16="http://schemas.microsoft.com/office/drawing/2014/main" id="{7F98CCD0-7B79-C019-CBFE-85942678E9B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ADB909D-3DF8-1169-855F-6FC990710E82}"/>
              </a:ext>
            </a:extLst>
          </p:cNvPr>
          <p:cNvSpPr>
            <a:spLocks noGrp="1"/>
          </p:cNvSpPr>
          <p:nvPr>
            <p:ph type="sldNum" sz="quarter" idx="12"/>
          </p:nvPr>
        </p:nvSpPr>
        <p:spPr/>
        <p:txBody>
          <a:bodyPr/>
          <a:lstStyle/>
          <a:p>
            <a:fld id="{5FC04891-E43C-4EFF-9371-3B494FBE0697}" type="slidenum">
              <a:rPr lang="fi-FI" smtClean="0"/>
              <a:t>‹#›</a:t>
            </a:fld>
            <a:endParaRPr lang="fi-FI"/>
          </a:p>
        </p:txBody>
      </p:sp>
    </p:spTree>
    <p:extLst>
      <p:ext uri="{BB962C8B-B14F-4D97-AF65-F5344CB8AC3E}">
        <p14:creationId xmlns:p14="http://schemas.microsoft.com/office/powerpoint/2010/main" val="361737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1C749B-577A-49E6-EDA6-99BDB4FC518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6AEF6CD-35A7-CE28-A009-D08847BC7E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753477A6-AF55-A2CF-C34E-8BEDF3977824}"/>
              </a:ext>
            </a:extLst>
          </p:cNvPr>
          <p:cNvSpPr>
            <a:spLocks noGrp="1"/>
          </p:cNvSpPr>
          <p:nvPr>
            <p:ph type="dt" sz="half" idx="10"/>
          </p:nvPr>
        </p:nvSpPr>
        <p:spPr/>
        <p:txBody>
          <a:bodyPr/>
          <a:lstStyle/>
          <a:p>
            <a:fld id="{AF746157-D43C-4EA6-A244-5D6121DDCF06}" type="datetimeFigureOut">
              <a:rPr lang="fi-FI" smtClean="0"/>
              <a:t>25.5.2026</a:t>
            </a:fld>
            <a:endParaRPr lang="fi-FI"/>
          </a:p>
        </p:txBody>
      </p:sp>
      <p:sp>
        <p:nvSpPr>
          <p:cNvPr id="5" name="Alatunnisteen paikkamerkki 4">
            <a:extLst>
              <a:ext uri="{FF2B5EF4-FFF2-40B4-BE49-F238E27FC236}">
                <a16:creationId xmlns:a16="http://schemas.microsoft.com/office/drawing/2014/main" id="{ABF3D826-941C-C1D6-1DD3-BFC1DFF3C3D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C79EE9A-16BF-9CF6-2D0D-D214D5BA7DC7}"/>
              </a:ext>
            </a:extLst>
          </p:cNvPr>
          <p:cNvSpPr>
            <a:spLocks noGrp="1"/>
          </p:cNvSpPr>
          <p:nvPr>
            <p:ph type="sldNum" sz="quarter" idx="12"/>
          </p:nvPr>
        </p:nvSpPr>
        <p:spPr/>
        <p:txBody>
          <a:bodyPr/>
          <a:lstStyle/>
          <a:p>
            <a:fld id="{5FC04891-E43C-4EFF-9371-3B494FBE0697}" type="slidenum">
              <a:rPr lang="fi-FI" smtClean="0"/>
              <a:t>‹#›</a:t>
            </a:fld>
            <a:endParaRPr lang="fi-FI"/>
          </a:p>
        </p:txBody>
      </p:sp>
    </p:spTree>
    <p:extLst>
      <p:ext uri="{BB962C8B-B14F-4D97-AF65-F5344CB8AC3E}">
        <p14:creationId xmlns:p14="http://schemas.microsoft.com/office/powerpoint/2010/main" val="100705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263C5A-5646-61AD-74D0-B3824C1218D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B942D82-F175-56FF-F492-C9173BD86BF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6C1CE2FB-3171-9E80-ED5C-49BB0B940A74}"/>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88A19725-A447-7E5A-D186-DFE60A17A824}"/>
              </a:ext>
            </a:extLst>
          </p:cNvPr>
          <p:cNvSpPr>
            <a:spLocks noGrp="1"/>
          </p:cNvSpPr>
          <p:nvPr>
            <p:ph type="dt" sz="half" idx="10"/>
          </p:nvPr>
        </p:nvSpPr>
        <p:spPr/>
        <p:txBody>
          <a:bodyPr/>
          <a:lstStyle/>
          <a:p>
            <a:fld id="{AF746157-D43C-4EA6-A244-5D6121DDCF06}" type="datetimeFigureOut">
              <a:rPr lang="fi-FI" smtClean="0"/>
              <a:t>25.5.2026</a:t>
            </a:fld>
            <a:endParaRPr lang="fi-FI"/>
          </a:p>
        </p:txBody>
      </p:sp>
      <p:sp>
        <p:nvSpPr>
          <p:cNvPr id="6" name="Alatunnisteen paikkamerkki 5">
            <a:extLst>
              <a:ext uri="{FF2B5EF4-FFF2-40B4-BE49-F238E27FC236}">
                <a16:creationId xmlns:a16="http://schemas.microsoft.com/office/drawing/2014/main" id="{DDF06657-CC07-A515-2367-C6B1665CB96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4CD45C7-3C10-4259-D85F-7CF747C15E4B}"/>
              </a:ext>
            </a:extLst>
          </p:cNvPr>
          <p:cNvSpPr>
            <a:spLocks noGrp="1"/>
          </p:cNvSpPr>
          <p:nvPr>
            <p:ph type="sldNum" sz="quarter" idx="12"/>
          </p:nvPr>
        </p:nvSpPr>
        <p:spPr/>
        <p:txBody>
          <a:bodyPr/>
          <a:lstStyle/>
          <a:p>
            <a:fld id="{5FC04891-E43C-4EFF-9371-3B494FBE0697}" type="slidenum">
              <a:rPr lang="fi-FI" smtClean="0"/>
              <a:t>‹#›</a:t>
            </a:fld>
            <a:endParaRPr lang="fi-FI"/>
          </a:p>
        </p:txBody>
      </p:sp>
    </p:spTree>
    <p:extLst>
      <p:ext uri="{BB962C8B-B14F-4D97-AF65-F5344CB8AC3E}">
        <p14:creationId xmlns:p14="http://schemas.microsoft.com/office/powerpoint/2010/main" val="41629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C488C-5AD3-93A6-6C74-FB9F059BA262}"/>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5C3868D-CAAF-A0F6-2F18-33ABC5FA86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8168A37-B04D-1D4D-7179-682872BF5153}"/>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677E677-2913-1605-448B-632778A030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780B979-217D-1907-CAC2-6EBE7653DE9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319178B3-FB49-E97B-513B-DBC16D82A956}"/>
              </a:ext>
            </a:extLst>
          </p:cNvPr>
          <p:cNvSpPr>
            <a:spLocks noGrp="1"/>
          </p:cNvSpPr>
          <p:nvPr>
            <p:ph type="dt" sz="half" idx="10"/>
          </p:nvPr>
        </p:nvSpPr>
        <p:spPr/>
        <p:txBody>
          <a:bodyPr/>
          <a:lstStyle/>
          <a:p>
            <a:fld id="{AF746157-D43C-4EA6-A244-5D6121DDCF06}" type="datetimeFigureOut">
              <a:rPr lang="fi-FI" smtClean="0"/>
              <a:t>25.5.2026</a:t>
            </a:fld>
            <a:endParaRPr lang="fi-FI"/>
          </a:p>
        </p:txBody>
      </p:sp>
      <p:sp>
        <p:nvSpPr>
          <p:cNvPr id="8" name="Alatunnisteen paikkamerkki 7">
            <a:extLst>
              <a:ext uri="{FF2B5EF4-FFF2-40B4-BE49-F238E27FC236}">
                <a16:creationId xmlns:a16="http://schemas.microsoft.com/office/drawing/2014/main" id="{055365A9-A593-185E-FE64-3B2BC658BB0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D3AC9DDF-D431-19A6-4945-35FB7FDE7564}"/>
              </a:ext>
            </a:extLst>
          </p:cNvPr>
          <p:cNvSpPr>
            <a:spLocks noGrp="1"/>
          </p:cNvSpPr>
          <p:nvPr>
            <p:ph type="sldNum" sz="quarter" idx="12"/>
          </p:nvPr>
        </p:nvSpPr>
        <p:spPr/>
        <p:txBody>
          <a:bodyPr/>
          <a:lstStyle/>
          <a:p>
            <a:fld id="{5FC04891-E43C-4EFF-9371-3B494FBE0697}" type="slidenum">
              <a:rPr lang="fi-FI" smtClean="0"/>
              <a:t>‹#›</a:t>
            </a:fld>
            <a:endParaRPr lang="fi-FI"/>
          </a:p>
        </p:txBody>
      </p:sp>
    </p:spTree>
    <p:extLst>
      <p:ext uri="{BB962C8B-B14F-4D97-AF65-F5344CB8AC3E}">
        <p14:creationId xmlns:p14="http://schemas.microsoft.com/office/powerpoint/2010/main" val="697802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B8C808-AABC-C2C2-F2EA-1C8F49073CDB}"/>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4E79E0E-424D-70F4-D68B-2340809C5C47}"/>
              </a:ext>
            </a:extLst>
          </p:cNvPr>
          <p:cNvSpPr>
            <a:spLocks noGrp="1"/>
          </p:cNvSpPr>
          <p:nvPr>
            <p:ph type="dt" sz="half" idx="10"/>
          </p:nvPr>
        </p:nvSpPr>
        <p:spPr/>
        <p:txBody>
          <a:bodyPr/>
          <a:lstStyle/>
          <a:p>
            <a:fld id="{AF746157-D43C-4EA6-A244-5D6121DDCF06}" type="datetimeFigureOut">
              <a:rPr lang="fi-FI" smtClean="0"/>
              <a:t>25.5.2026</a:t>
            </a:fld>
            <a:endParaRPr lang="fi-FI"/>
          </a:p>
        </p:txBody>
      </p:sp>
      <p:sp>
        <p:nvSpPr>
          <p:cNvPr id="4" name="Alatunnisteen paikkamerkki 3">
            <a:extLst>
              <a:ext uri="{FF2B5EF4-FFF2-40B4-BE49-F238E27FC236}">
                <a16:creationId xmlns:a16="http://schemas.microsoft.com/office/drawing/2014/main" id="{73C93176-0EB1-A4AC-43B3-597B315AAFD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F1F4259-DF42-6F8A-3DDF-4077B3925EAB}"/>
              </a:ext>
            </a:extLst>
          </p:cNvPr>
          <p:cNvSpPr>
            <a:spLocks noGrp="1"/>
          </p:cNvSpPr>
          <p:nvPr>
            <p:ph type="sldNum" sz="quarter" idx="12"/>
          </p:nvPr>
        </p:nvSpPr>
        <p:spPr/>
        <p:txBody>
          <a:bodyPr/>
          <a:lstStyle/>
          <a:p>
            <a:fld id="{5FC04891-E43C-4EFF-9371-3B494FBE0697}" type="slidenum">
              <a:rPr lang="fi-FI" smtClean="0"/>
              <a:t>‹#›</a:t>
            </a:fld>
            <a:endParaRPr lang="fi-FI"/>
          </a:p>
        </p:txBody>
      </p:sp>
    </p:spTree>
    <p:extLst>
      <p:ext uri="{BB962C8B-B14F-4D97-AF65-F5344CB8AC3E}">
        <p14:creationId xmlns:p14="http://schemas.microsoft.com/office/powerpoint/2010/main" val="144472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254E932-E0F4-2076-80A4-16A225B6C088}"/>
              </a:ext>
            </a:extLst>
          </p:cNvPr>
          <p:cNvSpPr>
            <a:spLocks noGrp="1"/>
          </p:cNvSpPr>
          <p:nvPr>
            <p:ph type="dt" sz="half" idx="10"/>
          </p:nvPr>
        </p:nvSpPr>
        <p:spPr/>
        <p:txBody>
          <a:bodyPr/>
          <a:lstStyle/>
          <a:p>
            <a:fld id="{AF746157-D43C-4EA6-A244-5D6121DDCF06}" type="datetimeFigureOut">
              <a:rPr lang="fi-FI" smtClean="0"/>
              <a:t>25.5.2026</a:t>
            </a:fld>
            <a:endParaRPr lang="fi-FI"/>
          </a:p>
        </p:txBody>
      </p:sp>
      <p:sp>
        <p:nvSpPr>
          <p:cNvPr id="3" name="Alatunnisteen paikkamerkki 2">
            <a:extLst>
              <a:ext uri="{FF2B5EF4-FFF2-40B4-BE49-F238E27FC236}">
                <a16:creationId xmlns:a16="http://schemas.microsoft.com/office/drawing/2014/main" id="{AC0C9F63-C3D7-B9F3-1329-684D7CBADD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A7F44A9-536B-FCA3-9650-42804AF9FF53}"/>
              </a:ext>
            </a:extLst>
          </p:cNvPr>
          <p:cNvSpPr>
            <a:spLocks noGrp="1"/>
          </p:cNvSpPr>
          <p:nvPr>
            <p:ph type="sldNum" sz="quarter" idx="12"/>
          </p:nvPr>
        </p:nvSpPr>
        <p:spPr/>
        <p:txBody>
          <a:bodyPr/>
          <a:lstStyle/>
          <a:p>
            <a:fld id="{5FC04891-E43C-4EFF-9371-3B494FBE0697}" type="slidenum">
              <a:rPr lang="fi-FI" smtClean="0"/>
              <a:t>‹#›</a:t>
            </a:fld>
            <a:endParaRPr lang="fi-FI"/>
          </a:p>
        </p:txBody>
      </p:sp>
    </p:spTree>
    <p:extLst>
      <p:ext uri="{BB962C8B-B14F-4D97-AF65-F5344CB8AC3E}">
        <p14:creationId xmlns:p14="http://schemas.microsoft.com/office/powerpoint/2010/main" val="47316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11C91E-522A-D7AD-16EC-F0D0D24B879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FC7022F-58B6-C653-0243-56B959E81B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7479022F-43B8-E949-8BA1-1B5F015FF6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6A6F494-B58D-31B9-A9D1-7336F1F4C77F}"/>
              </a:ext>
            </a:extLst>
          </p:cNvPr>
          <p:cNvSpPr>
            <a:spLocks noGrp="1"/>
          </p:cNvSpPr>
          <p:nvPr>
            <p:ph type="dt" sz="half" idx="10"/>
          </p:nvPr>
        </p:nvSpPr>
        <p:spPr/>
        <p:txBody>
          <a:bodyPr/>
          <a:lstStyle/>
          <a:p>
            <a:fld id="{AF746157-D43C-4EA6-A244-5D6121DDCF06}" type="datetimeFigureOut">
              <a:rPr lang="fi-FI" smtClean="0"/>
              <a:t>25.5.2026</a:t>
            </a:fld>
            <a:endParaRPr lang="fi-FI"/>
          </a:p>
        </p:txBody>
      </p:sp>
      <p:sp>
        <p:nvSpPr>
          <p:cNvPr id="6" name="Alatunnisteen paikkamerkki 5">
            <a:extLst>
              <a:ext uri="{FF2B5EF4-FFF2-40B4-BE49-F238E27FC236}">
                <a16:creationId xmlns:a16="http://schemas.microsoft.com/office/drawing/2014/main" id="{597A4CBB-C6F2-3A3C-3E6A-F29E73F3642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CF1CF93-504E-38FA-50A2-EE43F78080A1}"/>
              </a:ext>
            </a:extLst>
          </p:cNvPr>
          <p:cNvSpPr>
            <a:spLocks noGrp="1"/>
          </p:cNvSpPr>
          <p:nvPr>
            <p:ph type="sldNum" sz="quarter" idx="12"/>
          </p:nvPr>
        </p:nvSpPr>
        <p:spPr/>
        <p:txBody>
          <a:bodyPr/>
          <a:lstStyle/>
          <a:p>
            <a:fld id="{5FC04891-E43C-4EFF-9371-3B494FBE0697}" type="slidenum">
              <a:rPr lang="fi-FI" smtClean="0"/>
              <a:t>‹#›</a:t>
            </a:fld>
            <a:endParaRPr lang="fi-FI"/>
          </a:p>
        </p:txBody>
      </p:sp>
    </p:spTree>
    <p:extLst>
      <p:ext uri="{BB962C8B-B14F-4D97-AF65-F5344CB8AC3E}">
        <p14:creationId xmlns:p14="http://schemas.microsoft.com/office/powerpoint/2010/main" val="129785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3D8151-6604-1207-9F15-C2D31D3B6E0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C0DC02D-1888-50A1-22EC-4C70F1E726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6EF06589-891A-7B9A-8C75-87C90760D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AF7427C-9AD7-91FE-B510-4F577135C9BD}"/>
              </a:ext>
            </a:extLst>
          </p:cNvPr>
          <p:cNvSpPr>
            <a:spLocks noGrp="1"/>
          </p:cNvSpPr>
          <p:nvPr>
            <p:ph type="dt" sz="half" idx="10"/>
          </p:nvPr>
        </p:nvSpPr>
        <p:spPr/>
        <p:txBody>
          <a:bodyPr/>
          <a:lstStyle/>
          <a:p>
            <a:fld id="{AF746157-D43C-4EA6-A244-5D6121DDCF06}" type="datetimeFigureOut">
              <a:rPr lang="fi-FI" smtClean="0"/>
              <a:t>25.5.2026</a:t>
            </a:fld>
            <a:endParaRPr lang="fi-FI"/>
          </a:p>
        </p:txBody>
      </p:sp>
      <p:sp>
        <p:nvSpPr>
          <p:cNvPr id="6" name="Alatunnisteen paikkamerkki 5">
            <a:extLst>
              <a:ext uri="{FF2B5EF4-FFF2-40B4-BE49-F238E27FC236}">
                <a16:creationId xmlns:a16="http://schemas.microsoft.com/office/drawing/2014/main" id="{361EED0B-C913-AFE9-2224-223EE99945F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28CCA84-FF12-AC47-7F16-68D6784B77FD}"/>
              </a:ext>
            </a:extLst>
          </p:cNvPr>
          <p:cNvSpPr>
            <a:spLocks noGrp="1"/>
          </p:cNvSpPr>
          <p:nvPr>
            <p:ph type="sldNum" sz="quarter" idx="12"/>
          </p:nvPr>
        </p:nvSpPr>
        <p:spPr/>
        <p:txBody>
          <a:bodyPr/>
          <a:lstStyle/>
          <a:p>
            <a:fld id="{5FC04891-E43C-4EFF-9371-3B494FBE0697}" type="slidenum">
              <a:rPr lang="fi-FI" smtClean="0"/>
              <a:t>‹#›</a:t>
            </a:fld>
            <a:endParaRPr lang="fi-FI"/>
          </a:p>
        </p:txBody>
      </p:sp>
    </p:spTree>
    <p:extLst>
      <p:ext uri="{BB962C8B-B14F-4D97-AF65-F5344CB8AC3E}">
        <p14:creationId xmlns:p14="http://schemas.microsoft.com/office/powerpoint/2010/main" val="34520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B3F17CF-0FFC-7002-C545-EE15AA3D0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2DB6825-8731-260D-8945-C3F11512F5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884A649-B4B6-41E6-97EA-D9A46FB95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746157-D43C-4EA6-A244-5D6121DDCF06}" type="datetimeFigureOut">
              <a:rPr lang="fi-FI" smtClean="0"/>
              <a:t>25.5.2026</a:t>
            </a:fld>
            <a:endParaRPr lang="fi-FI"/>
          </a:p>
        </p:txBody>
      </p:sp>
      <p:sp>
        <p:nvSpPr>
          <p:cNvPr id="5" name="Alatunnisteen paikkamerkki 4">
            <a:extLst>
              <a:ext uri="{FF2B5EF4-FFF2-40B4-BE49-F238E27FC236}">
                <a16:creationId xmlns:a16="http://schemas.microsoft.com/office/drawing/2014/main" id="{F1C51E54-E336-D9B4-B30E-3DCC2644E9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EEF47694-9B7A-0140-13D1-5FA900635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C04891-E43C-4EFF-9371-3B494FBE0697}" type="slidenum">
              <a:rPr lang="fi-FI" smtClean="0"/>
              <a:t>‹#›</a:t>
            </a:fld>
            <a:endParaRPr lang="fi-FI"/>
          </a:p>
        </p:txBody>
      </p:sp>
    </p:spTree>
    <p:extLst>
      <p:ext uri="{BB962C8B-B14F-4D97-AF65-F5344CB8AC3E}">
        <p14:creationId xmlns:p14="http://schemas.microsoft.com/office/powerpoint/2010/main" val="2428739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98000"/>
          </a:schemeClr>
        </a:solidFill>
        <a:effectLst/>
      </p:bgPr>
    </p:bg>
    <p:spTree>
      <p:nvGrpSpPr>
        <p:cNvPr id="1" name="">
          <a:extLst>
            <a:ext uri="{FF2B5EF4-FFF2-40B4-BE49-F238E27FC236}">
              <a16:creationId xmlns:a16="http://schemas.microsoft.com/office/drawing/2014/main" id="{0CD71B9F-E585-9D70-343A-2F02C1850679}"/>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FCE4DD43-ADB2-D73B-F1E9-52FC33C7D8B4}"/>
              </a:ext>
            </a:extLst>
          </p:cNvPr>
          <p:cNvSpPr>
            <a:spLocks noGrp="1"/>
          </p:cNvSpPr>
          <p:nvPr>
            <p:ph type="title"/>
          </p:nvPr>
        </p:nvSpPr>
        <p:spPr>
          <a:xfrm>
            <a:off x="838199" y="365125"/>
            <a:ext cx="8272549" cy="1325563"/>
          </a:xfrm>
        </p:spPr>
        <p:txBody>
          <a:bodyPr>
            <a:normAutofit fontScale="90000"/>
          </a:bodyPr>
          <a:lstStyle/>
          <a:p>
            <a:r>
              <a:rPr lang="fi-FI" b="1" dirty="0">
                <a:solidFill>
                  <a:schemeClr val="bg1"/>
                </a:solidFill>
              </a:rPr>
              <a:t>Mikä on </a:t>
            </a:r>
            <a:br>
              <a:rPr lang="fi-FI" b="1" dirty="0">
                <a:solidFill>
                  <a:schemeClr val="bg1"/>
                </a:solidFill>
              </a:rPr>
            </a:br>
            <a:r>
              <a:rPr lang="fi-FI" b="1" dirty="0">
                <a:solidFill>
                  <a:schemeClr val="bg1"/>
                </a:solidFill>
              </a:rPr>
              <a:t>PH SIG ja Kanta PH FHIR tukiprojekti?</a:t>
            </a:r>
            <a:endParaRPr lang="fi-FI" dirty="0"/>
          </a:p>
        </p:txBody>
      </p:sp>
      <p:sp>
        <p:nvSpPr>
          <p:cNvPr id="11" name="Tekstin paikkamerkki 10">
            <a:extLst>
              <a:ext uri="{FF2B5EF4-FFF2-40B4-BE49-F238E27FC236}">
                <a16:creationId xmlns:a16="http://schemas.microsoft.com/office/drawing/2014/main" id="{DD7BFE0A-9FB7-8696-6041-68400469EE68}"/>
              </a:ext>
            </a:extLst>
          </p:cNvPr>
          <p:cNvSpPr>
            <a:spLocks noGrp="1"/>
          </p:cNvSpPr>
          <p:nvPr>
            <p:ph idx="1"/>
          </p:nvPr>
        </p:nvSpPr>
        <p:spPr>
          <a:xfrm>
            <a:off x="959891" y="1968459"/>
            <a:ext cx="8017854" cy="4594494"/>
          </a:xfrm>
        </p:spPr>
        <p:txBody>
          <a:bodyPr>
            <a:noAutofit/>
          </a:bodyPr>
          <a:lstStyle/>
          <a:p>
            <a:pPr fontAlgn="base"/>
            <a:r>
              <a:rPr lang="fi-FI" sz="2000" dirty="0">
                <a:solidFill>
                  <a:schemeClr val="bg1"/>
                </a:solidFill>
              </a:rPr>
              <a:t>HL7 Finlandin avoin yhteistyöryhmä sähköisten omahoito-, asiointi- ja hyvinvointipalvelujen </a:t>
            </a:r>
            <a:r>
              <a:rPr lang="fi-FI" sz="2000" dirty="0" err="1">
                <a:solidFill>
                  <a:schemeClr val="bg1"/>
                </a:solidFill>
              </a:rPr>
              <a:t>yhteentoimivuudelle</a:t>
            </a:r>
            <a:endParaRPr lang="fi-FI" sz="2000" dirty="0">
              <a:solidFill>
                <a:schemeClr val="bg1"/>
              </a:solidFill>
            </a:endParaRPr>
          </a:p>
          <a:p>
            <a:pPr marL="0" indent="0" fontAlgn="base">
              <a:buNone/>
            </a:pPr>
            <a:endParaRPr lang="fi-FI" sz="2000" b="1" dirty="0">
              <a:solidFill>
                <a:schemeClr val="bg1"/>
              </a:solidFill>
            </a:endParaRPr>
          </a:p>
          <a:p>
            <a:pPr fontAlgn="base"/>
            <a:r>
              <a:rPr lang="fi-FI" sz="2000" b="1" dirty="0">
                <a:solidFill>
                  <a:srgbClr val="C00000"/>
                </a:solidFill>
              </a:rPr>
              <a:t>Miksi tärkeää juuri nyt?</a:t>
            </a:r>
            <a:br>
              <a:rPr lang="fi-FI" sz="2000" dirty="0">
                <a:solidFill>
                  <a:schemeClr val="bg1"/>
                </a:solidFill>
              </a:rPr>
            </a:br>
            <a:r>
              <a:rPr lang="fi-FI" sz="2000" dirty="0">
                <a:solidFill>
                  <a:schemeClr val="bg1"/>
                </a:solidFill>
              </a:rPr>
              <a:t>Hyvinvointisovellukset, digitaaliset ratkaisut, Kanta, EHDS ja FHIR vievät kohti </a:t>
            </a:r>
            <a:r>
              <a:rPr lang="fi-FI" sz="2000" dirty="0" err="1">
                <a:solidFill>
                  <a:schemeClr val="bg1"/>
                </a:solidFill>
              </a:rPr>
              <a:t>yhteentoimivaa</a:t>
            </a:r>
            <a:r>
              <a:rPr lang="fi-FI" sz="2000" dirty="0">
                <a:solidFill>
                  <a:schemeClr val="bg1"/>
                </a:solidFill>
              </a:rPr>
              <a:t> ekosysteemiä</a:t>
            </a:r>
            <a:endParaRPr lang="fi-FI" sz="2000" b="1" dirty="0">
              <a:solidFill>
                <a:schemeClr val="bg1"/>
              </a:solidFill>
            </a:endParaRPr>
          </a:p>
          <a:p>
            <a:pPr fontAlgn="base"/>
            <a:r>
              <a:rPr lang="fi-FI" sz="2000" b="1" dirty="0">
                <a:solidFill>
                  <a:srgbClr val="C00000"/>
                </a:solidFill>
              </a:rPr>
              <a:t>Mitä käytännössä?</a:t>
            </a:r>
            <a:br>
              <a:rPr lang="fi-FI" sz="2000" dirty="0">
                <a:solidFill>
                  <a:schemeClr val="bg1"/>
                </a:solidFill>
              </a:rPr>
            </a:br>
            <a:r>
              <a:rPr lang="fi-FI" sz="2000" dirty="0">
                <a:solidFill>
                  <a:schemeClr val="bg1"/>
                </a:solidFill>
              </a:rPr>
              <a:t>Työpajat, kommentointi, yhteiset näkemykset, määrittelyjen tuki, uutiskirjeet ja yhteistyö Kelan/THL:n kanssa </a:t>
            </a:r>
          </a:p>
          <a:p>
            <a:pPr fontAlgn="base"/>
            <a:r>
              <a:rPr lang="fi-FI" sz="2000" b="1" dirty="0">
                <a:solidFill>
                  <a:srgbClr val="C00000"/>
                </a:solidFill>
              </a:rPr>
              <a:t>Kanta PH FHIR -tukiprojekti</a:t>
            </a:r>
            <a:br>
              <a:rPr lang="fi-FI" sz="2000" dirty="0">
                <a:solidFill>
                  <a:schemeClr val="bg1"/>
                </a:solidFill>
              </a:rPr>
            </a:br>
            <a:r>
              <a:rPr lang="fi-FI" sz="2000" dirty="0">
                <a:solidFill>
                  <a:schemeClr val="bg1"/>
                </a:solidFill>
              </a:rPr>
              <a:t>Yritysten ja sidosryhmien kanava Kanta PH FHIR -rajapintojen kehittämiseen ja kommentointiin</a:t>
            </a:r>
          </a:p>
        </p:txBody>
      </p:sp>
      <p:pic>
        <p:nvPicPr>
          <p:cNvPr id="7" name="Kuva 6">
            <a:extLst>
              <a:ext uri="{FF2B5EF4-FFF2-40B4-BE49-F238E27FC236}">
                <a16:creationId xmlns:a16="http://schemas.microsoft.com/office/drawing/2014/main" id="{BF51280F-F0CD-F380-F485-D17396B1BC14}"/>
              </a:ext>
            </a:extLst>
          </p:cNvPr>
          <p:cNvPicPr>
            <a:picLocks noChangeAspect="1"/>
          </p:cNvPicPr>
          <p:nvPr/>
        </p:nvPicPr>
        <p:blipFill>
          <a:blip r:embed="rId3"/>
          <a:stretch>
            <a:fillRect/>
          </a:stretch>
        </p:blipFill>
        <p:spPr>
          <a:xfrm>
            <a:off x="9240891" y="6389096"/>
            <a:ext cx="2951109" cy="585862"/>
          </a:xfrm>
          <a:prstGeom prst="rect">
            <a:avLst/>
          </a:prstGeom>
        </p:spPr>
      </p:pic>
      <p:pic>
        <p:nvPicPr>
          <p:cNvPr id="8" name="Kuva 7" descr="Punainen ongelman ratkaisu silta yhdistää kaksi ongelman ratkaisu saaret">
            <a:extLst>
              <a:ext uri="{FF2B5EF4-FFF2-40B4-BE49-F238E27FC236}">
                <a16:creationId xmlns:a16="http://schemas.microsoft.com/office/drawing/2014/main" id="{CB6559D6-62E2-5899-5F13-69FB3E050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0890" y="3917993"/>
            <a:ext cx="2987443" cy="2471104"/>
          </a:xfrm>
          <a:prstGeom prst="rect">
            <a:avLst/>
          </a:prstGeom>
        </p:spPr>
      </p:pic>
      <p:sp>
        <p:nvSpPr>
          <p:cNvPr id="3" name="Tekstiruutu 2">
            <a:extLst>
              <a:ext uri="{FF2B5EF4-FFF2-40B4-BE49-F238E27FC236}">
                <a16:creationId xmlns:a16="http://schemas.microsoft.com/office/drawing/2014/main" id="{71287305-CE1F-52E1-335E-D1969BFF1801}"/>
              </a:ext>
            </a:extLst>
          </p:cNvPr>
          <p:cNvSpPr txBox="1"/>
          <p:nvPr/>
        </p:nvSpPr>
        <p:spPr>
          <a:xfrm>
            <a:off x="9618525" y="1032864"/>
            <a:ext cx="2232171" cy="1969770"/>
          </a:xfrm>
          <a:prstGeom prst="rect">
            <a:avLst/>
          </a:prstGeom>
          <a:noFill/>
        </p:spPr>
        <p:txBody>
          <a:bodyPr wrap="square">
            <a:spAutoFit/>
          </a:bodyPr>
          <a:lstStyle/>
          <a:p>
            <a:pPr fontAlgn="base"/>
            <a:endParaRPr lang="fi-FI" sz="2800" dirty="0">
              <a:solidFill>
                <a:schemeClr val="bg1"/>
              </a:solidFill>
            </a:endParaRPr>
          </a:p>
          <a:p>
            <a:pPr fontAlgn="base"/>
            <a:r>
              <a:rPr lang="fi-FI" sz="2400" dirty="0">
                <a:solidFill>
                  <a:srgbClr val="C00000"/>
                </a:solidFill>
              </a:rPr>
              <a:t>       Mukaan postituslistalle</a:t>
            </a:r>
          </a:p>
          <a:p>
            <a:pPr fontAlgn="base"/>
            <a:endParaRPr lang="fi-FI" sz="2800" dirty="0">
              <a:solidFill>
                <a:schemeClr val="bg1"/>
              </a:solidFill>
            </a:endParaRPr>
          </a:p>
          <a:p>
            <a:pPr algn="l">
              <a:spcAft>
                <a:spcPts val="750"/>
              </a:spcAft>
              <a:buNone/>
            </a:pPr>
            <a:r>
              <a:rPr lang="fi-FI" b="1" dirty="0">
                <a:solidFill>
                  <a:schemeClr val="bg1"/>
                </a:solidFill>
                <a:latin typeface="Arial" panose="020B0604020202020204" pitchFamily="34" charset="0"/>
              </a:rPr>
              <a:t> </a:t>
            </a:r>
            <a:r>
              <a:rPr lang="fi-FI" sz="1800" b="0" i="0" dirty="0">
                <a:solidFill>
                  <a:schemeClr val="bg1"/>
                </a:solidFill>
                <a:effectLst/>
                <a:latin typeface="Arial" panose="020B0604020202020204" pitchFamily="34" charset="0"/>
              </a:rPr>
              <a:t> </a:t>
            </a:r>
          </a:p>
        </p:txBody>
      </p:sp>
      <p:pic>
        <p:nvPicPr>
          <p:cNvPr id="5" name="Kuva 4">
            <a:extLst>
              <a:ext uri="{FF2B5EF4-FFF2-40B4-BE49-F238E27FC236}">
                <a16:creationId xmlns:a16="http://schemas.microsoft.com/office/drawing/2014/main" id="{2D4D1352-294A-7000-0745-071D9BAA723C}"/>
              </a:ext>
            </a:extLst>
          </p:cNvPr>
          <p:cNvPicPr>
            <a:picLocks noChangeAspect="1"/>
          </p:cNvPicPr>
          <p:nvPr/>
        </p:nvPicPr>
        <p:blipFill>
          <a:blip r:embed="rId5"/>
          <a:stretch>
            <a:fillRect/>
          </a:stretch>
        </p:blipFill>
        <p:spPr>
          <a:xfrm>
            <a:off x="10303625" y="2322869"/>
            <a:ext cx="1011611" cy="1009263"/>
          </a:xfrm>
          <a:prstGeom prst="rect">
            <a:avLst/>
          </a:prstGeom>
        </p:spPr>
      </p:pic>
    </p:spTree>
    <p:extLst>
      <p:ext uri="{BB962C8B-B14F-4D97-AF65-F5344CB8AC3E}">
        <p14:creationId xmlns:p14="http://schemas.microsoft.com/office/powerpoint/2010/main" val="184250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alpha val="98000"/>
          </a:schemeClr>
        </a:solidFill>
        <a:effectLst/>
      </p:bgPr>
    </p:bg>
    <p:spTree>
      <p:nvGrpSpPr>
        <p:cNvPr id="1" name="">
          <a:extLst>
            <a:ext uri="{FF2B5EF4-FFF2-40B4-BE49-F238E27FC236}">
              <a16:creationId xmlns:a16="http://schemas.microsoft.com/office/drawing/2014/main" id="{4230DD2F-EF8E-385D-0A05-00CABCF036D2}"/>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059C7BE8-3BE9-A605-1927-68D9F6FB6B5B}"/>
              </a:ext>
            </a:extLst>
          </p:cNvPr>
          <p:cNvSpPr>
            <a:spLocks noGrp="1"/>
          </p:cNvSpPr>
          <p:nvPr>
            <p:ph type="title"/>
          </p:nvPr>
        </p:nvSpPr>
        <p:spPr>
          <a:xfrm>
            <a:off x="838199" y="365125"/>
            <a:ext cx="8278092" cy="1325563"/>
          </a:xfrm>
        </p:spPr>
        <p:txBody>
          <a:bodyPr>
            <a:normAutofit/>
          </a:bodyPr>
          <a:lstStyle/>
          <a:p>
            <a:r>
              <a:rPr lang="fi-FI" b="1" dirty="0">
                <a:solidFill>
                  <a:schemeClr val="bg1"/>
                </a:solidFill>
              </a:rPr>
              <a:t>Miten mukaan PH SIG ja </a:t>
            </a:r>
            <a:br>
              <a:rPr lang="fi-FI" b="1" dirty="0">
                <a:solidFill>
                  <a:schemeClr val="bg1"/>
                </a:solidFill>
              </a:rPr>
            </a:br>
            <a:r>
              <a:rPr lang="fi-FI" b="1" dirty="0">
                <a:solidFill>
                  <a:schemeClr val="bg1"/>
                </a:solidFill>
              </a:rPr>
              <a:t>Kanta PH FHIR tukiprojektiin? </a:t>
            </a:r>
            <a:endParaRPr lang="fi-FI" dirty="0"/>
          </a:p>
        </p:txBody>
      </p:sp>
      <p:graphicFrame>
        <p:nvGraphicFramePr>
          <p:cNvPr id="16" name="Tekstin paikkamerkki 10">
            <a:extLst>
              <a:ext uri="{FF2B5EF4-FFF2-40B4-BE49-F238E27FC236}">
                <a16:creationId xmlns:a16="http://schemas.microsoft.com/office/drawing/2014/main" id="{D4F82848-E3D2-4810-BEE9-8157B714EBFE}"/>
              </a:ext>
            </a:extLst>
          </p:cNvPr>
          <p:cNvGraphicFramePr>
            <a:graphicFrameLocks noGrp="1"/>
          </p:cNvGraphicFramePr>
          <p:nvPr>
            <p:ph idx="1"/>
            <p:extLst>
              <p:ext uri="{D42A27DB-BD31-4B8C-83A1-F6EECF244321}">
                <p14:modId xmlns:p14="http://schemas.microsoft.com/office/powerpoint/2010/main" val="2207205947"/>
              </p:ext>
            </p:extLst>
          </p:nvPr>
        </p:nvGraphicFramePr>
        <p:xfrm>
          <a:off x="840431" y="1944231"/>
          <a:ext cx="6175258" cy="4746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Kuva 6">
            <a:extLst>
              <a:ext uri="{FF2B5EF4-FFF2-40B4-BE49-F238E27FC236}">
                <a16:creationId xmlns:a16="http://schemas.microsoft.com/office/drawing/2014/main" id="{9B8B1D7B-C139-F6B9-CDDF-353724E13B9D}"/>
              </a:ext>
            </a:extLst>
          </p:cNvPr>
          <p:cNvPicPr>
            <a:picLocks noChangeAspect="1"/>
          </p:cNvPicPr>
          <p:nvPr/>
        </p:nvPicPr>
        <p:blipFill>
          <a:blip r:embed="rId8"/>
          <a:stretch>
            <a:fillRect/>
          </a:stretch>
        </p:blipFill>
        <p:spPr>
          <a:xfrm>
            <a:off x="9240891" y="6389096"/>
            <a:ext cx="2951109" cy="585862"/>
          </a:xfrm>
          <a:prstGeom prst="rect">
            <a:avLst/>
          </a:prstGeom>
        </p:spPr>
      </p:pic>
      <p:pic>
        <p:nvPicPr>
          <p:cNvPr id="8" name="Kuva 7" descr="Punainen ongelman ratkaisu silta yhdistää kaksi ongelman ratkaisu saaret">
            <a:extLst>
              <a:ext uri="{FF2B5EF4-FFF2-40B4-BE49-F238E27FC236}">
                <a16:creationId xmlns:a16="http://schemas.microsoft.com/office/drawing/2014/main" id="{AAC6A4B8-012A-70B0-3AC4-405051349F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0890" y="3917993"/>
            <a:ext cx="2987443" cy="2471104"/>
          </a:xfrm>
          <a:prstGeom prst="rect">
            <a:avLst/>
          </a:prstGeom>
        </p:spPr>
      </p:pic>
      <p:sp>
        <p:nvSpPr>
          <p:cNvPr id="13" name="Tekstiruutu 12">
            <a:extLst>
              <a:ext uri="{FF2B5EF4-FFF2-40B4-BE49-F238E27FC236}">
                <a16:creationId xmlns:a16="http://schemas.microsoft.com/office/drawing/2014/main" id="{D217F5D3-D291-50FD-780F-DCE862370101}"/>
              </a:ext>
            </a:extLst>
          </p:cNvPr>
          <p:cNvSpPr txBox="1"/>
          <p:nvPr/>
        </p:nvSpPr>
        <p:spPr>
          <a:xfrm>
            <a:off x="9327533" y="1119269"/>
            <a:ext cx="2232171" cy="1969770"/>
          </a:xfrm>
          <a:prstGeom prst="rect">
            <a:avLst/>
          </a:prstGeom>
          <a:noFill/>
        </p:spPr>
        <p:txBody>
          <a:bodyPr wrap="square">
            <a:spAutoFit/>
          </a:bodyPr>
          <a:lstStyle/>
          <a:p>
            <a:pPr fontAlgn="base"/>
            <a:endParaRPr lang="fi-FI" sz="2800" dirty="0">
              <a:solidFill>
                <a:schemeClr val="bg1"/>
              </a:solidFill>
            </a:endParaRPr>
          </a:p>
          <a:p>
            <a:pPr fontAlgn="base"/>
            <a:r>
              <a:rPr lang="fi-FI" sz="2400" dirty="0">
                <a:solidFill>
                  <a:srgbClr val="C00000"/>
                </a:solidFill>
              </a:rPr>
              <a:t>       Mukaan postituslistalle</a:t>
            </a:r>
          </a:p>
          <a:p>
            <a:pPr fontAlgn="base"/>
            <a:endParaRPr lang="fi-FI" sz="2800" dirty="0">
              <a:solidFill>
                <a:schemeClr val="bg1"/>
              </a:solidFill>
            </a:endParaRPr>
          </a:p>
          <a:p>
            <a:pPr algn="l">
              <a:spcAft>
                <a:spcPts val="750"/>
              </a:spcAft>
              <a:buNone/>
            </a:pPr>
            <a:r>
              <a:rPr lang="fi-FI" b="1" dirty="0">
                <a:solidFill>
                  <a:schemeClr val="bg1"/>
                </a:solidFill>
                <a:latin typeface="Arial" panose="020B0604020202020204" pitchFamily="34" charset="0"/>
              </a:rPr>
              <a:t> </a:t>
            </a:r>
            <a:r>
              <a:rPr lang="fi-FI" sz="1800" b="0" i="0" dirty="0">
                <a:solidFill>
                  <a:schemeClr val="bg1"/>
                </a:solidFill>
                <a:effectLst/>
                <a:latin typeface="Arial" panose="020B0604020202020204" pitchFamily="34" charset="0"/>
              </a:rPr>
              <a:t> </a:t>
            </a:r>
          </a:p>
        </p:txBody>
      </p:sp>
      <p:pic>
        <p:nvPicPr>
          <p:cNvPr id="14" name="Kuva 13">
            <a:extLst>
              <a:ext uri="{FF2B5EF4-FFF2-40B4-BE49-F238E27FC236}">
                <a16:creationId xmlns:a16="http://schemas.microsoft.com/office/drawing/2014/main" id="{5780A15C-E997-2E18-9A21-664378C442B9}"/>
              </a:ext>
            </a:extLst>
          </p:cNvPr>
          <p:cNvPicPr>
            <a:picLocks noChangeAspect="1"/>
          </p:cNvPicPr>
          <p:nvPr/>
        </p:nvPicPr>
        <p:blipFill>
          <a:blip r:embed="rId10"/>
          <a:stretch>
            <a:fillRect/>
          </a:stretch>
        </p:blipFill>
        <p:spPr>
          <a:xfrm>
            <a:off x="9937814" y="2435375"/>
            <a:ext cx="1011611" cy="1009263"/>
          </a:xfrm>
          <a:prstGeom prst="rect">
            <a:avLst/>
          </a:prstGeom>
        </p:spPr>
      </p:pic>
    </p:spTree>
    <p:extLst>
      <p:ext uri="{BB962C8B-B14F-4D97-AF65-F5344CB8AC3E}">
        <p14:creationId xmlns:p14="http://schemas.microsoft.com/office/powerpoint/2010/main" val="387802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98000"/>
          </a:schemeClr>
        </a:solidFill>
        <a:effectLst/>
      </p:bgPr>
    </p:bg>
    <p:spTree>
      <p:nvGrpSpPr>
        <p:cNvPr id="1" name="">
          <a:extLst>
            <a:ext uri="{FF2B5EF4-FFF2-40B4-BE49-F238E27FC236}">
              <a16:creationId xmlns:a16="http://schemas.microsoft.com/office/drawing/2014/main" id="{0276E85B-5CD1-013D-0715-C0BAC0C2A2C7}"/>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3DE86B33-4577-B915-2491-C71AB1C3A348}"/>
              </a:ext>
            </a:extLst>
          </p:cNvPr>
          <p:cNvSpPr>
            <a:spLocks noGrp="1"/>
          </p:cNvSpPr>
          <p:nvPr>
            <p:ph type="title"/>
          </p:nvPr>
        </p:nvSpPr>
        <p:spPr>
          <a:xfrm>
            <a:off x="838199" y="365125"/>
            <a:ext cx="8902436" cy="1325563"/>
          </a:xfrm>
        </p:spPr>
        <p:txBody>
          <a:bodyPr>
            <a:normAutofit/>
          </a:bodyPr>
          <a:lstStyle/>
          <a:p>
            <a:r>
              <a:rPr lang="fi-FI" sz="3600" b="1" dirty="0">
                <a:solidFill>
                  <a:schemeClr val="bg1"/>
                </a:solidFill>
              </a:rPr>
              <a:t>Miksi PH SIG ja Kanta PH FHIR tukiprojekti </a:t>
            </a:r>
            <a:br>
              <a:rPr lang="fi-FI" sz="3600" b="1" dirty="0">
                <a:solidFill>
                  <a:schemeClr val="bg1"/>
                </a:solidFill>
              </a:rPr>
            </a:br>
            <a:r>
              <a:rPr lang="fi-FI" sz="3600" dirty="0">
                <a:solidFill>
                  <a:srgbClr val="C00000"/>
                </a:solidFill>
              </a:rPr>
              <a:t>Miksi tämä on juuri nyt ajankohtaista?</a:t>
            </a:r>
          </a:p>
        </p:txBody>
      </p:sp>
      <p:sp>
        <p:nvSpPr>
          <p:cNvPr id="11" name="Tekstin paikkamerkki 10">
            <a:extLst>
              <a:ext uri="{FF2B5EF4-FFF2-40B4-BE49-F238E27FC236}">
                <a16:creationId xmlns:a16="http://schemas.microsoft.com/office/drawing/2014/main" id="{1A414B55-0548-0903-984A-9EA1A702DAE6}"/>
              </a:ext>
            </a:extLst>
          </p:cNvPr>
          <p:cNvSpPr>
            <a:spLocks noGrp="1"/>
          </p:cNvSpPr>
          <p:nvPr>
            <p:ph idx="1"/>
          </p:nvPr>
        </p:nvSpPr>
        <p:spPr>
          <a:xfrm>
            <a:off x="956809" y="2129616"/>
            <a:ext cx="4551758" cy="3913471"/>
          </a:xfrm>
        </p:spPr>
        <p:txBody>
          <a:bodyPr>
            <a:noAutofit/>
          </a:bodyPr>
          <a:lstStyle/>
          <a:p>
            <a:pPr marL="0" indent="0" fontAlgn="base">
              <a:buNone/>
            </a:pPr>
            <a:r>
              <a:rPr lang="fi-FI" sz="1800" dirty="0">
                <a:solidFill>
                  <a:srgbClr val="C00000"/>
                </a:solidFill>
              </a:rPr>
              <a:t>EHDS tuo kansalaisen tuottaman tiedon osaksi Kanta-kehittämistä</a:t>
            </a:r>
            <a:r>
              <a:rPr lang="fi-FI" sz="1800" b="1" dirty="0">
                <a:solidFill>
                  <a:srgbClr val="C00000"/>
                </a:solidFill>
              </a:rPr>
              <a:t> </a:t>
            </a:r>
          </a:p>
          <a:p>
            <a:pPr fontAlgn="base"/>
            <a:r>
              <a:rPr lang="fi-FI" sz="1800" dirty="0">
                <a:solidFill>
                  <a:schemeClr val="bg1"/>
                </a:solidFill>
              </a:rPr>
              <a:t>EHDS vahvistaa kansalaisen oikeuksia omiin terveystietoihin</a:t>
            </a:r>
          </a:p>
          <a:p>
            <a:pPr fontAlgn="base"/>
            <a:r>
              <a:rPr lang="fi-FI" sz="1800" dirty="0">
                <a:solidFill>
                  <a:schemeClr val="bg1"/>
                </a:solidFill>
              </a:rPr>
              <a:t>Artikla 5 tuo oikeuden lisätä tietoja sähköisiin potilaskertomuksiin</a:t>
            </a:r>
          </a:p>
          <a:p>
            <a:pPr fontAlgn="base"/>
            <a:r>
              <a:rPr lang="fi-FI" sz="1800" dirty="0">
                <a:solidFill>
                  <a:schemeClr val="bg1"/>
                </a:solidFill>
              </a:rPr>
              <a:t>Tämä ei ole vain juridinen muutos, vaan myös rajapinta-, tietosisältö- ja toimintamallikysymys</a:t>
            </a:r>
            <a:r>
              <a:rPr lang="fi-FI" sz="1800" b="1" dirty="0">
                <a:solidFill>
                  <a:schemeClr val="bg1"/>
                </a:solidFill>
              </a:rPr>
              <a:t>	</a:t>
            </a:r>
          </a:p>
        </p:txBody>
      </p:sp>
      <p:pic>
        <p:nvPicPr>
          <p:cNvPr id="7" name="Kuva 6">
            <a:extLst>
              <a:ext uri="{FF2B5EF4-FFF2-40B4-BE49-F238E27FC236}">
                <a16:creationId xmlns:a16="http://schemas.microsoft.com/office/drawing/2014/main" id="{2A774227-359E-527A-BE84-5DBD73A0B51A}"/>
              </a:ext>
            </a:extLst>
          </p:cNvPr>
          <p:cNvPicPr>
            <a:picLocks noChangeAspect="1"/>
          </p:cNvPicPr>
          <p:nvPr/>
        </p:nvPicPr>
        <p:blipFill>
          <a:blip r:embed="rId3"/>
          <a:stretch>
            <a:fillRect/>
          </a:stretch>
        </p:blipFill>
        <p:spPr>
          <a:xfrm>
            <a:off x="9240891" y="6199944"/>
            <a:ext cx="2951109" cy="585862"/>
          </a:xfrm>
          <a:prstGeom prst="rect">
            <a:avLst/>
          </a:prstGeom>
        </p:spPr>
      </p:pic>
      <p:sp>
        <p:nvSpPr>
          <p:cNvPr id="2" name="Tekstiruutu 1">
            <a:extLst>
              <a:ext uri="{FF2B5EF4-FFF2-40B4-BE49-F238E27FC236}">
                <a16:creationId xmlns:a16="http://schemas.microsoft.com/office/drawing/2014/main" id="{102254F2-0FC3-C459-8328-6ABFCE4656AC}"/>
              </a:ext>
            </a:extLst>
          </p:cNvPr>
          <p:cNvSpPr txBox="1"/>
          <p:nvPr/>
        </p:nvSpPr>
        <p:spPr>
          <a:xfrm>
            <a:off x="5189536" y="6199944"/>
            <a:ext cx="4178779" cy="369332"/>
          </a:xfrm>
          <a:prstGeom prst="rect">
            <a:avLst/>
          </a:prstGeom>
          <a:noFill/>
        </p:spPr>
        <p:txBody>
          <a:bodyPr wrap="square" rtlCol="0">
            <a:spAutoFit/>
          </a:bodyPr>
          <a:lstStyle/>
          <a:p>
            <a:pPr algn="ctr"/>
            <a:r>
              <a:rPr lang="fi-FI" i="1" dirty="0" err="1">
                <a:solidFill>
                  <a:srgbClr val="C00000"/>
                </a:solidFill>
              </a:rPr>
              <a:t>Yhteentoimivuus</a:t>
            </a:r>
            <a:r>
              <a:rPr lang="fi-FI" i="1" dirty="0">
                <a:solidFill>
                  <a:srgbClr val="C00000"/>
                </a:solidFill>
              </a:rPr>
              <a:t> syntyy yhdessä</a:t>
            </a:r>
            <a:endParaRPr lang="fi-FI" dirty="0">
              <a:solidFill>
                <a:srgbClr val="C00000"/>
              </a:solidFill>
            </a:endParaRPr>
          </a:p>
        </p:txBody>
      </p:sp>
      <p:pic>
        <p:nvPicPr>
          <p:cNvPr id="5" name="Sisällön paikkamerkki 4">
            <a:extLst>
              <a:ext uri="{FF2B5EF4-FFF2-40B4-BE49-F238E27FC236}">
                <a16:creationId xmlns:a16="http://schemas.microsoft.com/office/drawing/2014/main" id="{8A88A1CB-54FA-7747-1C7C-0D5BA9084798}"/>
              </a:ext>
            </a:extLst>
          </p:cNvPr>
          <p:cNvPicPr>
            <a:picLocks noChangeAspect="1"/>
          </p:cNvPicPr>
          <p:nvPr/>
        </p:nvPicPr>
        <p:blipFill>
          <a:blip r:embed="rId4"/>
          <a:stretch>
            <a:fillRect/>
          </a:stretch>
        </p:blipFill>
        <p:spPr>
          <a:xfrm>
            <a:off x="5508567" y="1913086"/>
            <a:ext cx="6409592" cy="3908561"/>
          </a:xfrm>
          <a:prstGeom prst="rect">
            <a:avLst/>
          </a:prstGeom>
        </p:spPr>
      </p:pic>
    </p:spTree>
    <p:extLst>
      <p:ext uri="{BB962C8B-B14F-4D97-AF65-F5344CB8AC3E}">
        <p14:creationId xmlns:p14="http://schemas.microsoft.com/office/powerpoint/2010/main" val="1454585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98000"/>
          </a:schemeClr>
        </a:solidFill>
        <a:effectLst/>
      </p:bgPr>
    </p:bg>
    <p:spTree>
      <p:nvGrpSpPr>
        <p:cNvPr id="1" name="">
          <a:extLst>
            <a:ext uri="{FF2B5EF4-FFF2-40B4-BE49-F238E27FC236}">
              <a16:creationId xmlns:a16="http://schemas.microsoft.com/office/drawing/2014/main" id="{32D20F92-61AF-E77E-40EF-5A1B8ACC0D1D}"/>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6EEFD15F-6FAD-A9F9-4308-D48776C62290}"/>
              </a:ext>
            </a:extLst>
          </p:cNvPr>
          <p:cNvSpPr>
            <a:spLocks noGrp="1"/>
          </p:cNvSpPr>
          <p:nvPr>
            <p:ph type="title"/>
          </p:nvPr>
        </p:nvSpPr>
        <p:spPr>
          <a:xfrm>
            <a:off x="838199" y="365125"/>
            <a:ext cx="8902436" cy="1325563"/>
          </a:xfrm>
        </p:spPr>
        <p:txBody>
          <a:bodyPr>
            <a:normAutofit/>
          </a:bodyPr>
          <a:lstStyle/>
          <a:p>
            <a:r>
              <a:rPr lang="fi-FI" sz="3600" b="1" dirty="0">
                <a:solidFill>
                  <a:schemeClr val="bg1"/>
                </a:solidFill>
              </a:rPr>
              <a:t>Miksi PH SIG ja Kanta PH FHIR tukiprojekti </a:t>
            </a:r>
            <a:br>
              <a:rPr lang="fi-FI" sz="3600" b="1" dirty="0">
                <a:solidFill>
                  <a:schemeClr val="bg1"/>
                </a:solidFill>
              </a:rPr>
            </a:br>
            <a:r>
              <a:rPr lang="fi-FI" sz="3600" dirty="0">
                <a:solidFill>
                  <a:srgbClr val="C00000"/>
                </a:solidFill>
              </a:rPr>
              <a:t>Miksi tämä on juuri nyt ajankohtaista?</a:t>
            </a:r>
          </a:p>
        </p:txBody>
      </p:sp>
      <p:sp>
        <p:nvSpPr>
          <p:cNvPr id="11" name="Tekstin paikkamerkki 10">
            <a:extLst>
              <a:ext uri="{FF2B5EF4-FFF2-40B4-BE49-F238E27FC236}">
                <a16:creationId xmlns:a16="http://schemas.microsoft.com/office/drawing/2014/main" id="{CE783361-C74D-DE1E-5D85-E40FFCFD48DA}"/>
              </a:ext>
            </a:extLst>
          </p:cNvPr>
          <p:cNvSpPr>
            <a:spLocks noGrp="1"/>
          </p:cNvSpPr>
          <p:nvPr>
            <p:ph idx="1"/>
          </p:nvPr>
        </p:nvSpPr>
        <p:spPr>
          <a:xfrm>
            <a:off x="936028" y="2288943"/>
            <a:ext cx="2728500" cy="3913471"/>
          </a:xfrm>
        </p:spPr>
        <p:txBody>
          <a:bodyPr>
            <a:noAutofit/>
          </a:bodyPr>
          <a:lstStyle/>
          <a:p>
            <a:pPr marL="0" indent="0" fontAlgn="base">
              <a:buNone/>
            </a:pPr>
            <a:r>
              <a:rPr lang="fi-FI" sz="1800" dirty="0">
                <a:solidFill>
                  <a:srgbClr val="C00000"/>
                </a:solidFill>
              </a:rPr>
              <a:t>EHDS tuo kansalaisen tuottaman tiedon osaksi Kanta-kehittämistä</a:t>
            </a:r>
            <a:r>
              <a:rPr lang="fi-FI" sz="1800" b="1" dirty="0">
                <a:solidFill>
                  <a:srgbClr val="C00000"/>
                </a:solidFill>
              </a:rPr>
              <a:t> </a:t>
            </a:r>
          </a:p>
          <a:p>
            <a:pPr fontAlgn="base"/>
            <a:r>
              <a:rPr lang="fi-FI" sz="1800" dirty="0">
                <a:solidFill>
                  <a:schemeClr val="bg1"/>
                </a:solidFill>
              </a:rPr>
              <a:t>Artikla 5 tuo oikeuden lisätä tietoja sähköisiin potilaskertomuksiin</a:t>
            </a:r>
          </a:p>
          <a:p>
            <a:pPr fontAlgn="base"/>
            <a:r>
              <a:rPr lang="fi-FI" sz="1800" dirty="0">
                <a:solidFill>
                  <a:schemeClr val="bg1"/>
                </a:solidFill>
              </a:rPr>
              <a:t>Tämä ei ole vain juridinen muutos, vaan myös rajapinta-, tietosisältö- ja toimintamallikysymys</a:t>
            </a:r>
            <a:r>
              <a:rPr lang="fi-FI" sz="1800" b="1" dirty="0">
                <a:solidFill>
                  <a:schemeClr val="bg1"/>
                </a:solidFill>
              </a:rPr>
              <a:t>	</a:t>
            </a:r>
          </a:p>
        </p:txBody>
      </p:sp>
      <p:pic>
        <p:nvPicPr>
          <p:cNvPr id="7" name="Kuva 6">
            <a:extLst>
              <a:ext uri="{FF2B5EF4-FFF2-40B4-BE49-F238E27FC236}">
                <a16:creationId xmlns:a16="http://schemas.microsoft.com/office/drawing/2014/main" id="{17390D70-8B24-C1A2-C638-5EA0C2DAE6FD}"/>
              </a:ext>
            </a:extLst>
          </p:cNvPr>
          <p:cNvPicPr>
            <a:picLocks noChangeAspect="1"/>
          </p:cNvPicPr>
          <p:nvPr/>
        </p:nvPicPr>
        <p:blipFill>
          <a:blip r:embed="rId3"/>
          <a:stretch>
            <a:fillRect/>
          </a:stretch>
        </p:blipFill>
        <p:spPr>
          <a:xfrm>
            <a:off x="9240891" y="6389096"/>
            <a:ext cx="2951109" cy="585862"/>
          </a:xfrm>
          <a:prstGeom prst="rect">
            <a:avLst/>
          </a:prstGeom>
        </p:spPr>
      </p:pic>
      <p:sp>
        <p:nvSpPr>
          <p:cNvPr id="2" name="Tekstiruutu 1">
            <a:extLst>
              <a:ext uri="{FF2B5EF4-FFF2-40B4-BE49-F238E27FC236}">
                <a16:creationId xmlns:a16="http://schemas.microsoft.com/office/drawing/2014/main" id="{7E43941E-61D7-3676-13CD-FD7CDB1687E7}"/>
              </a:ext>
            </a:extLst>
          </p:cNvPr>
          <p:cNvSpPr txBox="1"/>
          <p:nvPr/>
        </p:nvSpPr>
        <p:spPr>
          <a:xfrm>
            <a:off x="5189536" y="6389096"/>
            <a:ext cx="4178779" cy="369332"/>
          </a:xfrm>
          <a:prstGeom prst="rect">
            <a:avLst/>
          </a:prstGeom>
          <a:noFill/>
        </p:spPr>
        <p:txBody>
          <a:bodyPr wrap="square" rtlCol="0">
            <a:spAutoFit/>
          </a:bodyPr>
          <a:lstStyle/>
          <a:p>
            <a:pPr algn="ctr"/>
            <a:r>
              <a:rPr lang="fi-FI" i="1" dirty="0" err="1">
                <a:solidFill>
                  <a:srgbClr val="C00000"/>
                </a:solidFill>
              </a:rPr>
              <a:t>Yhteentoimivuus</a:t>
            </a:r>
            <a:r>
              <a:rPr lang="fi-FI" i="1" dirty="0">
                <a:solidFill>
                  <a:srgbClr val="C00000"/>
                </a:solidFill>
              </a:rPr>
              <a:t> syntyy yhdessä</a:t>
            </a:r>
            <a:endParaRPr lang="fi-FI" dirty="0">
              <a:solidFill>
                <a:srgbClr val="C00000"/>
              </a:solidFill>
            </a:endParaRPr>
          </a:p>
        </p:txBody>
      </p:sp>
      <p:pic>
        <p:nvPicPr>
          <p:cNvPr id="8" name="Kuva 7">
            <a:extLst>
              <a:ext uri="{FF2B5EF4-FFF2-40B4-BE49-F238E27FC236}">
                <a16:creationId xmlns:a16="http://schemas.microsoft.com/office/drawing/2014/main" id="{F350BF66-93BF-284E-611C-00ADBA42742E}"/>
              </a:ext>
            </a:extLst>
          </p:cNvPr>
          <p:cNvPicPr>
            <a:picLocks noChangeAspect="1"/>
          </p:cNvPicPr>
          <p:nvPr/>
        </p:nvPicPr>
        <p:blipFill>
          <a:blip r:embed="rId4"/>
          <a:stretch>
            <a:fillRect/>
          </a:stretch>
        </p:blipFill>
        <p:spPr>
          <a:xfrm>
            <a:off x="4255094" y="1807356"/>
            <a:ext cx="7722592" cy="4289009"/>
          </a:xfrm>
          <a:prstGeom prst="rect">
            <a:avLst/>
          </a:prstGeom>
        </p:spPr>
      </p:pic>
      <p:pic>
        <p:nvPicPr>
          <p:cNvPr id="3" name="Kuva 2">
            <a:extLst>
              <a:ext uri="{FF2B5EF4-FFF2-40B4-BE49-F238E27FC236}">
                <a16:creationId xmlns:a16="http://schemas.microsoft.com/office/drawing/2014/main" id="{0AFE3581-D063-5555-24F9-79238A3F3C67}"/>
              </a:ext>
            </a:extLst>
          </p:cNvPr>
          <p:cNvPicPr>
            <a:picLocks noChangeAspect="1"/>
          </p:cNvPicPr>
          <p:nvPr/>
        </p:nvPicPr>
        <p:blipFill>
          <a:blip r:embed="rId5"/>
          <a:stretch>
            <a:fillRect/>
          </a:stretch>
        </p:blipFill>
        <p:spPr>
          <a:xfrm>
            <a:off x="4911168" y="3288605"/>
            <a:ext cx="1184832" cy="1020160"/>
          </a:xfrm>
          <a:prstGeom prst="rect">
            <a:avLst/>
          </a:prstGeom>
        </p:spPr>
      </p:pic>
    </p:spTree>
    <p:extLst>
      <p:ext uri="{BB962C8B-B14F-4D97-AF65-F5344CB8AC3E}">
        <p14:creationId xmlns:p14="http://schemas.microsoft.com/office/powerpoint/2010/main" val="204613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99080B-0B1D-DD66-3A19-1A17DE009A88}"/>
              </a:ext>
            </a:extLst>
          </p:cNvPr>
          <p:cNvSpPr>
            <a:spLocks noGrp="1"/>
          </p:cNvSpPr>
          <p:nvPr>
            <p:ph type="title"/>
          </p:nvPr>
        </p:nvSpPr>
        <p:spPr>
          <a:xfrm>
            <a:off x="767862" y="249488"/>
            <a:ext cx="5722993" cy="1325563"/>
          </a:xfrm>
        </p:spPr>
        <p:txBody>
          <a:bodyPr>
            <a:normAutofit/>
          </a:bodyPr>
          <a:lstStyle/>
          <a:p>
            <a:r>
              <a:rPr lang="fi-FI" sz="3200" b="1" dirty="0"/>
              <a:t>Mikä on tukiprojektien rooli?</a:t>
            </a:r>
            <a:br>
              <a:rPr lang="fi-FI" sz="3200" dirty="0"/>
            </a:br>
            <a:endParaRPr lang="fi-FI" sz="3200" dirty="0"/>
          </a:p>
        </p:txBody>
      </p:sp>
      <p:sp>
        <p:nvSpPr>
          <p:cNvPr id="3" name="Sisällön paikkamerkki 2">
            <a:extLst>
              <a:ext uri="{FF2B5EF4-FFF2-40B4-BE49-F238E27FC236}">
                <a16:creationId xmlns:a16="http://schemas.microsoft.com/office/drawing/2014/main" id="{7BD5FB7C-EF31-1813-A825-2CD361699772}"/>
              </a:ext>
            </a:extLst>
          </p:cNvPr>
          <p:cNvSpPr>
            <a:spLocks noGrp="1"/>
          </p:cNvSpPr>
          <p:nvPr>
            <p:ph idx="1"/>
          </p:nvPr>
        </p:nvSpPr>
        <p:spPr>
          <a:xfrm>
            <a:off x="1043727" y="1999292"/>
            <a:ext cx="3397879" cy="4351338"/>
          </a:xfrm>
        </p:spPr>
        <p:txBody>
          <a:bodyPr>
            <a:normAutofit/>
          </a:bodyPr>
          <a:lstStyle/>
          <a:p>
            <a:r>
              <a:rPr lang="fi-FI" sz="2000" dirty="0"/>
              <a:t>PH SIG kokoaa käyttäjät, viranomaiset, yritykset ja asiantuntijat samaan pöytään</a:t>
            </a:r>
          </a:p>
          <a:p>
            <a:r>
              <a:rPr lang="fi-FI" sz="2000" dirty="0"/>
              <a:t>Kanta PH FHIR -tukiprojekti on väline viedä avoin keskustelu kohti määrittelyjä ja toteutusta</a:t>
            </a:r>
          </a:p>
          <a:p>
            <a:r>
              <a:rPr lang="fi-FI" sz="2000" dirty="0"/>
              <a:t>Tavoitteena on tunnistaa, mitä tietoa kansalainen voi tuottaa, miten se välitetään ja miten se näkyy ammattilaisille</a:t>
            </a:r>
          </a:p>
        </p:txBody>
      </p:sp>
      <p:pic>
        <p:nvPicPr>
          <p:cNvPr id="8" name="Kuva 7">
            <a:extLst>
              <a:ext uri="{FF2B5EF4-FFF2-40B4-BE49-F238E27FC236}">
                <a16:creationId xmlns:a16="http://schemas.microsoft.com/office/drawing/2014/main" id="{D61AEF29-4669-8AE9-F936-C10B4233C533}"/>
              </a:ext>
            </a:extLst>
          </p:cNvPr>
          <p:cNvPicPr>
            <a:picLocks noChangeAspect="1"/>
          </p:cNvPicPr>
          <p:nvPr/>
        </p:nvPicPr>
        <p:blipFill>
          <a:blip r:embed="rId2"/>
          <a:stretch>
            <a:fillRect/>
          </a:stretch>
        </p:blipFill>
        <p:spPr>
          <a:xfrm>
            <a:off x="5347259" y="3684001"/>
            <a:ext cx="6166141" cy="3028526"/>
          </a:xfrm>
          <a:prstGeom prst="rect">
            <a:avLst/>
          </a:prstGeom>
        </p:spPr>
      </p:pic>
      <p:pic>
        <p:nvPicPr>
          <p:cNvPr id="11" name="Kuva 10">
            <a:extLst>
              <a:ext uri="{FF2B5EF4-FFF2-40B4-BE49-F238E27FC236}">
                <a16:creationId xmlns:a16="http://schemas.microsoft.com/office/drawing/2014/main" id="{357AADF0-AE5D-D0EA-440C-422E321AA4AC}"/>
              </a:ext>
            </a:extLst>
          </p:cNvPr>
          <p:cNvPicPr>
            <a:picLocks noChangeAspect="1"/>
          </p:cNvPicPr>
          <p:nvPr/>
        </p:nvPicPr>
        <p:blipFill>
          <a:blip r:embed="rId3"/>
          <a:stretch>
            <a:fillRect/>
          </a:stretch>
        </p:blipFill>
        <p:spPr>
          <a:xfrm>
            <a:off x="5578745" y="1337579"/>
            <a:ext cx="5569528" cy="2346422"/>
          </a:xfrm>
          <a:prstGeom prst="rect">
            <a:avLst/>
          </a:prstGeom>
        </p:spPr>
      </p:pic>
      <p:sp>
        <p:nvSpPr>
          <p:cNvPr id="12" name="Suorakulmio: Pyöristetyt kulmat 11">
            <a:extLst>
              <a:ext uri="{FF2B5EF4-FFF2-40B4-BE49-F238E27FC236}">
                <a16:creationId xmlns:a16="http://schemas.microsoft.com/office/drawing/2014/main" id="{B4F701F9-2D08-096C-B387-8D66E5A06E3B}"/>
              </a:ext>
            </a:extLst>
          </p:cNvPr>
          <p:cNvSpPr/>
          <p:nvPr/>
        </p:nvSpPr>
        <p:spPr>
          <a:xfrm>
            <a:off x="767863" y="1503218"/>
            <a:ext cx="3804138" cy="5209309"/>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i-FI"/>
          </a:p>
        </p:txBody>
      </p:sp>
    </p:spTree>
    <p:extLst>
      <p:ext uri="{BB962C8B-B14F-4D97-AF65-F5344CB8AC3E}">
        <p14:creationId xmlns:p14="http://schemas.microsoft.com/office/powerpoint/2010/main" val="1925270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2B2D564-9303-B349-46A0-DB71878DA108}"/>
              </a:ext>
            </a:extLst>
          </p:cNvPr>
          <p:cNvSpPr/>
          <p:nvPr/>
        </p:nvSpPr>
        <p:spPr>
          <a:xfrm>
            <a:off x="0" y="6272138"/>
            <a:ext cx="9240891" cy="41683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8914A93B-5321-14A7-D7A8-8A5604054DB8}"/>
              </a:ext>
            </a:extLst>
          </p:cNvPr>
          <p:cNvSpPr>
            <a:spLocks noGrp="1"/>
          </p:cNvSpPr>
          <p:nvPr>
            <p:ph idx="1"/>
          </p:nvPr>
        </p:nvSpPr>
        <p:spPr>
          <a:xfrm>
            <a:off x="5116695" y="1511877"/>
            <a:ext cx="6403359" cy="4423089"/>
          </a:xfrm>
        </p:spPr>
        <p:txBody>
          <a:bodyPr>
            <a:normAutofit/>
          </a:bodyPr>
          <a:lstStyle/>
          <a:p>
            <a:pPr marL="0" indent="0">
              <a:buNone/>
            </a:pPr>
            <a:r>
              <a:rPr lang="fi-FI" sz="2000" b="1" dirty="0"/>
              <a:t>Kommentointiaika 9.6.2026 asti</a:t>
            </a:r>
            <a:br>
              <a:rPr lang="fi-FI" sz="2000" dirty="0"/>
            </a:br>
            <a:r>
              <a:rPr lang="fi-FI" sz="2000" dirty="0"/>
              <a:t>Kommentteja voivat antaa sekä yksityishenkilöt että organisaatioiden ja järjestelmätoimittajien edustajat</a:t>
            </a:r>
          </a:p>
          <a:p>
            <a:pPr marL="0" indent="0">
              <a:buNone/>
            </a:pPr>
            <a:endParaRPr lang="fi-FI" sz="2000" dirty="0"/>
          </a:p>
          <a:p>
            <a:pPr marL="0" indent="0">
              <a:buNone/>
            </a:pPr>
            <a:endParaRPr lang="fi-FI" sz="2000" dirty="0"/>
          </a:p>
          <a:p>
            <a:pPr marL="0" indent="0">
              <a:buNone/>
            </a:pPr>
            <a:r>
              <a:rPr lang="fi-FI" sz="2000" dirty="0"/>
              <a:t>Eurooppalainen terveystietoalue mahdollistaa, että kansalainen voi lisätä tietoa sähköiseen potilaskertomukseen. Tämän uuden oikeuden toteuttamiseksi THL ja Kela ovat tehneet kansallista valmistelutyötä siitä, mitä tietoja kansalainen voisi lisätä sähköiseen potilaskertomukseen sekä miten kansalaisen lisäämä tieto olisi sote-ammattilaisten käytettävissä</a:t>
            </a:r>
          </a:p>
        </p:txBody>
      </p:sp>
      <p:sp>
        <p:nvSpPr>
          <p:cNvPr id="5" name="Tekstiruutu 4">
            <a:extLst>
              <a:ext uri="{FF2B5EF4-FFF2-40B4-BE49-F238E27FC236}">
                <a16:creationId xmlns:a16="http://schemas.microsoft.com/office/drawing/2014/main" id="{13043D16-13D9-2955-1C9A-3408FC364930}"/>
              </a:ext>
            </a:extLst>
          </p:cNvPr>
          <p:cNvSpPr txBox="1"/>
          <p:nvPr/>
        </p:nvSpPr>
        <p:spPr>
          <a:xfrm>
            <a:off x="373982" y="6311279"/>
            <a:ext cx="8866909" cy="338554"/>
          </a:xfrm>
          <a:prstGeom prst="rect">
            <a:avLst/>
          </a:prstGeom>
          <a:noFill/>
        </p:spPr>
        <p:txBody>
          <a:bodyPr wrap="square">
            <a:spAutoFit/>
          </a:bodyPr>
          <a:lstStyle/>
          <a:p>
            <a:r>
              <a:rPr lang="fi-FI" sz="1600" dirty="0">
                <a:solidFill>
                  <a:schemeClr val="bg1"/>
                </a:solidFill>
              </a:rPr>
              <a:t>PH SIG ja Kanta PH FHIR -tukiprojektit tarjoavat foorumin yhteiseen valmisteluun ja kommentointiin</a:t>
            </a:r>
          </a:p>
        </p:txBody>
      </p:sp>
      <p:pic>
        <p:nvPicPr>
          <p:cNvPr id="6" name="Kuva 5">
            <a:extLst>
              <a:ext uri="{FF2B5EF4-FFF2-40B4-BE49-F238E27FC236}">
                <a16:creationId xmlns:a16="http://schemas.microsoft.com/office/drawing/2014/main" id="{32874F7A-D875-246F-2503-3567B258E1A2}"/>
              </a:ext>
            </a:extLst>
          </p:cNvPr>
          <p:cNvPicPr>
            <a:picLocks noChangeAspect="1"/>
          </p:cNvPicPr>
          <p:nvPr/>
        </p:nvPicPr>
        <p:blipFill>
          <a:blip r:embed="rId2"/>
          <a:stretch>
            <a:fillRect/>
          </a:stretch>
        </p:blipFill>
        <p:spPr>
          <a:xfrm>
            <a:off x="9240891" y="6272138"/>
            <a:ext cx="2951109" cy="585862"/>
          </a:xfrm>
          <a:prstGeom prst="rect">
            <a:avLst/>
          </a:prstGeom>
        </p:spPr>
      </p:pic>
      <p:pic>
        <p:nvPicPr>
          <p:cNvPr id="10" name="Kuva 9">
            <a:extLst>
              <a:ext uri="{FF2B5EF4-FFF2-40B4-BE49-F238E27FC236}">
                <a16:creationId xmlns:a16="http://schemas.microsoft.com/office/drawing/2014/main" id="{BE0B858E-D27A-E0FE-B4A5-371C78F6974D}"/>
              </a:ext>
            </a:extLst>
          </p:cNvPr>
          <p:cNvPicPr>
            <a:picLocks noChangeAspect="1"/>
          </p:cNvPicPr>
          <p:nvPr/>
        </p:nvPicPr>
        <p:blipFill>
          <a:blip r:embed="rId3"/>
          <a:stretch>
            <a:fillRect/>
          </a:stretch>
        </p:blipFill>
        <p:spPr>
          <a:xfrm>
            <a:off x="1813274" y="4443074"/>
            <a:ext cx="1124990" cy="1121764"/>
          </a:xfrm>
          <a:prstGeom prst="rect">
            <a:avLst/>
          </a:prstGeom>
        </p:spPr>
      </p:pic>
      <p:pic>
        <p:nvPicPr>
          <p:cNvPr id="12" name="Kuva 11">
            <a:extLst>
              <a:ext uri="{FF2B5EF4-FFF2-40B4-BE49-F238E27FC236}">
                <a16:creationId xmlns:a16="http://schemas.microsoft.com/office/drawing/2014/main" id="{EB7BD69E-E62F-8778-D518-E2426ED55BE2}"/>
              </a:ext>
            </a:extLst>
          </p:cNvPr>
          <p:cNvPicPr>
            <a:picLocks noChangeAspect="1"/>
          </p:cNvPicPr>
          <p:nvPr/>
        </p:nvPicPr>
        <p:blipFill>
          <a:blip r:embed="rId4"/>
          <a:stretch>
            <a:fillRect/>
          </a:stretch>
        </p:blipFill>
        <p:spPr>
          <a:xfrm>
            <a:off x="44334" y="5645381"/>
            <a:ext cx="1882303" cy="579170"/>
          </a:xfrm>
          <a:prstGeom prst="rect">
            <a:avLst/>
          </a:prstGeom>
        </p:spPr>
      </p:pic>
      <p:pic>
        <p:nvPicPr>
          <p:cNvPr id="7" name="Kuva 6">
            <a:extLst>
              <a:ext uri="{FF2B5EF4-FFF2-40B4-BE49-F238E27FC236}">
                <a16:creationId xmlns:a16="http://schemas.microsoft.com/office/drawing/2014/main" id="{22843501-FF71-25B2-9B30-B98275335A15}"/>
              </a:ext>
            </a:extLst>
          </p:cNvPr>
          <p:cNvPicPr>
            <a:picLocks noChangeAspect="1"/>
          </p:cNvPicPr>
          <p:nvPr/>
        </p:nvPicPr>
        <p:blipFill>
          <a:blip r:embed="rId5"/>
          <a:stretch>
            <a:fillRect/>
          </a:stretch>
        </p:blipFill>
        <p:spPr>
          <a:xfrm>
            <a:off x="471692" y="519545"/>
            <a:ext cx="4114217" cy="3875942"/>
          </a:xfrm>
          <a:prstGeom prst="rect">
            <a:avLst/>
          </a:prstGeom>
        </p:spPr>
      </p:pic>
    </p:spTree>
    <p:extLst>
      <p:ext uri="{BB962C8B-B14F-4D97-AF65-F5344CB8AC3E}">
        <p14:creationId xmlns:p14="http://schemas.microsoft.com/office/powerpoint/2010/main" val="175945728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5682</TotalTime>
  <Words>906</Words>
  <Application>Microsoft Office PowerPoint</Application>
  <PresentationFormat>Laajakuva</PresentationFormat>
  <Paragraphs>46</Paragraphs>
  <Slides>6</Slides>
  <Notes>4</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6</vt:i4>
      </vt:variant>
    </vt:vector>
  </HeadingPairs>
  <TitlesOfParts>
    <vt:vector size="10" baseType="lpstr">
      <vt:lpstr>Aptos</vt:lpstr>
      <vt:lpstr>Aptos Display</vt:lpstr>
      <vt:lpstr>Arial</vt:lpstr>
      <vt:lpstr>Office-teema</vt:lpstr>
      <vt:lpstr>Mikä on  PH SIG ja Kanta PH FHIR tukiprojekti?</vt:lpstr>
      <vt:lpstr>Miten mukaan PH SIG ja  Kanta PH FHIR tukiprojektiin? </vt:lpstr>
      <vt:lpstr>Miksi PH SIG ja Kanta PH FHIR tukiprojekti  Miksi tämä on juuri nyt ajankohtaista?</vt:lpstr>
      <vt:lpstr>Miksi PH SIG ja Kanta PH FHIR tukiprojekti  Miksi tämä on juuri nyt ajankohtaista?</vt:lpstr>
      <vt:lpstr>Mikä on tukiprojektien rooli? </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Hakala Heidi</dc:creator>
  <cp:lastModifiedBy>Hakala Heidi</cp:lastModifiedBy>
  <cp:revision>25</cp:revision>
  <dcterms:created xsi:type="dcterms:W3CDTF">2025-04-30T11:55:19Z</dcterms:created>
  <dcterms:modified xsi:type="dcterms:W3CDTF">2026-05-25T12:17:56Z</dcterms:modified>
</cp:coreProperties>
</file>