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Override2.xml" ContentType="application/vnd.openxmlformats-officedocument.themeOverrid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theme/themeOverride4.xml" ContentType="application/vnd.openxmlformats-officedocument.themeOverrid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theme/themeOverride5.xml" ContentType="application/vnd.openxmlformats-officedocument.themeOverrid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9.xml" ContentType="application/vnd.openxmlformats-officedocument.theme+xml"/>
  <Override PartName="/ppt/theme/themeOverride6.xml" ContentType="application/vnd.openxmlformats-officedocument.themeOverrid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14" r:id="rId2"/>
    <p:sldMasterId id="2147483748" r:id="rId3"/>
    <p:sldMasterId id="2147483766" r:id="rId4"/>
    <p:sldMasterId id="2147483778" r:id="rId5"/>
    <p:sldMasterId id="2147483790" r:id="rId6"/>
    <p:sldMasterId id="2147483802" r:id="rId7"/>
    <p:sldMasterId id="2147483814" r:id="rId8"/>
    <p:sldMasterId id="2147483826" r:id="rId9"/>
  </p:sldMasterIdLst>
  <p:notesMasterIdLst>
    <p:notesMasterId r:id="rId31"/>
  </p:notesMasterIdLst>
  <p:handoutMasterIdLst>
    <p:handoutMasterId r:id="rId32"/>
  </p:handoutMasterIdLst>
  <p:sldIdLst>
    <p:sldId id="663" r:id="rId10"/>
    <p:sldId id="739" r:id="rId11"/>
    <p:sldId id="899" r:id="rId12"/>
    <p:sldId id="900" r:id="rId13"/>
    <p:sldId id="908" r:id="rId14"/>
    <p:sldId id="876" r:id="rId15"/>
    <p:sldId id="832" r:id="rId16"/>
    <p:sldId id="878" r:id="rId17"/>
    <p:sldId id="881" r:id="rId18"/>
    <p:sldId id="880" r:id="rId19"/>
    <p:sldId id="882" r:id="rId20"/>
    <p:sldId id="903" r:id="rId21"/>
    <p:sldId id="909" r:id="rId22"/>
    <p:sldId id="910" r:id="rId23"/>
    <p:sldId id="911" r:id="rId24"/>
    <p:sldId id="912" r:id="rId25"/>
    <p:sldId id="913" r:id="rId26"/>
    <p:sldId id="916" r:id="rId27"/>
    <p:sldId id="917" r:id="rId28"/>
    <p:sldId id="915" r:id="rId29"/>
    <p:sldId id="735" r:id="rId30"/>
  </p:sldIdLst>
  <p:sldSz cx="9144000" cy="6858000" type="screen4x3"/>
  <p:notesSz cx="6735763" cy="9866313"/>
  <p:defaultTextStyle>
    <a:defPPr>
      <a:defRPr lang="en-US"/>
    </a:defPPr>
    <a:lvl1pPr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Clr>
        <a:schemeClr val="bg1"/>
      </a:buClr>
      <a:buSzPct val="100000"/>
      <a:buFont typeface="Wingdings" pitchFamily="2" charset="2"/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FFCCCC"/>
    <a:srgbClr val="9900CC"/>
    <a:srgbClr val="FFF5E0"/>
    <a:srgbClr val="FFCC00"/>
    <a:srgbClr val="FF9966"/>
    <a:srgbClr val="CCFF33"/>
    <a:srgbClr val="99FF33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4" autoAdjust="0"/>
    <p:restoredTop sz="94025" autoAdjust="0"/>
  </p:normalViewPr>
  <p:slideViewPr>
    <p:cSldViewPr>
      <p:cViewPr varScale="1">
        <p:scale>
          <a:sx n="125" d="100"/>
          <a:sy n="125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8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E43B806C-CD17-4ABE-B2BE-D54B52E45191}" type="datetimeFigureOut">
              <a:rPr lang="ja-JP" altLang="en-US"/>
              <a:pPr>
                <a:defRPr/>
              </a:pPr>
              <a:t>2014/10/23</a:t>
            </a:fld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2DB0D439-B124-477A-B231-FB27E6D5072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5696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0"/>
            <a:r>
              <a:rPr lang="en-US" altLang="ja-JP" noProof="0" smtClean="0"/>
              <a:t>Second level</a:t>
            </a:r>
          </a:p>
          <a:p>
            <a:pPr lvl="0"/>
            <a:r>
              <a:rPr lang="en-US" altLang="ja-JP" noProof="0" smtClean="0"/>
              <a:t>Third level</a:t>
            </a:r>
          </a:p>
          <a:p>
            <a:pPr lvl="0"/>
            <a:r>
              <a:rPr lang="en-US" altLang="ja-JP" noProof="0" smtClean="0"/>
              <a:t>Fourth level</a:t>
            </a:r>
          </a:p>
          <a:p>
            <a:pPr lvl="0"/>
            <a:r>
              <a:rPr lang="en-US" altLang="ja-JP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1200" smtClean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33F4EF50-42F6-4B82-883B-96815E7A8B0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3472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D600CD-C7EB-49DC-A0B2-03512F07EDCE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1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ja-JP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63911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DD6B2-924A-43A2-A0C7-E5A916DCF5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62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D4645F-81F7-4C93-9E85-9423A287949B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20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en-CA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378254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2522DF-DAA7-4390-8AEB-1F5523DAD009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21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en-CA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43034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E2CA387-5BDF-42AA-9D4B-401206D1D2E4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2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4686300"/>
            <a:ext cx="5389563" cy="4440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en-US" altLang="ja-JP" sz="3200" dirty="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73045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E2CA387-5BDF-42AA-9D4B-401206D1D2E4}" type="slidenum">
              <a:rPr lang="en-US" altLang="ja-JP" sz="1200">
                <a:latin typeface="Times New Roman" pitchFamily="18" charset="0"/>
                <a:cs typeface="ＭＳ Ｐゴシック"/>
              </a:rPr>
              <a:pPr eaLnBrk="1" hangingPunct="1"/>
              <a:t>3</a:t>
            </a:fld>
            <a:endParaRPr lang="en-US" altLang="ja-JP" sz="1200">
              <a:latin typeface="Times New Roman" pitchFamily="18" charset="0"/>
              <a:cs typeface="ＭＳ Ｐゴシック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4686300"/>
            <a:ext cx="5389563" cy="4440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en-US" altLang="ja-JP" sz="3200" dirty="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32690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0018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62F48D44-77D1-4B2A-B14B-8F43D8AAF3AB}" type="slidenum">
              <a:rPr lang="en-US" altLang="ja-JP" sz="1200">
                <a:effectLst/>
                <a:latin typeface="Times New Roman" pitchFamily="18" charset="0"/>
                <a:cs typeface="ＭＳ Ｐゴシック"/>
              </a:rPr>
              <a:pPr algn="r" eaLnBrk="1" hangingPunct="1">
                <a:buClrTx/>
                <a:buSzTx/>
                <a:buFontTx/>
                <a:buNone/>
              </a:pPr>
              <a:t>7</a:t>
            </a:fld>
            <a:endParaRPr lang="en-US" altLang="ja-JP" sz="1200">
              <a:effectLst/>
              <a:latin typeface="Times New Roman" pitchFamily="18" charset="0"/>
              <a:cs typeface="ＭＳ Ｐゴシック"/>
            </a:endParaRPr>
          </a:p>
        </p:txBody>
      </p:sp>
      <p:sp>
        <p:nvSpPr>
          <p:cNvPr id="148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ja-JP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0750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 txBox="1">
            <a:spLocks noGrp="1" noChangeArrowheads="1"/>
          </p:cNvSpPr>
          <p:nvPr/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buClrTx/>
              <a:buSzTx/>
              <a:buFontTx/>
              <a:buNone/>
            </a:pPr>
            <a:fld id="{62F48D44-77D1-4B2A-B14B-8F43D8AAF3AB}" type="slidenum">
              <a:rPr lang="en-US" altLang="ja-JP" sz="1200">
                <a:effectLst/>
                <a:latin typeface="Times New Roman" pitchFamily="18" charset="0"/>
                <a:cs typeface="ＭＳ Ｐゴシック"/>
              </a:rPr>
              <a:pPr algn="r" eaLnBrk="1" hangingPunct="1">
                <a:buClrTx/>
                <a:buSzTx/>
                <a:buFontTx/>
                <a:buNone/>
              </a:pPr>
              <a:t>8</a:t>
            </a:fld>
            <a:endParaRPr lang="en-US" altLang="ja-JP" sz="1200">
              <a:effectLst/>
              <a:latin typeface="Times New Roman" pitchFamily="18" charset="0"/>
              <a:cs typeface="ＭＳ Ｐゴシック"/>
            </a:endParaRPr>
          </a:p>
        </p:txBody>
      </p:sp>
      <p:sp>
        <p:nvSpPr>
          <p:cNvPr id="148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  <a:buFont typeface="Wingdings" pitchFamily="2" charset="2"/>
              <a:buNone/>
            </a:pPr>
            <a:endParaRPr lang="ja-JP" altLang="ja-JP" sz="3200" smtClean="0">
              <a:latin typeface="Arial" pitchFamily="34" charset="0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46638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88610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89901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528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3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3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3.emf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3.emf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3.emf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3.emf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PowerPoint_bkgrd_lore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 descr="ihe logo-with-TM-transparent-small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24463"/>
            <a:ext cx="16002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8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Click to edit Master title style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5257800"/>
            <a:ext cx="6400800" cy="990600"/>
          </a:xfrm>
        </p:spPr>
        <p:txBody>
          <a:bodyPr lIns="92075" tIns="46038" rIns="92075" bIns="46038" anchor="ctr"/>
          <a:lstStyle>
            <a:lvl1pPr marL="0" indent="0">
              <a:buFont typeface="Wingdings" pitchFamily="2" charset="2"/>
              <a:buNone/>
              <a:defRPr sz="2400">
                <a:solidFill>
                  <a:srgbClr val="FF9900"/>
                </a:solidFill>
              </a:defRPr>
            </a:lvl1pPr>
          </a:lstStyle>
          <a:p>
            <a:r>
              <a:rPr lang="en-US" altLang="ja-JP"/>
              <a:t>Click to edit Master subtitle style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733800" y="6357938"/>
            <a:ext cx="1295400" cy="45720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8935EC0-0A7B-4D5B-8EA0-FCCEA0EB43B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297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8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09D9-52C6-41CF-93B3-5D1A27061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5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000B9-84D4-40F4-AA66-87DB8BE30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91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3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E51C4-59C0-4354-BDA2-A73C4A135A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29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886B4-2EBE-46BA-ADA8-7E1223313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18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F4DF6-0A7E-4493-A416-B94E22A34E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6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4BEBA-EEF4-46DF-9C2A-7677BB3C3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126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"/>
            <a:ext cx="1943100" cy="5448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"/>
            <a:ext cx="5676900" cy="5448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41421-BEA3-4FC2-948F-3E8CAF8F8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77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PowerPoint_bkgrd_lore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 descr="ihe logo-with-TM-transparent-small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24463"/>
            <a:ext cx="16002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00" y="635793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>
              <a:buClrTx/>
              <a:buSzTx/>
              <a:buFontTx/>
              <a:buNone/>
              <a:defRPr/>
            </a:pPr>
            <a:r>
              <a:rPr lang="en-US" altLang="ja-JP" sz="1400" dirty="0">
                <a:solidFill>
                  <a:srgbClr val="FFFFFF"/>
                </a:solidFill>
                <a:effectLst/>
                <a:latin typeface="Times New Roman" pitchFamily="18" charset="0"/>
                <a:ea typeface="MS PGothic" pitchFamily="34" charset="-128"/>
                <a:cs typeface="Arial" pitchFamily="34" charset="0"/>
              </a:rPr>
              <a:t>Oct 2011</a:t>
            </a:r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/>
              <a:t>Click to edit Master title style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5257800"/>
            <a:ext cx="6400800" cy="990600"/>
          </a:xfrm>
        </p:spPr>
        <p:txBody>
          <a:bodyPr lIns="92075" tIns="46038" rIns="92075" bIns="46038" anchor="ctr"/>
          <a:lstStyle>
            <a:lvl1pPr marL="0" indent="0">
              <a:buFont typeface="Wingdings" pitchFamily="2" charset="2"/>
              <a:buNone/>
              <a:defRPr sz="2400">
                <a:solidFill>
                  <a:srgbClr val="FF9900"/>
                </a:solidFill>
              </a:defRPr>
            </a:lvl1pPr>
          </a:lstStyle>
          <a:p>
            <a:r>
              <a:rPr lang="en-US" altLang="ja-JP"/>
              <a:t>Click to edit Master subtitle style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733800" y="6357938"/>
            <a:ext cx="129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CE0ED71-82FA-4387-9C33-FF0B3D992D5B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03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FF"/>
              </a:buClr>
              <a:defRPr/>
            </a:pPr>
            <a:endParaRPr lang="ja-JP" altLang="en-US">
              <a:solidFill>
                <a:srgbClr val="FFFFFF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8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FC11E-935D-4C65-9B9C-187C4B55F00E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919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FF"/>
              </a:buClr>
              <a:defRPr/>
            </a:pPr>
            <a:endParaRPr lang="ja-JP" altLang="en-US">
              <a:solidFill>
                <a:srgbClr val="FFFFFF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7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D4045-FC80-4704-AD9B-4E0271EC57A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8871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6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8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EAFADEE-D761-4352-AD57-B65C05177F1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1884474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FF"/>
              </a:buClr>
              <a:defRPr/>
            </a:pPr>
            <a:endParaRPr lang="ja-JP" altLang="en-US">
              <a:solidFill>
                <a:srgbClr val="FFFFFF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466E4-DDDC-4EA4-967E-D5ED77F1FD8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8509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buClr>
                <a:srgbClr val="0000FF"/>
              </a:buClr>
              <a:defRPr/>
            </a:pPr>
            <a:endParaRPr lang="ja-JP" altLang="en-US">
              <a:solidFill>
                <a:srgbClr val="FFFFFF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4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8D05-0E82-45BB-8771-02A074474FF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2819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2268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08129-6137-4207-8158-9E696233C992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192081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1DAB5-F5B0-4D2C-980F-A96819775489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31840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1E958-1E25-4B82-9F18-885CF0B7DBDE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26476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A9AE5-2B1E-412D-8705-5F91ECAB92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32062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F04CB-4DE4-421C-A33A-912F618EE1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67854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64654-53BD-4FC8-B444-D6CA366D565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86846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E852-D6F9-4EC7-B762-AF87B0DF778C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4093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7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404B37-7887-4F95-A398-3206399F099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2893169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D564D-3512-4F0B-8199-A7D7D9342C48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53220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00560-91B7-4255-811B-28E822876A7B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13728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34110-70C8-4AFF-88FD-C5B413DFCB3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009788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6585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DACAB-E569-48D3-9338-5B68DF4FE11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610027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EAF9-188E-45CC-AA79-82E50BCC2A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532464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4DFB6-243E-4C0D-B6A6-A090ECDC5D5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170949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08EEC-EAF2-4E46-99CB-B0F6A88B9BF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2086417"/>
      </p:ext>
    </p:extLst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3363C-0F66-4672-8CF8-E4904B5656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844312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8AB97-32E1-498D-9938-EDAD249D855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816442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5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D3B6AC-5594-444B-8954-A8B08337FE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4000036"/>
      </p:ext>
    </p:extLst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92430-8211-4AD3-9A6A-A66CFEC22E1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750354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D8233-F1F0-4ED9-B38D-800512EF330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93991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8C4B5-8F20-4ABD-BD51-3E1D644797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019588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97DD0-D326-4A5E-8BF5-8CC0A0DC5EB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845104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04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08129-6137-4207-8158-9E696233C992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88113"/>
      </p:ext>
    </p:extLst>
  </p:cSld>
  <p:clrMapOvr>
    <a:masterClrMapping/>
  </p:clrMapOvr>
  <p:transition spd="slow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1DAB5-F5B0-4D2C-980F-A96819775489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21284"/>
      </p:ext>
    </p:extLst>
  </p:cSld>
  <p:clrMapOvr>
    <a:masterClrMapping/>
  </p:clrMapOvr>
  <p:transition spd="slow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1E958-1E25-4B82-9F18-885CF0B7DBDE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374463"/>
      </p:ext>
    </p:extLst>
  </p:cSld>
  <p:clrMapOvr>
    <a:masterClrMapping/>
  </p:clrMapOvr>
  <p:transition spd="slow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A9AE5-2B1E-412D-8705-5F91ECAB92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08320"/>
      </p:ext>
    </p:extLst>
  </p:cSld>
  <p:clrMapOvr>
    <a:masterClrMapping/>
  </p:clrMapOvr>
  <p:transition spd="slow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F04CB-4DE4-421C-A33A-912F618EE1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348358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41" descr="Banner-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Arial" charset="0"/>
            </a:endParaRPr>
          </a:p>
        </p:txBody>
      </p:sp>
      <p:pic>
        <p:nvPicPr>
          <p:cNvPr id="4" name="Picture 1038" descr="taglin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42" descr="subpage_tagline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0613"/>
            <a:ext cx="9144000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3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A9F466-A7B2-4A1D-84D6-CE09BD77F8E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668808"/>
      </p:ext>
    </p:extLst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64654-53BD-4FC8-B444-D6CA366D565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99554"/>
      </p:ext>
    </p:extLst>
  </p:cSld>
  <p:clrMapOvr>
    <a:masterClrMapping/>
  </p:clrMapOvr>
  <p:transition spd="slow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E852-D6F9-4EC7-B762-AF87B0DF778C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541007"/>
      </p:ext>
    </p:extLst>
  </p:cSld>
  <p:clrMapOvr>
    <a:masterClrMapping/>
  </p:clrMapOvr>
  <p:transition spd="slow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D564D-3512-4F0B-8199-A7D7D9342C48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270669"/>
      </p:ext>
    </p:extLst>
  </p:cSld>
  <p:clrMapOvr>
    <a:masterClrMapping/>
  </p:clrMapOvr>
  <p:transition spd="slow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00560-91B7-4255-811B-28E822876A7B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482290"/>
      </p:ext>
    </p:extLst>
  </p:cSld>
  <p:clrMapOvr>
    <a:masterClrMapping/>
  </p:clrMapOvr>
  <p:transition spd="slow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34110-70C8-4AFF-88FD-C5B413DFCB3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3694"/>
      </p:ext>
    </p:extLst>
  </p:cSld>
  <p:clrMapOvr>
    <a:masterClrMapping/>
  </p:clrMapOvr>
  <p:transition spd="slow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0128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DACAB-E569-48D3-9338-5B68DF4FE11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334994"/>
      </p:ext>
    </p:extLst>
  </p:cSld>
  <p:clrMapOvr>
    <a:masterClrMapping/>
  </p:clrMapOvr>
  <p:transition spd="slow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EAF9-188E-45CC-AA79-82E50BCC2A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9524690"/>
      </p:ext>
    </p:extLst>
  </p:cSld>
  <p:clrMapOvr>
    <a:masterClrMapping/>
  </p:clrMapOvr>
  <p:transition spd="slow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4DFB6-243E-4C0D-B6A6-A090ECDC5D5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598740"/>
      </p:ext>
    </p:extLst>
  </p:cSld>
  <p:clrMapOvr>
    <a:masterClrMapping/>
  </p:clrMapOvr>
  <p:transition spd="slow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08EEC-EAF2-4E46-99CB-B0F6A88B9BF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26932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PowerPoint_bkgrd_lore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0" descr="ihe logo-with-TM-transparent-small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224463"/>
            <a:ext cx="16002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28600" y="63579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buClrTx/>
              <a:buSzTx/>
              <a:buFontTx/>
              <a:buNone/>
            </a:pPr>
            <a:r>
              <a:rPr lang="en-US" sz="1400">
                <a:solidFill>
                  <a:srgbClr val="FFFFFF"/>
                </a:solidFill>
                <a:effectLst/>
                <a:latin typeface="Times New Roman" pitchFamily="18" charset="0"/>
              </a:rPr>
              <a:t>September, 2005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6248400" y="63579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buClrTx/>
              <a:buSzTx/>
              <a:buFontTx/>
              <a:buNone/>
            </a:pPr>
            <a:r>
              <a:rPr lang="en-US" sz="1400">
                <a:solidFill>
                  <a:srgbClr val="FFFFFF"/>
                </a:solidFill>
                <a:effectLst/>
                <a:latin typeface="Times New Roman" pitchFamily="18" charset="0"/>
              </a:rPr>
              <a:t>What IHE Delivers</a:t>
            </a:r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5257800"/>
            <a:ext cx="6400800" cy="990600"/>
          </a:xfrm>
        </p:spPr>
        <p:txBody>
          <a:bodyPr lIns="92075" tIns="46038" rIns="92075" bIns="46038" anchor="ctr"/>
          <a:lstStyle>
            <a:lvl1pPr marL="0" indent="0">
              <a:buFont typeface="Wingdings" pitchFamily="2" charset="2"/>
              <a:buNone/>
              <a:defRPr sz="2400">
                <a:solidFill>
                  <a:srgbClr val="FF9900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733800" y="6357938"/>
            <a:ext cx="1295400" cy="457200"/>
          </a:xfrm>
        </p:spPr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fld id="{B23042E3-7752-48CB-A436-4E13EEB00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3363C-0F66-4672-8CF8-E4904B5656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337793"/>
      </p:ext>
    </p:extLst>
  </p:cSld>
  <p:clrMapOvr>
    <a:masterClrMapping/>
  </p:clrMapOvr>
  <p:transition spd="slow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8AB97-32E1-498D-9938-EDAD249D855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924047"/>
      </p:ext>
    </p:extLst>
  </p:cSld>
  <p:clrMapOvr>
    <a:masterClrMapping/>
  </p:clrMapOvr>
  <p:transition spd="slow"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92430-8211-4AD3-9A6A-A66CFEC22E1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046107"/>
      </p:ext>
    </p:extLst>
  </p:cSld>
  <p:clrMapOvr>
    <a:masterClrMapping/>
  </p:clrMapOvr>
  <p:transition spd="slow"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D8233-F1F0-4ED9-B38D-800512EF330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182637"/>
      </p:ext>
    </p:extLst>
  </p:cSld>
  <p:clrMapOvr>
    <a:masterClrMapping/>
  </p:clrMapOvr>
  <p:transition spd="slow"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8C4B5-8F20-4ABD-BD51-3E1D644797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830071"/>
      </p:ext>
    </p:extLst>
  </p:cSld>
  <p:clrMapOvr>
    <a:masterClrMapping/>
  </p:clrMapOvr>
  <p:transition spd="slow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97DD0-D326-4A5E-8BF5-8CC0A0DC5EB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227843"/>
      </p:ext>
    </p:extLst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2736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08129-6137-4207-8158-9E696233C992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56379"/>
      </p:ext>
    </p:extLst>
  </p:cSld>
  <p:clrMapOvr>
    <a:masterClrMapping/>
  </p:clrMapOvr>
  <p:transition spd="slow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51DAB5-F5B0-4D2C-980F-A96819775489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570603"/>
      </p:ext>
    </p:extLst>
  </p:cSld>
  <p:clrMapOvr>
    <a:masterClrMapping/>
  </p:clrMapOvr>
  <p:transition spd="slow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1E958-1E25-4B82-9F18-885CF0B7DBDE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18823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1EB19-454C-4910-B30E-C267C33F6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52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A9AE5-2B1E-412D-8705-5F91ECAB92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19608"/>
      </p:ext>
    </p:extLst>
  </p:cSld>
  <p:clrMapOvr>
    <a:masterClrMapping/>
  </p:clrMapOvr>
  <p:transition spd="slow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F04CB-4DE4-421C-A33A-912F618EE1C7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58658"/>
      </p:ext>
    </p:extLst>
  </p:cSld>
  <p:clrMapOvr>
    <a:masterClrMapping/>
  </p:clrMapOvr>
  <p:transition spd="slow"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D64654-53BD-4FC8-B444-D6CA366D565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29075"/>
      </p:ext>
    </p:extLst>
  </p:cSld>
  <p:clrMapOvr>
    <a:masterClrMapping/>
  </p:clrMapOvr>
  <p:transition spd="slow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AE852-D6F9-4EC7-B762-AF87B0DF778C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8931"/>
      </p:ext>
    </p:extLst>
  </p:cSld>
  <p:clrMapOvr>
    <a:masterClrMapping/>
  </p:clrMapOvr>
  <p:transition spd="slow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ED564D-3512-4F0B-8199-A7D7D9342C48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18344"/>
      </p:ext>
    </p:extLst>
  </p:cSld>
  <p:clrMapOvr>
    <a:masterClrMapping/>
  </p:clrMapOvr>
  <p:transition spd="slow"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700560-91B7-4255-811B-28E822876A7B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91003"/>
      </p:ext>
    </p:extLst>
  </p:cSld>
  <p:clrMapOvr>
    <a:masterClrMapping/>
  </p:clrMapOvr>
  <p:transition spd="slow"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634110-70C8-4AFF-88FD-C5B413DFCB30}" type="slidenum">
              <a:rPr lang="fr-FR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11750"/>
      </p:ext>
    </p:extLst>
  </p:cSld>
  <p:clrMapOvr>
    <a:masterClrMapping/>
  </p:clrMapOvr>
  <p:transition spd="slow"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52" descr="fond hau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53"/>
          <p:cNvSpPr>
            <a:spLocks noChangeArrowheads="1"/>
          </p:cNvSpPr>
          <p:nvPr userDrawn="1"/>
        </p:nvSpPr>
        <p:spPr bwMode="black">
          <a:xfrm>
            <a:off x="0" y="1693863"/>
            <a:ext cx="9144000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Tx/>
              <a:buSzTx/>
              <a:buFontTx/>
              <a:buNone/>
            </a:pPr>
            <a:endParaRPr lang="en-GB" sz="1800">
              <a:solidFill>
                <a:srgbClr val="30529D"/>
              </a:solidFill>
              <a:effectLst/>
              <a:latin typeface="Trebuchet MS" pitchFamily="34" charset="0"/>
            </a:endParaRPr>
          </a:p>
        </p:txBody>
      </p:sp>
      <p:pic>
        <p:nvPicPr>
          <p:cNvPr id="6" name="Picture 554" descr="ISA_ne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649288" y="3178175"/>
            <a:ext cx="227330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792"/>
          <p:cNvGrpSpPr>
            <a:grpSpLocks/>
          </p:cNvGrpSpPr>
          <p:nvPr userDrawn="1"/>
        </p:nvGrpSpPr>
        <p:grpSpPr bwMode="auto">
          <a:xfrm>
            <a:off x="3103563" y="3644900"/>
            <a:ext cx="6040437" cy="360363"/>
            <a:chOff x="1955" y="2296"/>
            <a:chExt cx="3805" cy="227"/>
          </a:xfrm>
        </p:grpSpPr>
        <p:grpSp>
          <p:nvGrpSpPr>
            <p:cNvPr id="8" name="Group 555"/>
            <p:cNvGrpSpPr>
              <a:grpSpLocks/>
            </p:cNvGrpSpPr>
            <p:nvPr userDrawn="1"/>
          </p:nvGrpSpPr>
          <p:grpSpPr bwMode="auto">
            <a:xfrm>
              <a:off x="1955" y="2296"/>
              <a:ext cx="3940" cy="227"/>
              <a:chOff x="0" y="3839"/>
              <a:chExt cx="5964" cy="227"/>
            </a:xfrm>
          </p:grpSpPr>
          <p:grpSp>
            <p:nvGrpSpPr>
              <p:cNvPr id="110" name="Group 556"/>
              <p:cNvGrpSpPr>
                <a:grpSpLocks/>
              </p:cNvGrpSpPr>
              <p:nvPr userDrawn="1"/>
            </p:nvGrpSpPr>
            <p:grpSpPr bwMode="auto">
              <a:xfrm>
                <a:off x="133" y="3839"/>
                <a:ext cx="5831" cy="227"/>
                <a:chOff x="3657" y="1349"/>
                <a:chExt cx="4536" cy="227"/>
              </a:xfrm>
            </p:grpSpPr>
            <p:sp>
              <p:nvSpPr>
                <p:cNvPr id="112" name="Rectangle 557"/>
                <p:cNvSpPr>
                  <a:spLocks noChangeArrowheads="1"/>
                </p:cNvSpPr>
                <p:nvPr userDrawn="1"/>
              </p:nvSpPr>
              <p:spPr bwMode="gray">
                <a:xfrm>
                  <a:off x="36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3" name="Rectangle 558"/>
                <p:cNvSpPr>
                  <a:spLocks noChangeArrowheads="1"/>
                </p:cNvSpPr>
                <p:nvPr userDrawn="1"/>
              </p:nvSpPr>
              <p:spPr bwMode="gray">
                <a:xfrm>
                  <a:off x="36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4" name="Rectangle 559"/>
                <p:cNvSpPr>
                  <a:spLocks noChangeArrowheads="1"/>
                </p:cNvSpPr>
                <p:nvPr userDrawn="1"/>
              </p:nvSpPr>
              <p:spPr bwMode="gray">
                <a:xfrm>
                  <a:off x="37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5" name="Rectangle 560"/>
                <p:cNvSpPr>
                  <a:spLocks noChangeArrowheads="1"/>
                </p:cNvSpPr>
                <p:nvPr userDrawn="1"/>
              </p:nvSpPr>
              <p:spPr bwMode="gray">
                <a:xfrm>
                  <a:off x="37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6" name="Rectangle 561"/>
                <p:cNvSpPr>
                  <a:spLocks noChangeArrowheads="1"/>
                </p:cNvSpPr>
                <p:nvPr userDrawn="1"/>
              </p:nvSpPr>
              <p:spPr bwMode="gray">
                <a:xfrm>
                  <a:off x="380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7" name="Rectangle 562"/>
                <p:cNvSpPr>
                  <a:spLocks noChangeArrowheads="1"/>
                </p:cNvSpPr>
                <p:nvPr userDrawn="1"/>
              </p:nvSpPr>
              <p:spPr bwMode="gray">
                <a:xfrm>
                  <a:off x="383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8" name="Rectangle 563"/>
                <p:cNvSpPr>
                  <a:spLocks noChangeArrowheads="1"/>
                </p:cNvSpPr>
                <p:nvPr userDrawn="1"/>
              </p:nvSpPr>
              <p:spPr bwMode="gray">
                <a:xfrm>
                  <a:off x="387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19" name="Rectangle 564"/>
                <p:cNvSpPr>
                  <a:spLocks noChangeArrowheads="1"/>
                </p:cNvSpPr>
                <p:nvPr userDrawn="1"/>
              </p:nvSpPr>
              <p:spPr bwMode="gray">
                <a:xfrm>
                  <a:off x="389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0" name="Rectangle 565"/>
                <p:cNvSpPr>
                  <a:spLocks noChangeArrowheads="1"/>
                </p:cNvSpPr>
                <p:nvPr userDrawn="1"/>
              </p:nvSpPr>
              <p:spPr bwMode="gray">
                <a:xfrm>
                  <a:off x="394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1" name="Rectangle 566"/>
                <p:cNvSpPr>
                  <a:spLocks noChangeArrowheads="1"/>
                </p:cNvSpPr>
                <p:nvPr userDrawn="1"/>
              </p:nvSpPr>
              <p:spPr bwMode="gray">
                <a:xfrm>
                  <a:off x="396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2" name="Rectangle 567"/>
                <p:cNvSpPr>
                  <a:spLocks noChangeArrowheads="1"/>
                </p:cNvSpPr>
                <p:nvPr userDrawn="1"/>
              </p:nvSpPr>
              <p:spPr bwMode="gray">
                <a:xfrm>
                  <a:off x="40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3" name="Rectangle 568"/>
                <p:cNvSpPr>
                  <a:spLocks noChangeArrowheads="1"/>
                </p:cNvSpPr>
                <p:nvPr userDrawn="1"/>
              </p:nvSpPr>
              <p:spPr bwMode="gray">
                <a:xfrm>
                  <a:off x="404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4" name="Rectangle 569"/>
                <p:cNvSpPr>
                  <a:spLocks noChangeArrowheads="1"/>
                </p:cNvSpPr>
                <p:nvPr userDrawn="1"/>
              </p:nvSpPr>
              <p:spPr bwMode="gray">
                <a:xfrm>
                  <a:off x="407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5" name="Rectangle 570"/>
                <p:cNvSpPr>
                  <a:spLocks noChangeArrowheads="1"/>
                </p:cNvSpPr>
                <p:nvPr userDrawn="1"/>
              </p:nvSpPr>
              <p:spPr bwMode="gray">
                <a:xfrm>
                  <a:off x="411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6" name="Rectangle 571"/>
                <p:cNvSpPr>
                  <a:spLocks noChangeArrowheads="1"/>
                </p:cNvSpPr>
                <p:nvPr userDrawn="1"/>
              </p:nvSpPr>
              <p:spPr bwMode="gray">
                <a:xfrm>
                  <a:off x="414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7" name="Rectangle 572"/>
                <p:cNvSpPr>
                  <a:spLocks noChangeArrowheads="1"/>
                </p:cNvSpPr>
                <p:nvPr userDrawn="1"/>
              </p:nvSpPr>
              <p:spPr bwMode="gray">
                <a:xfrm>
                  <a:off x="418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8" name="Rectangle 573"/>
                <p:cNvSpPr>
                  <a:spLocks noChangeArrowheads="1"/>
                </p:cNvSpPr>
                <p:nvPr userDrawn="1"/>
              </p:nvSpPr>
              <p:spPr bwMode="gray">
                <a:xfrm>
                  <a:off x="421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29" name="Rectangle 574"/>
                <p:cNvSpPr>
                  <a:spLocks noChangeArrowheads="1"/>
                </p:cNvSpPr>
                <p:nvPr userDrawn="1"/>
              </p:nvSpPr>
              <p:spPr bwMode="gray">
                <a:xfrm>
                  <a:off x="425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0" name="Rectangle 575"/>
                <p:cNvSpPr>
                  <a:spLocks noChangeArrowheads="1"/>
                </p:cNvSpPr>
                <p:nvPr userDrawn="1"/>
              </p:nvSpPr>
              <p:spPr bwMode="gray">
                <a:xfrm>
                  <a:off x="429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1" name="Rectangle 576"/>
                <p:cNvSpPr>
                  <a:spLocks noChangeArrowheads="1"/>
                </p:cNvSpPr>
                <p:nvPr userDrawn="1"/>
              </p:nvSpPr>
              <p:spPr bwMode="gray">
                <a:xfrm>
                  <a:off x="43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2" name="Rectangle 577"/>
                <p:cNvSpPr>
                  <a:spLocks noChangeArrowheads="1"/>
                </p:cNvSpPr>
                <p:nvPr userDrawn="1"/>
              </p:nvSpPr>
              <p:spPr bwMode="gray">
                <a:xfrm>
                  <a:off x="435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3" name="Rectangle 578"/>
                <p:cNvSpPr>
                  <a:spLocks noChangeArrowheads="1"/>
                </p:cNvSpPr>
                <p:nvPr userDrawn="1"/>
              </p:nvSpPr>
              <p:spPr bwMode="gray">
                <a:xfrm>
                  <a:off x="440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4" name="Rectangle 579"/>
                <p:cNvSpPr>
                  <a:spLocks noChangeArrowheads="1"/>
                </p:cNvSpPr>
                <p:nvPr userDrawn="1"/>
              </p:nvSpPr>
              <p:spPr bwMode="gray">
                <a:xfrm>
                  <a:off x="443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5" name="Rectangle 580"/>
                <p:cNvSpPr>
                  <a:spLocks noChangeArrowheads="1"/>
                </p:cNvSpPr>
                <p:nvPr userDrawn="1"/>
              </p:nvSpPr>
              <p:spPr bwMode="gray">
                <a:xfrm>
                  <a:off x="446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6" name="Rectangle 581"/>
                <p:cNvSpPr>
                  <a:spLocks noChangeArrowheads="1"/>
                </p:cNvSpPr>
                <p:nvPr userDrawn="1"/>
              </p:nvSpPr>
              <p:spPr bwMode="gray">
                <a:xfrm>
                  <a:off x="45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7" name="Rectangle 582"/>
                <p:cNvSpPr>
                  <a:spLocks noChangeArrowheads="1"/>
                </p:cNvSpPr>
                <p:nvPr userDrawn="1"/>
              </p:nvSpPr>
              <p:spPr bwMode="gray">
                <a:xfrm>
                  <a:off x="454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8" name="Rectangle 583"/>
                <p:cNvSpPr>
                  <a:spLocks noChangeArrowheads="1"/>
                </p:cNvSpPr>
                <p:nvPr userDrawn="1"/>
              </p:nvSpPr>
              <p:spPr bwMode="gray">
                <a:xfrm>
                  <a:off x="456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39" name="Rectangle 584"/>
                <p:cNvSpPr>
                  <a:spLocks noChangeArrowheads="1"/>
                </p:cNvSpPr>
                <p:nvPr userDrawn="1"/>
              </p:nvSpPr>
              <p:spPr bwMode="gray">
                <a:xfrm>
                  <a:off x="461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0" name="Rectangle 585"/>
                <p:cNvSpPr>
                  <a:spLocks noChangeArrowheads="1"/>
                </p:cNvSpPr>
                <p:nvPr userDrawn="1"/>
              </p:nvSpPr>
              <p:spPr bwMode="gray">
                <a:xfrm>
                  <a:off x="46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1" name="Rectangle 586"/>
                <p:cNvSpPr>
                  <a:spLocks noChangeArrowheads="1"/>
                </p:cNvSpPr>
                <p:nvPr userDrawn="1"/>
              </p:nvSpPr>
              <p:spPr bwMode="gray">
                <a:xfrm>
                  <a:off x="467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2" name="Rectangle 587"/>
                <p:cNvSpPr>
                  <a:spLocks noChangeArrowheads="1"/>
                </p:cNvSpPr>
                <p:nvPr userDrawn="1"/>
              </p:nvSpPr>
              <p:spPr bwMode="gray">
                <a:xfrm>
                  <a:off x="471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3" name="Rectangle 588"/>
                <p:cNvSpPr>
                  <a:spLocks noChangeArrowheads="1"/>
                </p:cNvSpPr>
                <p:nvPr userDrawn="1"/>
              </p:nvSpPr>
              <p:spPr bwMode="gray">
                <a:xfrm>
                  <a:off x="474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4" name="Rectangle 589"/>
                <p:cNvSpPr>
                  <a:spLocks noChangeArrowheads="1"/>
                </p:cNvSpPr>
                <p:nvPr userDrawn="1"/>
              </p:nvSpPr>
              <p:spPr bwMode="gray">
                <a:xfrm>
                  <a:off x="478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5" name="Rectangle 590"/>
                <p:cNvSpPr>
                  <a:spLocks noChangeArrowheads="1"/>
                </p:cNvSpPr>
                <p:nvPr userDrawn="1"/>
              </p:nvSpPr>
              <p:spPr bwMode="gray">
                <a:xfrm>
                  <a:off x="481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6" name="Rectangle 591"/>
                <p:cNvSpPr>
                  <a:spLocks noChangeArrowheads="1"/>
                </p:cNvSpPr>
                <p:nvPr userDrawn="1"/>
              </p:nvSpPr>
              <p:spPr bwMode="gray">
                <a:xfrm>
                  <a:off x="485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7" name="Rectangle 592"/>
                <p:cNvSpPr>
                  <a:spLocks noChangeArrowheads="1"/>
                </p:cNvSpPr>
                <p:nvPr userDrawn="1"/>
              </p:nvSpPr>
              <p:spPr bwMode="gray">
                <a:xfrm>
                  <a:off x="488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8" name="Rectangle 593"/>
                <p:cNvSpPr>
                  <a:spLocks noChangeArrowheads="1"/>
                </p:cNvSpPr>
                <p:nvPr userDrawn="1"/>
              </p:nvSpPr>
              <p:spPr bwMode="gray">
                <a:xfrm>
                  <a:off x="4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49" name="Rectangle 594"/>
                <p:cNvSpPr>
                  <a:spLocks noChangeArrowheads="1"/>
                </p:cNvSpPr>
                <p:nvPr userDrawn="1"/>
              </p:nvSpPr>
              <p:spPr bwMode="gray">
                <a:xfrm>
                  <a:off x="49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0" name="Rectangle 595"/>
                <p:cNvSpPr>
                  <a:spLocks noChangeArrowheads="1"/>
                </p:cNvSpPr>
                <p:nvPr userDrawn="1"/>
              </p:nvSpPr>
              <p:spPr bwMode="gray">
                <a:xfrm>
                  <a:off x="499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1" name="Rectangle 596"/>
                <p:cNvSpPr>
                  <a:spLocks noChangeArrowheads="1"/>
                </p:cNvSpPr>
                <p:nvPr userDrawn="1"/>
              </p:nvSpPr>
              <p:spPr bwMode="gray">
                <a:xfrm>
                  <a:off x="50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2" name="Rectangle 597"/>
                <p:cNvSpPr>
                  <a:spLocks noChangeArrowheads="1"/>
                </p:cNvSpPr>
                <p:nvPr userDrawn="1"/>
              </p:nvSpPr>
              <p:spPr bwMode="gray">
                <a:xfrm>
                  <a:off x="505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3" name="Rectangle 598"/>
                <p:cNvSpPr>
                  <a:spLocks noChangeArrowheads="1"/>
                </p:cNvSpPr>
                <p:nvPr userDrawn="1"/>
              </p:nvSpPr>
              <p:spPr bwMode="gray">
                <a:xfrm>
                  <a:off x="509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4" name="Rectangle 599"/>
                <p:cNvSpPr>
                  <a:spLocks noChangeArrowheads="1"/>
                </p:cNvSpPr>
                <p:nvPr userDrawn="1"/>
              </p:nvSpPr>
              <p:spPr bwMode="gray">
                <a:xfrm>
                  <a:off x="512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5" name="Rectangle 600"/>
                <p:cNvSpPr>
                  <a:spLocks noChangeArrowheads="1"/>
                </p:cNvSpPr>
                <p:nvPr userDrawn="1"/>
              </p:nvSpPr>
              <p:spPr bwMode="gray">
                <a:xfrm>
                  <a:off x="516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6" name="Rectangle 601"/>
                <p:cNvSpPr>
                  <a:spLocks noChangeArrowheads="1"/>
                </p:cNvSpPr>
                <p:nvPr userDrawn="1"/>
              </p:nvSpPr>
              <p:spPr bwMode="gray">
                <a:xfrm>
                  <a:off x="519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7" name="Rectangle 602"/>
                <p:cNvSpPr>
                  <a:spLocks noChangeArrowheads="1"/>
                </p:cNvSpPr>
                <p:nvPr userDrawn="1"/>
              </p:nvSpPr>
              <p:spPr bwMode="gray">
                <a:xfrm>
                  <a:off x="524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8" name="Rectangle 603"/>
                <p:cNvSpPr>
                  <a:spLocks noChangeArrowheads="1"/>
                </p:cNvSpPr>
                <p:nvPr userDrawn="1"/>
              </p:nvSpPr>
              <p:spPr bwMode="gray">
                <a:xfrm>
                  <a:off x="52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59" name="Rectangle 604"/>
                <p:cNvSpPr>
                  <a:spLocks noChangeArrowheads="1"/>
                </p:cNvSpPr>
                <p:nvPr userDrawn="1"/>
              </p:nvSpPr>
              <p:spPr bwMode="gray">
                <a:xfrm>
                  <a:off x="53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0" name="Rectangle 605"/>
                <p:cNvSpPr>
                  <a:spLocks noChangeArrowheads="1"/>
                </p:cNvSpPr>
                <p:nvPr userDrawn="1"/>
              </p:nvSpPr>
              <p:spPr bwMode="gray">
                <a:xfrm>
                  <a:off x="53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1" name="Rectangle 606"/>
                <p:cNvSpPr>
                  <a:spLocks noChangeArrowheads="1"/>
                </p:cNvSpPr>
                <p:nvPr userDrawn="1"/>
              </p:nvSpPr>
              <p:spPr bwMode="gray">
                <a:xfrm>
                  <a:off x="53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2" name="Rectangle 607"/>
                <p:cNvSpPr>
                  <a:spLocks noChangeArrowheads="1"/>
                </p:cNvSpPr>
                <p:nvPr userDrawn="1"/>
              </p:nvSpPr>
              <p:spPr bwMode="gray">
                <a:xfrm>
                  <a:off x="54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3" name="Rectangle 608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4" name="Rectangle 609"/>
                <p:cNvSpPr>
                  <a:spLocks noChangeArrowheads="1"/>
                </p:cNvSpPr>
                <p:nvPr userDrawn="1"/>
              </p:nvSpPr>
              <p:spPr bwMode="gray">
                <a:xfrm>
                  <a:off x="547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5" name="Rectangle 610"/>
                <p:cNvSpPr>
                  <a:spLocks noChangeArrowheads="1"/>
                </p:cNvSpPr>
                <p:nvPr userDrawn="1"/>
              </p:nvSpPr>
              <p:spPr bwMode="gray">
                <a:xfrm>
                  <a:off x="55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6" name="Rectangle 611"/>
                <p:cNvSpPr>
                  <a:spLocks noChangeArrowheads="1"/>
                </p:cNvSpPr>
                <p:nvPr userDrawn="1"/>
              </p:nvSpPr>
              <p:spPr bwMode="gray">
                <a:xfrm>
                  <a:off x="5549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7" name="Rectangle 612"/>
                <p:cNvSpPr>
                  <a:spLocks noChangeArrowheads="1"/>
                </p:cNvSpPr>
                <p:nvPr userDrawn="1"/>
              </p:nvSpPr>
              <p:spPr bwMode="gray">
                <a:xfrm>
                  <a:off x="558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8" name="Rectangle 613"/>
                <p:cNvSpPr>
                  <a:spLocks noChangeArrowheads="1"/>
                </p:cNvSpPr>
                <p:nvPr userDrawn="1"/>
              </p:nvSpPr>
              <p:spPr bwMode="gray">
                <a:xfrm>
                  <a:off x="561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69" name="Rectangle 614"/>
                <p:cNvSpPr>
                  <a:spLocks noChangeArrowheads="1"/>
                </p:cNvSpPr>
                <p:nvPr userDrawn="1"/>
              </p:nvSpPr>
              <p:spPr bwMode="gray">
                <a:xfrm>
                  <a:off x="56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0" name="Rectangle 615"/>
                <p:cNvSpPr>
                  <a:spLocks noChangeArrowheads="1"/>
                </p:cNvSpPr>
                <p:nvPr userDrawn="1"/>
              </p:nvSpPr>
              <p:spPr bwMode="gray">
                <a:xfrm>
                  <a:off x="569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1" name="Rectangle 616"/>
                <p:cNvSpPr>
                  <a:spLocks noChangeArrowheads="1"/>
                </p:cNvSpPr>
                <p:nvPr userDrawn="1"/>
              </p:nvSpPr>
              <p:spPr bwMode="gray">
                <a:xfrm>
                  <a:off x="573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2" name="Rectangle 617"/>
                <p:cNvSpPr>
                  <a:spLocks noChangeArrowheads="1"/>
                </p:cNvSpPr>
                <p:nvPr userDrawn="1"/>
              </p:nvSpPr>
              <p:spPr bwMode="gray">
                <a:xfrm>
                  <a:off x="576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3" name="Rectangle 618"/>
                <p:cNvSpPr>
                  <a:spLocks noChangeArrowheads="1"/>
                </p:cNvSpPr>
                <p:nvPr userDrawn="1"/>
              </p:nvSpPr>
              <p:spPr bwMode="gray">
                <a:xfrm>
                  <a:off x="579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4" name="Rectangle 619"/>
                <p:cNvSpPr>
                  <a:spLocks noChangeArrowheads="1"/>
                </p:cNvSpPr>
                <p:nvPr userDrawn="1"/>
              </p:nvSpPr>
              <p:spPr bwMode="gray">
                <a:xfrm>
                  <a:off x="583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5" name="Rectangle 620"/>
                <p:cNvSpPr>
                  <a:spLocks noChangeArrowheads="1"/>
                </p:cNvSpPr>
                <p:nvPr userDrawn="1"/>
              </p:nvSpPr>
              <p:spPr bwMode="gray">
                <a:xfrm>
                  <a:off x="58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6" name="Rectangle 621"/>
                <p:cNvSpPr>
                  <a:spLocks noChangeArrowheads="1"/>
                </p:cNvSpPr>
                <p:nvPr userDrawn="1"/>
              </p:nvSpPr>
              <p:spPr bwMode="gray">
                <a:xfrm>
                  <a:off x="590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7" name="Rectangle 622"/>
                <p:cNvSpPr>
                  <a:spLocks noChangeArrowheads="1"/>
                </p:cNvSpPr>
                <p:nvPr userDrawn="1"/>
              </p:nvSpPr>
              <p:spPr bwMode="gray">
                <a:xfrm>
                  <a:off x="5936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8" name="Rectangle 623"/>
                <p:cNvSpPr>
                  <a:spLocks noChangeArrowheads="1"/>
                </p:cNvSpPr>
                <p:nvPr userDrawn="1"/>
              </p:nvSpPr>
              <p:spPr bwMode="gray">
                <a:xfrm>
                  <a:off x="59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79" name="Rectangle 624"/>
                <p:cNvSpPr>
                  <a:spLocks noChangeArrowheads="1"/>
                </p:cNvSpPr>
                <p:nvPr userDrawn="1"/>
              </p:nvSpPr>
              <p:spPr bwMode="gray">
                <a:xfrm>
                  <a:off x="6008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0" name="Rectangle 625"/>
                <p:cNvSpPr>
                  <a:spLocks noChangeArrowheads="1"/>
                </p:cNvSpPr>
                <p:nvPr userDrawn="1"/>
              </p:nvSpPr>
              <p:spPr bwMode="gray">
                <a:xfrm>
                  <a:off x="604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1" name="Rectangle 626"/>
                <p:cNvSpPr>
                  <a:spLocks noChangeArrowheads="1"/>
                </p:cNvSpPr>
                <p:nvPr userDrawn="1"/>
              </p:nvSpPr>
              <p:spPr bwMode="gray">
                <a:xfrm>
                  <a:off x="607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2" name="Rectangle 627"/>
                <p:cNvSpPr>
                  <a:spLocks noChangeArrowheads="1"/>
                </p:cNvSpPr>
                <p:nvPr userDrawn="1"/>
              </p:nvSpPr>
              <p:spPr bwMode="gray">
                <a:xfrm>
                  <a:off x="611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3" name="Rectangle 628"/>
                <p:cNvSpPr>
                  <a:spLocks noChangeArrowheads="1"/>
                </p:cNvSpPr>
                <p:nvPr userDrawn="1"/>
              </p:nvSpPr>
              <p:spPr bwMode="gray">
                <a:xfrm>
                  <a:off x="615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4" name="Rectangle 629"/>
                <p:cNvSpPr>
                  <a:spLocks noChangeArrowheads="1"/>
                </p:cNvSpPr>
                <p:nvPr userDrawn="1"/>
              </p:nvSpPr>
              <p:spPr bwMode="gray">
                <a:xfrm>
                  <a:off x="618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5" name="Rectangle 630"/>
                <p:cNvSpPr>
                  <a:spLocks noChangeArrowheads="1"/>
                </p:cNvSpPr>
                <p:nvPr userDrawn="1"/>
              </p:nvSpPr>
              <p:spPr bwMode="gray">
                <a:xfrm>
                  <a:off x="621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6" name="Rectangle 631"/>
                <p:cNvSpPr>
                  <a:spLocks noChangeArrowheads="1"/>
                </p:cNvSpPr>
                <p:nvPr userDrawn="1"/>
              </p:nvSpPr>
              <p:spPr bwMode="gray">
                <a:xfrm>
                  <a:off x="625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7" name="Rectangle 632"/>
                <p:cNvSpPr>
                  <a:spLocks noChangeArrowheads="1"/>
                </p:cNvSpPr>
                <p:nvPr userDrawn="1"/>
              </p:nvSpPr>
              <p:spPr bwMode="gray">
                <a:xfrm>
                  <a:off x="627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8" name="Rectangle 633"/>
                <p:cNvSpPr>
                  <a:spLocks noChangeArrowheads="1"/>
                </p:cNvSpPr>
                <p:nvPr userDrawn="1"/>
              </p:nvSpPr>
              <p:spPr bwMode="gray">
                <a:xfrm>
                  <a:off x="632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89" name="Rectangle 634"/>
                <p:cNvSpPr>
                  <a:spLocks noChangeArrowheads="1"/>
                </p:cNvSpPr>
                <p:nvPr userDrawn="1"/>
              </p:nvSpPr>
              <p:spPr bwMode="gray">
                <a:xfrm>
                  <a:off x="635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0" name="Rectangle 635"/>
                <p:cNvSpPr>
                  <a:spLocks noChangeArrowheads="1"/>
                </p:cNvSpPr>
                <p:nvPr userDrawn="1"/>
              </p:nvSpPr>
              <p:spPr bwMode="gray">
                <a:xfrm>
                  <a:off x="63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1" name="Rectangle 636"/>
                <p:cNvSpPr>
                  <a:spLocks noChangeArrowheads="1"/>
                </p:cNvSpPr>
                <p:nvPr userDrawn="1"/>
              </p:nvSpPr>
              <p:spPr bwMode="gray">
                <a:xfrm>
                  <a:off x="642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2" name="Rectangle 637"/>
                <p:cNvSpPr>
                  <a:spLocks noChangeArrowheads="1"/>
                </p:cNvSpPr>
                <p:nvPr userDrawn="1"/>
              </p:nvSpPr>
              <p:spPr bwMode="gray">
                <a:xfrm>
                  <a:off x="64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3" name="Rectangle 638"/>
                <p:cNvSpPr>
                  <a:spLocks noChangeArrowheads="1"/>
                </p:cNvSpPr>
                <p:nvPr userDrawn="1"/>
              </p:nvSpPr>
              <p:spPr bwMode="gray">
                <a:xfrm>
                  <a:off x="650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4" name="Rectangle 639"/>
                <p:cNvSpPr>
                  <a:spLocks noChangeArrowheads="1"/>
                </p:cNvSpPr>
                <p:nvPr userDrawn="1"/>
              </p:nvSpPr>
              <p:spPr bwMode="gray">
                <a:xfrm>
                  <a:off x="653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5" name="Rectangle 640"/>
                <p:cNvSpPr>
                  <a:spLocks noChangeArrowheads="1"/>
                </p:cNvSpPr>
                <p:nvPr userDrawn="1"/>
              </p:nvSpPr>
              <p:spPr bwMode="gray">
                <a:xfrm>
                  <a:off x="65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6" name="Rectangle 641"/>
                <p:cNvSpPr>
                  <a:spLocks noChangeArrowheads="1"/>
                </p:cNvSpPr>
                <p:nvPr userDrawn="1"/>
              </p:nvSpPr>
              <p:spPr bwMode="gray">
                <a:xfrm>
                  <a:off x="659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7" name="Rectangle 642"/>
                <p:cNvSpPr>
                  <a:spLocks noChangeArrowheads="1"/>
                </p:cNvSpPr>
                <p:nvPr userDrawn="1"/>
              </p:nvSpPr>
              <p:spPr bwMode="gray">
                <a:xfrm>
                  <a:off x="6635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8" name="Rectangle 643"/>
                <p:cNvSpPr>
                  <a:spLocks noChangeArrowheads="1"/>
                </p:cNvSpPr>
                <p:nvPr userDrawn="1"/>
              </p:nvSpPr>
              <p:spPr bwMode="gray">
                <a:xfrm>
                  <a:off x="667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199" name="Rectangle 644"/>
                <p:cNvSpPr>
                  <a:spLocks noChangeArrowheads="1"/>
                </p:cNvSpPr>
                <p:nvPr userDrawn="1"/>
              </p:nvSpPr>
              <p:spPr bwMode="gray">
                <a:xfrm>
                  <a:off x="67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0" name="Rectangle 645"/>
                <p:cNvSpPr>
                  <a:spLocks noChangeArrowheads="1"/>
                </p:cNvSpPr>
                <p:nvPr userDrawn="1"/>
              </p:nvSpPr>
              <p:spPr bwMode="gray">
                <a:xfrm>
                  <a:off x="673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1" name="Rectangle 646"/>
                <p:cNvSpPr>
                  <a:spLocks noChangeArrowheads="1"/>
                </p:cNvSpPr>
                <p:nvPr userDrawn="1"/>
              </p:nvSpPr>
              <p:spPr bwMode="gray">
                <a:xfrm>
                  <a:off x="677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2" name="Rectangle 647"/>
                <p:cNvSpPr>
                  <a:spLocks noChangeArrowheads="1"/>
                </p:cNvSpPr>
                <p:nvPr userDrawn="1"/>
              </p:nvSpPr>
              <p:spPr bwMode="gray">
                <a:xfrm>
                  <a:off x="680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3" name="Rectangle 648"/>
                <p:cNvSpPr>
                  <a:spLocks noChangeArrowheads="1"/>
                </p:cNvSpPr>
                <p:nvPr userDrawn="1"/>
              </p:nvSpPr>
              <p:spPr bwMode="gray">
                <a:xfrm>
                  <a:off x="68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4" name="Rectangle 649"/>
                <p:cNvSpPr>
                  <a:spLocks noChangeArrowheads="1"/>
                </p:cNvSpPr>
                <p:nvPr userDrawn="1"/>
              </p:nvSpPr>
              <p:spPr bwMode="gray">
                <a:xfrm>
                  <a:off x="688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5" name="Rectangle 650"/>
                <p:cNvSpPr>
                  <a:spLocks noChangeArrowheads="1"/>
                </p:cNvSpPr>
                <p:nvPr userDrawn="1"/>
              </p:nvSpPr>
              <p:spPr bwMode="gray">
                <a:xfrm>
                  <a:off x="691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6" name="Rectangle 651"/>
                <p:cNvSpPr>
                  <a:spLocks noChangeArrowheads="1"/>
                </p:cNvSpPr>
                <p:nvPr userDrawn="1"/>
              </p:nvSpPr>
              <p:spPr bwMode="gray">
                <a:xfrm>
                  <a:off x="6953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7" name="Rectangle 652"/>
                <p:cNvSpPr>
                  <a:spLocks noChangeArrowheads="1"/>
                </p:cNvSpPr>
                <p:nvPr userDrawn="1"/>
              </p:nvSpPr>
              <p:spPr bwMode="gray">
                <a:xfrm>
                  <a:off x="699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8" name="Rectangle 653"/>
                <p:cNvSpPr>
                  <a:spLocks noChangeArrowheads="1"/>
                </p:cNvSpPr>
                <p:nvPr userDrawn="1"/>
              </p:nvSpPr>
              <p:spPr bwMode="gray">
                <a:xfrm>
                  <a:off x="7025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09" name="Rectangle 654"/>
                <p:cNvSpPr>
                  <a:spLocks noChangeArrowheads="1"/>
                </p:cNvSpPr>
                <p:nvPr userDrawn="1"/>
              </p:nvSpPr>
              <p:spPr bwMode="gray">
                <a:xfrm>
                  <a:off x="7059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0" name="Rectangle 655"/>
                <p:cNvSpPr>
                  <a:spLocks noChangeArrowheads="1"/>
                </p:cNvSpPr>
                <p:nvPr userDrawn="1"/>
              </p:nvSpPr>
              <p:spPr bwMode="gray">
                <a:xfrm>
                  <a:off x="70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1" name="Rectangle 656"/>
                <p:cNvSpPr>
                  <a:spLocks noChangeArrowheads="1"/>
                </p:cNvSpPr>
                <p:nvPr userDrawn="1"/>
              </p:nvSpPr>
              <p:spPr bwMode="gray">
                <a:xfrm>
                  <a:off x="712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2" name="Rectangle 657"/>
                <p:cNvSpPr>
                  <a:spLocks noChangeArrowheads="1"/>
                </p:cNvSpPr>
                <p:nvPr userDrawn="1"/>
              </p:nvSpPr>
              <p:spPr bwMode="gray">
                <a:xfrm>
                  <a:off x="716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3" name="Rectangle 658"/>
                <p:cNvSpPr>
                  <a:spLocks noChangeArrowheads="1"/>
                </p:cNvSpPr>
                <p:nvPr userDrawn="1"/>
              </p:nvSpPr>
              <p:spPr bwMode="gray">
                <a:xfrm>
                  <a:off x="7197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4" name="Rectangle 659"/>
                <p:cNvSpPr>
                  <a:spLocks noChangeArrowheads="1"/>
                </p:cNvSpPr>
                <p:nvPr userDrawn="1"/>
              </p:nvSpPr>
              <p:spPr bwMode="gray">
                <a:xfrm>
                  <a:off x="72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5" name="Rectangle 660"/>
                <p:cNvSpPr>
                  <a:spLocks noChangeArrowheads="1"/>
                </p:cNvSpPr>
                <p:nvPr userDrawn="1"/>
              </p:nvSpPr>
              <p:spPr bwMode="gray">
                <a:xfrm>
                  <a:off x="7272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6" name="Rectangle 661"/>
                <p:cNvSpPr>
                  <a:spLocks noChangeArrowheads="1"/>
                </p:cNvSpPr>
                <p:nvPr userDrawn="1"/>
              </p:nvSpPr>
              <p:spPr bwMode="gray">
                <a:xfrm>
                  <a:off x="730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7" name="Rectangle 662"/>
                <p:cNvSpPr>
                  <a:spLocks noChangeArrowheads="1"/>
                </p:cNvSpPr>
                <p:nvPr userDrawn="1"/>
              </p:nvSpPr>
              <p:spPr bwMode="gray">
                <a:xfrm>
                  <a:off x="733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8" name="Rectangle 663"/>
                <p:cNvSpPr>
                  <a:spLocks noChangeArrowheads="1"/>
                </p:cNvSpPr>
                <p:nvPr userDrawn="1"/>
              </p:nvSpPr>
              <p:spPr bwMode="gray">
                <a:xfrm>
                  <a:off x="73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19" name="Rectangle 664"/>
                <p:cNvSpPr>
                  <a:spLocks noChangeArrowheads="1"/>
                </p:cNvSpPr>
                <p:nvPr userDrawn="1"/>
              </p:nvSpPr>
              <p:spPr bwMode="gray">
                <a:xfrm>
                  <a:off x="7401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0" name="Rectangle 665"/>
                <p:cNvSpPr>
                  <a:spLocks noChangeArrowheads="1"/>
                </p:cNvSpPr>
                <p:nvPr userDrawn="1"/>
              </p:nvSpPr>
              <p:spPr bwMode="gray">
                <a:xfrm>
                  <a:off x="7443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1" name="Rectangle 666"/>
                <p:cNvSpPr>
                  <a:spLocks noChangeArrowheads="1"/>
                </p:cNvSpPr>
                <p:nvPr userDrawn="1"/>
              </p:nvSpPr>
              <p:spPr bwMode="gray">
                <a:xfrm>
                  <a:off x="747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2" name="Rectangle 667"/>
                <p:cNvSpPr>
                  <a:spLocks noChangeArrowheads="1"/>
                </p:cNvSpPr>
                <p:nvPr userDrawn="1"/>
              </p:nvSpPr>
              <p:spPr bwMode="gray">
                <a:xfrm>
                  <a:off x="751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3" name="Rectangle 668"/>
                <p:cNvSpPr>
                  <a:spLocks noChangeArrowheads="1"/>
                </p:cNvSpPr>
                <p:nvPr userDrawn="1"/>
              </p:nvSpPr>
              <p:spPr bwMode="gray">
                <a:xfrm>
                  <a:off x="755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4" name="Rectangle 669"/>
                <p:cNvSpPr>
                  <a:spLocks noChangeArrowheads="1"/>
                </p:cNvSpPr>
                <p:nvPr userDrawn="1"/>
              </p:nvSpPr>
              <p:spPr bwMode="gray">
                <a:xfrm>
                  <a:off x="7577" y="1349"/>
                  <a:ext cx="12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5" name="Rectangle 670"/>
                <p:cNvSpPr>
                  <a:spLocks noChangeArrowheads="1"/>
                </p:cNvSpPr>
                <p:nvPr userDrawn="1"/>
              </p:nvSpPr>
              <p:spPr bwMode="gray">
                <a:xfrm>
                  <a:off x="7621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6" name="Rectangle 671"/>
                <p:cNvSpPr>
                  <a:spLocks noChangeArrowheads="1"/>
                </p:cNvSpPr>
                <p:nvPr userDrawn="1"/>
              </p:nvSpPr>
              <p:spPr bwMode="gray">
                <a:xfrm>
                  <a:off x="7649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7" name="Rectangle 672"/>
                <p:cNvSpPr>
                  <a:spLocks noChangeArrowheads="1"/>
                </p:cNvSpPr>
                <p:nvPr userDrawn="1"/>
              </p:nvSpPr>
              <p:spPr bwMode="gray">
                <a:xfrm>
                  <a:off x="7690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8" name="Rectangle 673"/>
                <p:cNvSpPr>
                  <a:spLocks noChangeArrowheads="1"/>
                </p:cNvSpPr>
                <p:nvPr userDrawn="1"/>
              </p:nvSpPr>
              <p:spPr bwMode="gray">
                <a:xfrm>
                  <a:off x="772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29" name="Rectangle 674"/>
                <p:cNvSpPr>
                  <a:spLocks noChangeArrowheads="1"/>
                </p:cNvSpPr>
                <p:nvPr userDrawn="1"/>
              </p:nvSpPr>
              <p:spPr bwMode="gray">
                <a:xfrm>
                  <a:off x="776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0" name="Rectangle 675"/>
                <p:cNvSpPr>
                  <a:spLocks noChangeArrowheads="1"/>
                </p:cNvSpPr>
                <p:nvPr userDrawn="1"/>
              </p:nvSpPr>
              <p:spPr bwMode="gray">
                <a:xfrm>
                  <a:off x="7794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1" name="Rectangle 676"/>
                <p:cNvSpPr>
                  <a:spLocks noChangeArrowheads="1"/>
                </p:cNvSpPr>
                <p:nvPr userDrawn="1"/>
              </p:nvSpPr>
              <p:spPr bwMode="gray">
                <a:xfrm>
                  <a:off x="7827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2" name="Rectangle 677"/>
                <p:cNvSpPr>
                  <a:spLocks noChangeArrowheads="1"/>
                </p:cNvSpPr>
                <p:nvPr userDrawn="1"/>
              </p:nvSpPr>
              <p:spPr bwMode="gray">
                <a:xfrm>
                  <a:off x="786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3" name="Rectangle 678"/>
                <p:cNvSpPr>
                  <a:spLocks noChangeArrowheads="1"/>
                </p:cNvSpPr>
                <p:nvPr userDrawn="1"/>
              </p:nvSpPr>
              <p:spPr bwMode="gray">
                <a:xfrm>
                  <a:off x="7894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4" name="Rectangle 679"/>
                <p:cNvSpPr>
                  <a:spLocks noChangeArrowheads="1"/>
                </p:cNvSpPr>
                <p:nvPr userDrawn="1"/>
              </p:nvSpPr>
              <p:spPr bwMode="gray">
                <a:xfrm>
                  <a:off x="7932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5" name="Rectangle 680"/>
                <p:cNvSpPr>
                  <a:spLocks noChangeArrowheads="1"/>
                </p:cNvSpPr>
                <p:nvPr userDrawn="1"/>
              </p:nvSpPr>
              <p:spPr bwMode="gray">
                <a:xfrm>
                  <a:off x="7970" y="1349"/>
                  <a:ext cx="14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6" name="Rectangle 681"/>
                <p:cNvSpPr>
                  <a:spLocks noChangeArrowheads="1"/>
                </p:cNvSpPr>
                <p:nvPr userDrawn="1"/>
              </p:nvSpPr>
              <p:spPr bwMode="gray">
                <a:xfrm>
                  <a:off x="800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7" name="Rectangle 682"/>
                <p:cNvSpPr>
                  <a:spLocks noChangeArrowheads="1"/>
                </p:cNvSpPr>
                <p:nvPr userDrawn="1"/>
              </p:nvSpPr>
              <p:spPr bwMode="gray">
                <a:xfrm>
                  <a:off x="8038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8" name="Rectangle 683"/>
                <p:cNvSpPr>
                  <a:spLocks noChangeArrowheads="1"/>
                </p:cNvSpPr>
                <p:nvPr userDrawn="1"/>
              </p:nvSpPr>
              <p:spPr bwMode="gray">
                <a:xfrm>
                  <a:off x="807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39" name="Rectangle 684"/>
                <p:cNvSpPr>
                  <a:spLocks noChangeArrowheads="1"/>
                </p:cNvSpPr>
                <p:nvPr userDrawn="1"/>
              </p:nvSpPr>
              <p:spPr bwMode="gray">
                <a:xfrm>
                  <a:off x="8113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0" name="Rectangle 685"/>
                <p:cNvSpPr>
                  <a:spLocks noChangeArrowheads="1"/>
                </p:cNvSpPr>
                <p:nvPr userDrawn="1"/>
              </p:nvSpPr>
              <p:spPr bwMode="gray">
                <a:xfrm>
                  <a:off x="8146" y="1349"/>
                  <a:ext cx="13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  <p:sp>
              <p:nvSpPr>
                <p:cNvPr id="241" name="Rectangle 686"/>
                <p:cNvSpPr>
                  <a:spLocks noChangeArrowheads="1"/>
                </p:cNvSpPr>
                <p:nvPr userDrawn="1"/>
              </p:nvSpPr>
              <p:spPr bwMode="gray">
                <a:xfrm>
                  <a:off x="8178" y="1349"/>
                  <a:ext cx="15" cy="227"/>
                </a:xfrm>
                <a:prstGeom prst="rect">
                  <a:avLst/>
                </a:prstGeom>
                <a:solidFill>
                  <a:schemeClr val="bg2">
                    <a:alpha val="14999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buClrTx/>
                    <a:buSzTx/>
                    <a:buFontTx/>
                    <a:buNone/>
                  </a:pPr>
                  <a:endParaRPr lang="en-GB" sz="1800">
                    <a:solidFill>
                      <a:srgbClr val="30529D"/>
                    </a:solidFill>
                    <a:effectLst/>
                    <a:latin typeface="Trebuchet MS" pitchFamily="34" charset="0"/>
                  </a:endParaRPr>
                </a:p>
              </p:txBody>
            </p:sp>
          </p:grpSp>
          <p:sp>
            <p:nvSpPr>
              <p:cNvPr id="111" name="Rectangle 687"/>
              <p:cNvSpPr>
                <a:spLocks noChangeArrowheads="1"/>
              </p:cNvSpPr>
              <p:nvPr userDrawn="1"/>
            </p:nvSpPr>
            <p:spPr bwMode="gray">
              <a:xfrm>
                <a:off x="0" y="3839"/>
                <a:ext cx="5763" cy="227"/>
              </a:xfrm>
              <a:prstGeom prst="rect">
                <a:avLst/>
              </a:prstGeom>
              <a:solidFill>
                <a:schemeClr val="bg1">
                  <a:alpha val="14999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sp>
          <p:nvSpPr>
            <p:cNvPr id="9" name="Rectangle 688"/>
            <p:cNvSpPr>
              <a:spLocks noChangeArrowheads="1"/>
            </p:cNvSpPr>
            <p:nvPr userDrawn="1"/>
          </p:nvSpPr>
          <p:spPr bwMode="gray">
            <a:xfrm>
              <a:off x="1955" y="2313"/>
              <a:ext cx="153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buClrTx/>
                <a:buSzTx/>
                <a:buFontTx/>
                <a:buNone/>
                <a:defRPr/>
              </a:pPr>
              <a:r>
                <a:rPr lang="fr-FR" sz="1400" b="1">
                  <a:solidFill>
                    <a:srgbClr val="FFFFFF"/>
                  </a:solidFill>
                  <a:effectLst/>
                  <a:latin typeface="Trebuchet MS" pitchFamily="34" charset="0"/>
                </a:rPr>
                <a:t>JOINING UP GOVERNMENTS</a:t>
              </a:r>
            </a:p>
          </p:txBody>
        </p:sp>
        <p:sp>
          <p:nvSpPr>
            <p:cNvPr id="10" name="Text Box 689"/>
            <p:cNvSpPr txBox="1">
              <a:spLocks noChangeArrowheads="1"/>
            </p:cNvSpPr>
            <p:nvPr userDrawn="1"/>
          </p:nvSpPr>
          <p:spPr bwMode="gray">
            <a:xfrm>
              <a:off x="4512" y="2301"/>
              <a:ext cx="4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r" eaLnBrk="1" hangingPunct="1">
                <a:buClrTx/>
                <a:buSzTx/>
                <a:buFontTx/>
                <a:buNone/>
              </a:pPr>
              <a:r>
                <a:rPr lang="en-GB" sz="800" b="1">
                  <a:solidFill>
                    <a:srgbClr val="FFFFFF"/>
                  </a:solidFill>
                  <a:effectLst/>
                </a:rPr>
                <a:t>EUROPEAN</a:t>
              </a:r>
              <a:br>
                <a:rPr lang="en-GB" sz="800" b="1">
                  <a:solidFill>
                    <a:srgbClr val="FFFFFF"/>
                  </a:solidFill>
                  <a:effectLst/>
                </a:rPr>
              </a:br>
              <a:r>
                <a:rPr lang="en-GB" sz="800" b="1">
                  <a:solidFill>
                    <a:srgbClr val="FFFFFF"/>
                  </a:solidFill>
                  <a:effectLst/>
                </a:rPr>
                <a:t>COMMISSION</a:t>
              </a:r>
              <a:endParaRPr lang="en-GB" sz="800">
                <a:solidFill>
                  <a:srgbClr val="FFFFFF"/>
                </a:solidFill>
                <a:effectLst/>
              </a:endParaRPr>
            </a:p>
          </p:txBody>
        </p:sp>
        <p:grpSp>
          <p:nvGrpSpPr>
            <p:cNvPr id="11" name="Group 690"/>
            <p:cNvGrpSpPr>
              <a:grpSpLocks noChangeAspect="1"/>
            </p:cNvGrpSpPr>
            <p:nvPr userDrawn="1"/>
          </p:nvGrpSpPr>
          <p:grpSpPr bwMode="auto">
            <a:xfrm>
              <a:off x="4995" y="2296"/>
              <a:ext cx="358" cy="227"/>
              <a:chOff x="252" y="4012"/>
              <a:chExt cx="396" cy="254"/>
            </a:xfrm>
          </p:grpSpPr>
          <p:sp>
            <p:nvSpPr>
              <p:cNvPr id="12" name="Rectangle 691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solidFill>
                <a:srgbClr val="07479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3" name="Rectangle 692"/>
              <p:cNvSpPr>
                <a:spLocks noChangeAspect="1" noChangeArrowheads="1"/>
              </p:cNvSpPr>
              <p:nvPr userDrawn="1"/>
            </p:nvSpPr>
            <p:spPr bwMode="gray">
              <a:xfrm>
                <a:off x="252" y="4012"/>
                <a:ext cx="396" cy="254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4" name="Freeform 693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5" name="Freeform 694"/>
              <p:cNvSpPr>
                <a:spLocks noChangeAspect="1"/>
              </p:cNvSpPr>
              <p:nvPr userDrawn="1"/>
            </p:nvSpPr>
            <p:spPr bwMode="gray">
              <a:xfrm>
                <a:off x="398" y="4210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15" h="40">
                    <a:moveTo>
                      <a:pt x="10" y="15"/>
                    </a:moveTo>
                    <a:lnTo>
                      <a:pt x="0" y="40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6" name="Freeform 695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  <a:cxn ang="0">
                    <a:pos x="25" y="20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7" name="Freeform 696"/>
              <p:cNvSpPr>
                <a:spLocks noChangeAspect="1"/>
              </p:cNvSpPr>
              <p:nvPr userDrawn="1"/>
            </p:nvSpPr>
            <p:spPr bwMode="gray">
              <a:xfrm>
                <a:off x="394" y="420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0"/>
                  </a:cxn>
                  <a:cxn ang="0">
                    <a:pos x="0" y="20"/>
                  </a:cxn>
                  <a:cxn ang="0">
                    <a:pos x="20" y="35"/>
                  </a:cxn>
                </a:cxnLst>
                <a:rect l="0" t="0" r="r" b="b"/>
                <a:pathLst>
                  <a:path w="65" h="60">
                    <a:moveTo>
                      <a:pt x="25" y="20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0"/>
                    </a:lnTo>
                    <a:lnTo>
                      <a:pt x="0" y="20"/>
                    </a:lnTo>
                    <a:lnTo>
                      <a:pt x="2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8" name="Freeform 697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9" name="Freeform 698"/>
              <p:cNvSpPr>
                <a:spLocks noChangeAspect="1"/>
              </p:cNvSpPr>
              <p:nvPr userDrawn="1"/>
            </p:nvSpPr>
            <p:spPr bwMode="gray">
              <a:xfrm>
                <a:off x="402" y="4202"/>
                <a:ext cx="11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0" name="Freeform 699"/>
              <p:cNvSpPr>
                <a:spLocks noChangeAspect="1"/>
              </p:cNvSpPr>
              <p:nvPr userDrawn="1"/>
            </p:nvSpPr>
            <p:spPr bwMode="gray">
              <a:xfrm>
                <a:off x="394" y="4210"/>
                <a:ext cx="10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1" name="Line 70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4" y="4210"/>
                <a:ext cx="10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2" name="Freeform 701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3" name="Freeform 702"/>
              <p:cNvSpPr>
                <a:spLocks noChangeAspect="1"/>
              </p:cNvSpPr>
              <p:nvPr userDrawn="1"/>
            </p:nvSpPr>
            <p:spPr bwMode="gray">
              <a:xfrm>
                <a:off x="364" y="4180"/>
                <a:ext cx="4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4" name="Freeform 703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5" name="Freeform 704"/>
              <p:cNvSpPr>
                <a:spLocks noChangeAspect="1"/>
              </p:cNvSpPr>
              <p:nvPr userDrawn="1"/>
            </p:nvSpPr>
            <p:spPr bwMode="gray">
              <a:xfrm>
                <a:off x="358" y="4170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6" name="Freeform 705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7" name="Freeform 706"/>
              <p:cNvSpPr>
                <a:spLocks noChangeAspect="1"/>
              </p:cNvSpPr>
              <p:nvPr userDrawn="1"/>
            </p:nvSpPr>
            <p:spPr bwMode="gray">
              <a:xfrm>
                <a:off x="366" y="4170"/>
                <a:ext cx="14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8" name="Freeform 707"/>
              <p:cNvSpPr>
                <a:spLocks noChangeAspect="1"/>
              </p:cNvSpPr>
              <p:nvPr userDrawn="1"/>
            </p:nvSpPr>
            <p:spPr bwMode="gray">
              <a:xfrm>
                <a:off x="358" y="4180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29" name="Line 70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58" y="4180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0" name="Freeform 709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1" name="Freeform 710"/>
              <p:cNvSpPr>
                <a:spLocks noChangeAspect="1"/>
              </p:cNvSpPr>
              <p:nvPr userDrawn="1"/>
            </p:nvSpPr>
            <p:spPr bwMode="gray">
              <a:xfrm>
                <a:off x="442" y="4220"/>
                <a:ext cx="2" cy="16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10" h="40">
                    <a:moveTo>
                      <a:pt x="5" y="15"/>
                    </a:move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2" name="Freeform 711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3" name="Freeform 712"/>
              <p:cNvSpPr>
                <a:spLocks noChangeAspect="1"/>
              </p:cNvSpPr>
              <p:nvPr userDrawn="1"/>
            </p:nvSpPr>
            <p:spPr bwMode="gray">
              <a:xfrm>
                <a:off x="436" y="4212"/>
                <a:ext cx="30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60">
                    <a:moveTo>
                      <a:pt x="25" y="20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4" name="Freeform 713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5" name="Freeform 714"/>
              <p:cNvSpPr>
                <a:spLocks noChangeAspect="1"/>
              </p:cNvSpPr>
              <p:nvPr userDrawn="1"/>
            </p:nvSpPr>
            <p:spPr bwMode="gray">
              <a:xfrm>
                <a:off x="444" y="4212"/>
                <a:ext cx="11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6" name="Freeform 715"/>
              <p:cNvSpPr>
                <a:spLocks noChangeAspect="1"/>
              </p:cNvSpPr>
              <p:nvPr userDrawn="1"/>
            </p:nvSpPr>
            <p:spPr bwMode="gray">
              <a:xfrm>
                <a:off x="436" y="4220"/>
                <a:ext cx="9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7" name="Line 71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6" y="4220"/>
                <a:ext cx="9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8" name="Freeform 717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39" name="Freeform 718"/>
              <p:cNvSpPr>
                <a:spLocks noChangeAspect="1"/>
              </p:cNvSpPr>
              <p:nvPr userDrawn="1"/>
            </p:nvSpPr>
            <p:spPr bwMode="gray">
              <a:xfrm>
                <a:off x="354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0" name="Freeform 719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  <a:cxn ang="0">
                    <a:pos x="24" y="25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1" name="Freeform 720"/>
              <p:cNvSpPr>
                <a:spLocks noChangeAspect="1"/>
              </p:cNvSpPr>
              <p:nvPr userDrawn="1"/>
            </p:nvSpPr>
            <p:spPr bwMode="gray">
              <a:xfrm>
                <a:off x="348" y="4124"/>
                <a:ext cx="23" cy="25"/>
              </a:xfrm>
              <a:custGeom>
                <a:avLst/>
                <a:gdLst/>
                <a:ahLst/>
                <a:cxnLst>
                  <a:cxn ang="0">
                    <a:pos x="24" y="25"/>
                  </a:cxn>
                  <a:cxn ang="0">
                    <a:pos x="34" y="0"/>
                  </a:cxn>
                  <a:cxn ang="0">
                    <a:pos x="14" y="60"/>
                  </a:cxn>
                  <a:cxn ang="0">
                    <a:pos x="64" y="25"/>
                  </a:cxn>
                  <a:cxn ang="0">
                    <a:pos x="0" y="25"/>
                  </a:cxn>
                  <a:cxn ang="0">
                    <a:pos x="19" y="40"/>
                  </a:cxn>
                </a:cxnLst>
                <a:rect l="0" t="0" r="r" b="b"/>
                <a:pathLst>
                  <a:path w="64" h="60">
                    <a:moveTo>
                      <a:pt x="24" y="25"/>
                    </a:moveTo>
                    <a:lnTo>
                      <a:pt x="34" y="0"/>
                    </a:lnTo>
                    <a:lnTo>
                      <a:pt x="14" y="60"/>
                    </a:lnTo>
                    <a:lnTo>
                      <a:pt x="64" y="25"/>
                    </a:lnTo>
                    <a:lnTo>
                      <a:pt x="0" y="25"/>
                    </a:lnTo>
                    <a:lnTo>
                      <a:pt x="19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2" name="Freeform 721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3" name="Freeform 722"/>
              <p:cNvSpPr>
                <a:spLocks noChangeAspect="1"/>
              </p:cNvSpPr>
              <p:nvPr userDrawn="1"/>
            </p:nvSpPr>
            <p:spPr bwMode="gray">
              <a:xfrm>
                <a:off x="356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4" name="Freeform 723"/>
              <p:cNvSpPr>
                <a:spLocks noChangeAspect="1"/>
              </p:cNvSpPr>
              <p:nvPr userDrawn="1"/>
            </p:nvSpPr>
            <p:spPr bwMode="gray">
              <a:xfrm>
                <a:off x="348" y="4134"/>
                <a:ext cx="8" cy="6"/>
              </a:xfrm>
              <a:custGeom>
                <a:avLst/>
                <a:gdLst/>
                <a:ahLst/>
                <a:cxnLst>
                  <a:cxn ang="0">
                    <a:pos x="19" y="15"/>
                  </a:cxn>
                  <a:cxn ang="0">
                    <a:pos x="0" y="0"/>
                  </a:cxn>
                  <a:cxn ang="0">
                    <a:pos x="19" y="15"/>
                  </a:cxn>
                </a:cxnLst>
                <a:rect l="0" t="0" r="r" b="b"/>
                <a:pathLst>
                  <a:path w="19" h="15">
                    <a:moveTo>
                      <a:pt x="19" y="15"/>
                    </a:moveTo>
                    <a:lnTo>
                      <a:pt x="0" y="0"/>
                    </a:lnTo>
                    <a:lnTo>
                      <a:pt x="19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5" name="Line 72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48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6" name="Freeform 725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7" name="Freeform 726"/>
              <p:cNvSpPr>
                <a:spLocks noChangeAspect="1"/>
              </p:cNvSpPr>
              <p:nvPr userDrawn="1"/>
            </p:nvSpPr>
            <p:spPr bwMode="gray">
              <a:xfrm>
                <a:off x="396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8" name="Freeform 727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25" y="20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49" name="Freeform 728"/>
              <p:cNvSpPr>
                <a:spLocks noChangeAspect="1"/>
              </p:cNvSpPr>
              <p:nvPr userDrawn="1"/>
            </p:nvSpPr>
            <p:spPr bwMode="gray">
              <a:xfrm>
                <a:off x="390" y="4052"/>
                <a:ext cx="28" cy="21"/>
              </a:xfrm>
              <a:custGeom>
                <a:avLst/>
                <a:gdLst/>
                <a:ahLst/>
                <a:cxnLst>
                  <a:cxn ang="0">
                    <a:pos x="25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25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0" name="Freeform 729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1" name="Freeform 730"/>
              <p:cNvSpPr>
                <a:spLocks noChangeAspect="1"/>
              </p:cNvSpPr>
              <p:nvPr userDrawn="1"/>
            </p:nvSpPr>
            <p:spPr bwMode="gray">
              <a:xfrm>
                <a:off x="398" y="4052"/>
                <a:ext cx="14" cy="21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0"/>
                  </a:cxn>
                  <a:cxn ang="0">
                    <a:pos x="30" y="35"/>
                  </a:cxn>
                  <a:cxn ang="0">
                    <a:pos x="35" y="55"/>
                  </a:cxn>
                  <a:cxn ang="0">
                    <a:pos x="15" y="45"/>
                  </a:cxn>
                  <a:cxn ang="0">
                    <a:pos x="0" y="35"/>
                  </a:cxn>
                </a:cxnLst>
                <a:rect l="0" t="0" r="r" b="b"/>
                <a:pathLst>
                  <a:path w="35" h="55">
                    <a:moveTo>
                      <a:pt x="15" y="0"/>
                    </a:moveTo>
                    <a:lnTo>
                      <a:pt x="25" y="20"/>
                    </a:lnTo>
                    <a:lnTo>
                      <a:pt x="30" y="35"/>
                    </a:lnTo>
                    <a:lnTo>
                      <a:pt x="35" y="55"/>
                    </a:lnTo>
                    <a:lnTo>
                      <a:pt x="15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2" name="Freeform 731"/>
              <p:cNvSpPr>
                <a:spLocks noChangeAspect="1"/>
              </p:cNvSpPr>
              <p:nvPr userDrawn="1"/>
            </p:nvSpPr>
            <p:spPr bwMode="gray">
              <a:xfrm>
                <a:off x="390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3" name="Line 73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90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4" name="Freeform 733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5" name="Freeform 734"/>
              <p:cNvSpPr>
                <a:spLocks noChangeAspect="1"/>
              </p:cNvSpPr>
              <p:nvPr userDrawn="1"/>
            </p:nvSpPr>
            <p:spPr bwMode="gray">
              <a:xfrm>
                <a:off x="364" y="4091"/>
                <a:ext cx="8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6" name="Freeform 735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  <a:cxn ang="0">
                    <a:pos x="30" y="20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  <a:lnTo>
                      <a:pt x="30" y="2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7" name="Freeform 736"/>
              <p:cNvSpPr>
                <a:spLocks noChangeAspect="1"/>
              </p:cNvSpPr>
              <p:nvPr userDrawn="1"/>
            </p:nvSpPr>
            <p:spPr bwMode="gray">
              <a:xfrm>
                <a:off x="358" y="4084"/>
                <a:ext cx="28" cy="22"/>
              </a:xfrm>
              <a:custGeom>
                <a:avLst/>
                <a:gdLst/>
                <a:ahLst/>
                <a:cxnLst>
                  <a:cxn ang="0">
                    <a:pos x="30" y="20"/>
                  </a:cxn>
                  <a:cxn ang="0">
                    <a:pos x="35" y="0"/>
                  </a:cxn>
                  <a:cxn ang="0">
                    <a:pos x="15" y="55"/>
                  </a:cxn>
                  <a:cxn ang="0">
                    <a:pos x="70" y="20"/>
                  </a:cxn>
                  <a:cxn ang="0">
                    <a:pos x="0" y="20"/>
                  </a:cxn>
                  <a:cxn ang="0">
                    <a:pos x="25" y="35"/>
                  </a:cxn>
                </a:cxnLst>
                <a:rect l="0" t="0" r="r" b="b"/>
                <a:pathLst>
                  <a:path w="70" h="55">
                    <a:moveTo>
                      <a:pt x="30" y="20"/>
                    </a:moveTo>
                    <a:lnTo>
                      <a:pt x="35" y="0"/>
                    </a:lnTo>
                    <a:lnTo>
                      <a:pt x="15" y="55"/>
                    </a:lnTo>
                    <a:lnTo>
                      <a:pt x="70" y="20"/>
                    </a:lnTo>
                    <a:lnTo>
                      <a:pt x="0" y="20"/>
                    </a:lnTo>
                    <a:lnTo>
                      <a:pt x="25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8" name="Freeform 737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59" name="Freeform 738"/>
              <p:cNvSpPr>
                <a:spLocks noChangeAspect="1"/>
              </p:cNvSpPr>
              <p:nvPr userDrawn="1"/>
            </p:nvSpPr>
            <p:spPr bwMode="gray">
              <a:xfrm>
                <a:off x="368" y="4084"/>
                <a:ext cx="12" cy="2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0"/>
                  </a:cxn>
                  <a:cxn ang="0">
                    <a:pos x="25" y="35"/>
                  </a:cxn>
                  <a:cxn ang="0">
                    <a:pos x="30" y="55"/>
                  </a:cxn>
                  <a:cxn ang="0">
                    <a:pos x="10" y="45"/>
                  </a:cxn>
                  <a:cxn ang="0">
                    <a:pos x="0" y="35"/>
                  </a:cxn>
                </a:cxnLst>
                <a:rect l="0" t="0" r="r" b="b"/>
                <a:pathLst>
                  <a:path w="30" h="55">
                    <a:moveTo>
                      <a:pt x="10" y="0"/>
                    </a:moveTo>
                    <a:lnTo>
                      <a:pt x="20" y="20"/>
                    </a:lnTo>
                    <a:lnTo>
                      <a:pt x="25" y="35"/>
                    </a:lnTo>
                    <a:lnTo>
                      <a:pt x="30" y="55"/>
                    </a:lnTo>
                    <a:lnTo>
                      <a:pt x="10" y="45"/>
                    </a:lnTo>
                    <a:lnTo>
                      <a:pt x="0" y="35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0" name="Freeform 739"/>
              <p:cNvSpPr>
                <a:spLocks noChangeAspect="1"/>
              </p:cNvSpPr>
              <p:nvPr userDrawn="1"/>
            </p:nvSpPr>
            <p:spPr bwMode="gray">
              <a:xfrm>
                <a:off x="360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1" name="Line 74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360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2" name="Freeform 741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3" name="Freeform 742"/>
              <p:cNvSpPr>
                <a:spLocks noChangeAspect="1"/>
              </p:cNvSpPr>
              <p:nvPr userDrawn="1"/>
            </p:nvSpPr>
            <p:spPr bwMode="gray">
              <a:xfrm>
                <a:off x="442" y="4048"/>
                <a:ext cx="6" cy="16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4" name="Freeform 743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5" name="Freeform 744"/>
              <p:cNvSpPr>
                <a:spLocks noChangeAspect="1"/>
              </p:cNvSpPr>
              <p:nvPr userDrawn="1"/>
            </p:nvSpPr>
            <p:spPr bwMode="gray">
              <a:xfrm>
                <a:off x="438" y="4038"/>
                <a:ext cx="28" cy="26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6" name="Freeform 745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7" name="Freeform 746"/>
              <p:cNvSpPr>
                <a:spLocks noChangeAspect="1"/>
              </p:cNvSpPr>
              <p:nvPr userDrawn="1"/>
            </p:nvSpPr>
            <p:spPr bwMode="gray">
              <a:xfrm>
                <a:off x="446" y="4038"/>
                <a:ext cx="12" cy="26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45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8" name="Freeform 747"/>
              <p:cNvSpPr>
                <a:spLocks noChangeAspect="1"/>
              </p:cNvSpPr>
              <p:nvPr userDrawn="1"/>
            </p:nvSpPr>
            <p:spPr bwMode="gray">
              <a:xfrm>
                <a:off x="438" y="4048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69" name="Line 74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38" y="4048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0" name="Freeform 749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1" name="Freeform 750"/>
              <p:cNvSpPr>
                <a:spLocks noChangeAspect="1"/>
              </p:cNvSpPr>
              <p:nvPr userDrawn="1"/>
            </p:nvSpPr>
            <p:spPr bwMode="gray">
              <a:xfrm>
                <a:off x="488" y="4060"/>
                <a:ext cx="4" cy="13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2" name="Freeform 751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3" name="Freeform 752"/>
              <p:cNvSpPr>
                <a:spLocks noChangeAspect="1"/>
              </p:cNvSpPr>
              <p:nvPr userDrawn="1"/>
            </p:nvSpPr>
            <p:spPr bwMode="gray">
              <a:xfrm>
                <a:off x="482" y="4050"/>
                <a:ext cx="28" cy="23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4" name="Freeform 753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5" name="Freeform 754"/>
              <p:cNvSpPr>
                <a:spLocks noChangeAspect="1"/>
              </p:cNvSpPr>
              <p:nvPr userDrawn="1"/>
            </p:nvSpPr>
            <p:spPr bwMode="gray">
              <a:xfrm>
                <a:off x="490" y="4050"/>
                <a:ext cx="14" cy="2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6" name="Freeform 755"/>
              <p:cNvSpPr>
                <a:spLocks noChangeAspect="1"/>
              </p:cNvSpPr>
              <p:nvPr userDrawn="1"/>
            </p:nvSpPr>
            <p:spPr bwMode="gray">
              <a:xfrm>
                <a:off x="482" y="4060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7" name="Line 756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060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8" name="Freeform 757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79" name="Freeform 758"/>
              <p:cNvSpPr>
                <a:spLocks noChangeAspect="1"/>
              </p:cNvSpPr>
              <p:nvPr userDrawn="1"/>
            </p:nvSpPr>
            <p:spPr bwMode="gray">
              <a:xfrm>
                <a:off x="517" y="4091"/>
                <a:ext cx="7" cy="15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0" name="Freeform 759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1" name="Freeform 760"/>
              <p:cNvSpPr>
                <a:spLocks noChangeAspect="1"/>
              </p:cNvSpPr>
              <p:nvPr userDrawn="1"/>
            </p:nvSpPr>
            <p:spPr bwMode="gray">
              <a:xfrm>
                <a:off x="514" y="4082"/>
                <a:ext cx="24" cy="19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2" name="Freeform 761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3" name="Freeform 762"/>
              <p:cNvSpPr>
                <a:spLocks noChangeAspect="1"/>
              </p:cNvSpPr>
              <p:nvPr userDrawn="1"/>
            </p:nvSpPr>
            <p:spPr bwMode="gray">
              <a:xfrm>
                <a:off x="522" y="4082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4" name="Freeform 763"/>
              <p:cNvSpPr>
                <a:spLocks noChangeAspect="1"/>
              </p:cNvSpPr>
              <p:nvPr userDrawn="1"/>
            </p:nvSpPr>
            <p:spPr bwMode="gray">
              <a:xfrm>
                <a:off x="514" y="4091"/>
                <a:ext cx="8" cy="7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5" name="Line 764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4" y="4091"/>
                <a:ext cx="8" cy="7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6" name="Freeform 765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7" name="Freeform 766"/>
              <p:cNvSpPr>
                <a:spLocks noChangeAspect="1"/>
              </p:cNvSpPr>
              <p:nvPr userDrawn="1"/>
            </p:nvSpPr>
            <p:spPr bwMode="gray">
              <a:xfrm>
                <a:off x="532" y="4134"/>
                <a:ext cx="4" cy="15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8" name="Freeform 767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89" name="Freeform 768"/>
              <p:cNvSpPr>
                <a:spLocks noChangeAspect="1"/>
              </p:cNvSpPr>
              <p:nvPr userDrawn="1"/>
            </p:nvSpPr>
            <p:spPr bwMode="gray">
              <a:xfrm>
                <a:off x="526" y="4124"/>
                <a:ext cx="23" cy="25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0" name="Freeform 769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1" name="Freeform 770"/>
              <p:cNvSpPr>
                <a:spLocks noChangeAspect="1"/>
              </p:cNvSpPr>
              <p:nvPr userDrawn="1"/>
            </p:nvSpPr>
            <p:spPr bwMode="gray">
              <a:xfrm>
                <a:off x="534" y="4124"/>
                <a:ext cx="14" cy="2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5" y="60"/>
                  </a:cxn>
                  <a:cxn ang="0">
                    <a:pos x="15" y="50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5" y="60"/>
                    </a:lnTo>
                    <a:lnTo>
                      <a:pt x="15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2" name="Freeform 771"/>
              <p:cNvSpPr>
                <a:spLocks noChangeAspect="1"/>
              </p:cNvSpPr>
              <p:nvPr userDrawn="1"/>
            </p:nvSpPr>
            <p:spPr bwMode="gray">
              <a:xfrm>
                <a:off x="526" y="4134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3" name="Line 772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26" y="4134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4" name="Freeform 773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  <a:cxn ang="0">
                    <a:pos x="5" y="15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  <a:lnTo>
                      <a:pt x="5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5" name="Freeform 774"/>
              <p:cNvSpPr>
                <a:spLocks noChangeAspect="1"/>
              </p:cNvSpPr>
              <p:nvPr userDrawn="1"/>
            </p:nvSpPr>
            <p:spPr bwMode="gray">
              <a:xfrm>
                <a:off x="517" y="4178"/>
                <a:ext cx="0" cy="18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0" y="35"/>
                  </a:cxn>
                  <a:cxn ang="0">
                    <a:pos x="10" y="0"/>
                  </a:cxn>
                </a:cxnLst>
                <a:rect l="0" t="0" r="r" b="b"/>
                <a:pathLst>
                  <a:path w="10" h="35">
                    <a:moveTo>
                      <a:pt x="5" y="15"/>
                    </a:moveTo>
                    <a:lnTo>
                      <a:pt x="0" y="35"/>
                    </a:lnTo>
                    <a:lnTo>
                      <a:pt x="10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6" name="Freeform 775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  <a:cxn ang="0">
                    <a:pos x="25" y="25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7" name="Freeform 776"/>
              <p:cNvSpPr>
                <a:spLocks noChangeAspect="1"/>
              </p:cNvSpPr>
              <p:nvPr userDrawn="1"/>
            </p:nvSpPr>
            <p:spPr bwMode="gray">
              <a:xfrm>
                <a:off x="512" y="4168"/>
                <a:ext cx="28" cy="28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5" y="0"/>
                  </a:cxn>
                  <a:cxn ang="0">
                    <a:pos x="15" y="60"/>
                  </a:cxn>
                  <a:cxn ang="0">
                    <a:pos x="70" y="25"/>
                  </a:cxn>
                  <a:cxn ang="0">
                    <a:pos x="0" y="25"/>
                  </a:cxn>
                  <a:cxn ang="0">
                    <a:pos x="25" y="40"/>
                  </a:cxn>
                </a:cxnLst>
                <a:rect l="0" t="0" r="r" b="b"/>
                <a:pathLst>
                  <a:path w="70" h="60">
                    <a:moveTo>
                      <a:pt x="25" y="25"/>
                    </a:moveTo>
                    <a:lnTo>
                      <a:pt x="35" y="0"/>
                    </a:lnTo>
                    <a:lnTo>
                      <a:pt x="15" y="60"/>
                    </a:lnTo>
                    <a:lnTo>
                      <a:pt x="70" y="25"/>
                    </a:lnTo>
                    <a:lnTo>
                      <a:pt x="0" y="25"/>
                    </a:lnTo>
                    <a:lnTo>
                      <a:pt x="25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8" name="Freeform 777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  <a:cxn ang="0">
                    <a:pos x="15" y="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99" name="Freeform 778"/>
              <p:cNvSpPr>
                <a:spLocks noChangeAspect="1"/>
              </p:cNvSpPr>
              <p:nvPr userDrawn="1"/>
            </p:nvSpPr>
            <p:spPr bwMode="gray">
              <a:xfrm>
                <a:off x="520" y="4168"/>
                <a:ext cx="14" cy="2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25"/>
                  </a:cxn>
                  <a:cxn ang="0">
                    <a:pos x="30" y="40"/>
                  </a:cxn>
                  <a:cxn ang="0">
                    <a:pos x="35" y="60"/>
                  </a:cxn>
                  <a:cxn ang="0">
                    <a:pos x="15" y="45"/>
                  </a:cxn>
                  <a:cxn ang="0">
                    <a:pos x="0" y="40"/>
                  </a:cxn>
                </a:cxnLst>
                <a:rect l="0" t="0" r="r" b="b"/>
                <a:pathLst>
                  <a:path w="35" h="60">
                    <a:moveTo>
                      <a:pt x="15" y="0"/>
                    </a:moveTo>
                    <a:lnTo>
                      <a:pt x="25" y="25"/>
                    </a:lnTo>
                    <a:lnTo>
                      <a:pt x="30" y="40"/>
                    </a:lnTo>
                    <a:lnTo>
                      <a:pt x="35" y="60"/>
                    </a:lnTo>
                    <a:lnTo>
                      <a:pt x="15" y="45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0" name="Freeform 779"/>
              <p:cNvSpPr>
                <a:spLocks noChangeAspect="1"/>
              </p:cNvSpPr>
              <p:nvPr userDrawn="1"/>
            </p:nvSpPr>
            <p:spPr bwMode="gray">
              <a:xfrm>
                <a:off x="512" y="4178"/>
                <a:ext cx="8" cy="9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1" name="Line 780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512" y="4178"/>
                <a:ext cx="8" cy="9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2" name="Freeform 781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  <a:cxn ang="0">
                    <a:pos x="10" y="15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  <a:lnTo>
                      <a:pt x="1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3" name="Freeform 782"/>
              <p:cNvSpPr>
                <a:spLocks noChangeAspect="1"/>
              </p:cNvSpPr>
              <p:nvPr userDrawn="1"/>
            </p:nvSpPr>
            <p:spPr bwMode="gray">
              <a:xfrm>
                <a:off x="487" y="4212"/>
                <a:ext cx="10" cy="11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35"/>
                  </a:cxn>
                  <a:cxn ang="0">
                    <a:pos x="15" y="0"/>
                  </a:cxn>
                </a:cxnLst>
                <a:rect l="0" t="0" r="r" b="b"/>
                <a:pathLst>
                  <a:path w="15" h="35">
                    <a:moveTo>
                      <a:pt x="10" y="15"/>
                    </a:moveTo>
                    <a:lnTo>
                      <a:pt x="0" y="35"/>
                    </a:lnTo>
                    <a:lnTo>
                      <a:pt x="15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4" name="Freeform 783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  <a:cxn ang="0">
                    <a:pos x="25" y="25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  <a:lnTo>
                      <a:pt x="25" y="2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5" name="Freeform 784"/>
              <p:cNvSpPr>
                <a:spLocks noChangeAspect="1"/>
              </p:cNvSpPr>
              <p:nvPr userDrawn="1"/>
            </p:nvSpPr>
            <p:spPr bwMode="gray">
              <a:xfrm>
                <a:off x="482" y="4202"/>
                <a:ext cx="25" cy="21"/>
              </a:xfrm>
              <a:custGeom>
                <a:avLst/>
                <a:gdLst/>
                <a:ahLst/>
                <a:cxnLst>
                  <a:cxn ang="0">
                    <a:pos x="25" y="25"/>
                  </a:cxn>
                  <a:cxn ang="0">
                    <a:pos x="30" y="0"/>
                  </a:cxn>
                  <a:cxn ang="0">
                    <a:pos x="10" y="60"/>
                  </a:cxn>
                  <a:cxn ang="0">
                    <a:pos x="65" y="25"/>
                  </a:cxn>
                  <a:cxn ang="0">
                    <a:pos x="0" y="25"/>
                  </a:cxn>
                  <a:cxn ang="0">
                    <a:pos x="20" y="40"/>
                  </a:cxn>
                </a:cxnLst>
                <a:rect l="0" t="0" r="r" b="b"/>
                <a:pathLst>
                  <a:path w="65" h="60">
                    <a:moveTo>
                      <a:pt x="25" y="25"/>
                    </a:moveTo>
                    <a:lnTo>
                      <a:pt x="30" y="0"/>
                    </a:lnTo>
                    <a:lnTo>
                      <a:pt x="10" y="60"/>
                    </a:lnTo>
                    <a:lnTo>
                      <a:pt x="65" y="25"/>
                    </a:lnTo>
                    <a:lnTo>
                      <a:pt x="0" y="25"/>
                    </a:lnTo>
                    <a:lnTo>
                      <a:pt x="2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6" name="Freeform 785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  <a:cxn ang="0">
                    <a:pos x="10" y="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7" name="Freeform 786"/>
              <p:cNvSpPr>
                <a:spLocks noChangeAspect="1"/>
              </p:cNvSpPr>
              <p:nvPr userDrawn="1"/>
            </p:nvSpPr>
            <p:spPr bwMode="gray">
              <a:xfrm>
                <a:off x="490" y="4202"/>
                <a:ext cx="12" cy="2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25"/>
                  </a:cxn>
                  <a:cxn ang="0">
                    <a:pos x="25" y="40"/>
                  </a:cxn>
                  <a:cxn ang="0">
                    <a:pos x="30" y="60"/>
                  </a:cxn>
                  <a:cxn ang="0">
                    <a:pos x="10" y="50"/>
                  </a:cxn>
                  <a:cxn ang="0">
                    <a:pos x="0" y="40"/>
                  </a:cxn>
                </a:cxnLst>
                <a:rect l="0" t="0" r="r" b="b"/>
                <a:pathLst>
                  <a:path w="30" h="60">
                    <a:moveTo>
                      <a:pt x="10" y="0"/>
                    </a:moveTo>
                    <a:lnTo>
                      <a:pt x="20" y="25"/>
                    </a:lnTo>
                    <a:lnTo>
                      <a:pt x="25" y="40"/>
                    </a:lnTo>
                    <a:lnTo>
                      <a:pt x="30" y="60"/>
                    </a:lnTo>
                    <a:lnTo>
                      <a:pt x="10" y="50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8" name="Freeform 787"/>
              <p:cNvSpPr>
                <a:spLocks noChangeAspect="1"/>
              </p:cNvSpPr>
              <p:nvPr userDrawn="1"/>
            </p:nvSpPr>
            <p:spPr bwMode="gray">
              <a:xfrm>
                <a:off x="482" y="4212"/>
                <a:ext cx="8" cy="6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0" y="0"/>
                  </a:cxn>
                  <a:cxn ang="0">
                    <a:pos x="20" y="15"/>
                  </a:cxn>
                </a:cxnLst>
                <a:rect l="0" t="0" r="r" b="b"/>
                <a:pathLst>
                  <a:path w="20" h="15">
                    <a:moveTo>
                      <a:pt x="20" y="15"/>
                    </a:moveTo>
                    <a:lnTo>
                      <a:pt x="0" y="0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rgbClr val="FFD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09" name="Line 788"/>
              <p:cNvSpPr>
                <a:spLocks noChangeAspect="1" noChangeShapeType="1"/>
              </p:cNvSpPr>
              <p:nvPr userDrawn="1"/>
            </p:nvSpPr>
            <p:spPr bwMode="gray">
              <a:xfrm flipH="1" flipV="1">
                <a:off x="482" y="4212"/>
                <a:ext cx="8" cy="6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</p:grp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103563" y="5187950"/>
            <a:ext cx="5394325" cy="547688"/>
          </a:xfrm>
        </p:spPr>
        <p:txBody>
          <a:bodyPr/>
          <a:lstStyle>
            <a:lvl1pPr marL="0" indent="0" algn="r">
              <a:lnSpc>
                <a:spcPct val="90000"/>
              </a:lnSpc>
              <a:spcBef>
                <a:spcPct val="0"/>
              </a:spcBef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103563" y="4110038"/>
            <a:ext cx="5394325" cy="1077912"/>
          </a:xfrm>
        </p:spPr>
        <p:txBody>
          <a:bodyPr/>
          <a:lstStyle>
            <a:lvl1pPr>
              <a:defRPr sz="3400" i="1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0425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0DACAB-E569-48D3-9338-5B68DF4FE11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60867"/>
      </p:ext>
    </p:extLst>
  </p:cSld>
  <p:clrMapOvr>
    <a:masterClrMapping/>
  </p:clrMapOvr>
  <p:transition spd="slow"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2EAF9-188E-45CC-AA79-82E50BCC2A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593104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4E3BB-B889-4CB0-B6C8-E10C058DC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0344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1527175"/>
            <a:ext cx="3881437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6450" y="1527175"/>
            <a:ext cx="3881438" cy="4683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54DFB6-243E-4C0D-B6A6-A090ECDC5D5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709193"/>
      </p:ext>
    </p:extLst>
  </p:cSld>
  <p:clrMapOvr>
    <a:masterClrMapping/>
  </p:clrMapOvr>
  <p:transition spd="slow"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08EEC-EAF2-4E46-99CB-B0F6A88B9BF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4743713"/>
      </p:ext>
    </p:extLst>
  </p:cSld>
  <p:clrMapOvr>
    <a:masterClrMapping/>
  </p:clrMapOvr>
  <p:transition spd="slow"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3363C-0F66-4672-8CF8-E4904B5656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564850"/>
      </p:ext>
    </p:extLst>
  </p:cSld>
  <p:clrMapOvr>
    <a:masterClrMapping/>
  </p:clrMapOvr>
  <p:transition spd="slow"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8AB97-32E1-498D-9938-EDAD249D855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861916"/>
      </p:ext>
    </p:extLst>
  </p:cSld>
  <p:clrMapOvr>
    <a:masterClrMapping/>
  </p:clrMapOvr>
  <p:transition spd="slow"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92430-8211-4AD3-9A6A-A66CFEC22E1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631076"/>
      </p:ext>
    </p:extLst>
  </p:cSld>
  <p:clrMapOvr>
    <a:masterClrMapping/>
  </p:clrMapOvr>
  <p:transition spd="slow"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D8233-F1F0-4ED9-B38D-800512EF330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533706"/>
      </p:ext>
    </p:extLst>
  </p:cSld>
  <p:clrMapOvr>
    <a:masterClrMapping/>
  </p:clrMapOvr>
  <p:transition spd="slow"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08C4B5-8F20-4ABD-BD51-3E1D644797A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658998"/>
      </p:ext>
    </p:extLst>
  </p:cSld>
  <p:clrMapOvr>
    <a:masterClrMapping/>
  </p:clrMapOvr>
  <p:transition spd="slow"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153988"/>
            <a:ext cx="1978025" cy="60563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153988"/>
            <a:ext cx="5784850" cy="60563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97DD0-D326-4A5E-8BF5-8CC0A0DC5EB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545740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15136-D14E-418E-ADFB-2571BDBA8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2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7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10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0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image" Target="../media/image10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image" Target="../media/image10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10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70" name="Rectangle 10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</a:p>
        </p:txBody>
      </p:sp>
      <p:sp>
        <p:nvSpPr>
          <p:cNvPr id="292869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"/>
            <a:ext cx="7772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title style</a:t>
            </a:r>
          </a:p>
        </p:txBody>
      </p:sp>
      <p:sp>
        <p:nvSpPr>
          <p:cNvPr id="11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37300"/>
            <a:ext cx="533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600" b="1" smtClean="0">
                <a:solidFill>
                  <a:schemeClr val="bg2"/>
                </a:solidFill>
                <a:effectLst/>
                <a:latin typeface="Times New Roman" pitchFamily="18" charset="0"/>
                <a:ea typeface="MS PGothic" pitchFamily="34" charset="-128"/>
              </a:defRPr>
            </a:lvl1pPr>
          </a:lstStyle>
          <a:p>
            <a:pPr>
              <a:defRPr/>
            </a:pPr>
            <a:fld id="{D492F2B9-9685-4B2B-9104-01E2F53F79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accent1"/>
        </a:buClr>
        <a:buSzPct val="80000"/>
        <a:buFont typeface="Wingdings" pitchFamily="2" charset="2"/>
        <a:buBlip>
          <a:blip r:embed="rId7"/>
        </a:buBlip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90000"/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6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41" descr="Banner-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77" name="Line 1037"/>
          <p:cNvSpPr>
            <a:spLocks noChangeShapeType="1"/>
          </p:cNvSpPr>
          <p:nvPr userDrawn="1"/>
        </p:nvSpPr>
        <p:spPr bwMode="auto">
          <a:xfrm>
            <a:off x="0" y="912813"/>
            <a:ext cx="9144000" cy="0"/>
          </a:xfrm>
          <a:prstGeom prst="line">
            <a:avLst/>
          </a:prstGeom>
          <a:noFill/>
          <a:ln w="38100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rgbClr val="0000FF"/>
              </a:buCl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92870" name="Rectangle 10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2872" name="Rectangle 1032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28600" y="63579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400" smtClean="0">
                <a:solidFill>
                  <a:srgbClr val="FFFFFF"/>
                </a:solidFill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September, 2005</a:t>
            </a:r>
          </a:p>
        </p:txBody>
      </p:sp>
      <p:sp>
        <p:nvSpPr>
          <p:cNvPr id="292874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6350" y="63373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600" b="1" smtClean="0">
                <a:solidFill>
                  <a:srgbClr val="FFFFFF"/>
                </a:solidFill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B463B657-3953-4564-94DC-F492D86E2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5" name="Picture 1038" descr="taglin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429375"/>
            <a:ext cx="39624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69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"/>
            <a:ext cx="77724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accent1"/>
        </a:buClr>
        <a:buSzPct val="80000"/>
        <a:buFont typeface="Wingdings" pitchFamily="2" charset="2"/>
        <a:buBlip>
          <a:blip r:embed="rId15"/>
        </a:buBlip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90000"/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6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70" name="Rectangle 10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</a:p>
        </p:txBody>
      </p:sp>
      <p:sp>
        <p:nvSpPr>
          <p:cNvPr id="292869" name="Rectangle 102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"/>
            <a:ext cx="7772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title style</a:t>
            </a:r>
          </a:p>
        </p:txBody>
      </p:sp>
      <p:sp>
        <p:nvSpPr>
          <p:cNvPr id="10" name="Rectangle 1032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28600" y="6357938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400">
                <a:effectLst/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ja-JP">
                <a:solidFill>
                  <a:srgbClr val="FFFFFF"/>
                </a:solidFill>
              </a:rPr>
              <a:t>October 2010</a:t>
            </a:r>
          </a:p>
        </p:txBody>
      </p:sp>
      <p:sp>
        <p:nvSpPr>
          <p:cNvPr id="11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37300"/>
            <a:ext cx="533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600" b="1">
                <a:solidFill>
                  <a:schemeClr val="bg2"/>
                </a:solidFill>
                <a:effectLst/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1BF362C5-A425-451D-8DE6-BB7732B7500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675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C00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accent1"/>
        </a:buClr>
        <a:buSzPct val="80000"/>
        <a:buFont typeface="Wingdings" pitchFamily="2" charset="2"/>
        <a:buBlip>
          <a:blip r:embed="rId7"/>
        </a:buBlip>
        <a:defRPr sz="28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90000"/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66"/>
        </a:buClr>
        <a:buSzPct val="6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BFD3FC94-ABE7-469D-A91E-CE9F8F15635C}" type="slidenum">
              <a:rPr lang="fr-FR">
                <a:solidFill>
                  <a:srgbClr val="FFFFFF"/>
                </a:solidFill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solidFill>
                <a:srgbClr val="FFFFFF"/>
              </a:solidFill>
              <a:effectLst/>
              <a:latin typeface="Trebuchet MS" pitchFamily="34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1032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1033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938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597DBCBC-78C1-4C53-AA17-3C8DC4598479}" type="slidenum">
              <a:rPr lang="fr-FR"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effectLst/>
              <a:latin typeface="Trebuchet MS" pitchFamily="34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3079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3080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3081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24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BFD3FC94-ABE7-469D-A91E-CE9F8F15635C}" type="slidenum">
              <a:rPr lang="fr-FR">
                <a:solidFill>
                  <a:srgbClr val="FFFFFF"/>
                </a:solidFill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solidFill>
                <a:srgbClr val="FFFFFF"/>
              </a:solidFill>
              <a:effectLst/>
              <a:latin typeface="Trebuchet MS" pitchFamily="34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1032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1033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976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597DBCBC-78C1-4C53-AA17-3C8DC4598479}" type="slidenum">
              <a:rPr lang="fr-FR"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effectLst/>
              <a:latin typeface="Trebuchet MS" pitchFamily="34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3079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3080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3081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13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BFD3FC94-ABE7-469D-A91E-CE9F8F15635C}" type="slidenum">
              <a:rPr lang="fr-FR">
                <a:solidFill>
                  <a:srgbClr val="FFFFFF"/>
                </a:solidFill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solidFill>
                <a:srgbClr val="FFFFFF"/>
              </a:solidFill>
              <a:effectLst/>
              <a:latin typeface="Trebuchet MS" pitchFamily="34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1031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1032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1033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97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40" descr="fond simpl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36"/>
          <a:stretch>
            <a:fillRect/>
          </a:stretch>
        </p:blipFill>
        <p:spPr bwMode="white">
          <a:xfrm>
            <a:off x="0" y="0"/>
            <a:ext cx="91440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59" descr="shutterstock_40354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0" y="6319838"/>
            <a:ext cx="914082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863725" y="153988"/>
            <a:ext cx="6634163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 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497888" y="62452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>
              <a:buClrTx/>
              <a:buSzTx/>
              <a:buFontTx/>
              <a:buNone/>
            </a:pPr>
            <a:fld id="{597DBCBC-78C1-4C53-AA17-3C8DC4598479}" type="slidenum">
              <a:rPr lang="fr-FR">
                <a:effectLst/>
                <a:latin typeface="Trebuchet MS" pitchFamily="34" charset="0"/>
              </a:rPr>
              <a:pPr>
                <a:buClrTx/>
                <a:buSzTx/>
                <a:buFontTx/>
                <a:buNone/>
              </a:pPr>
              <a:t>‹#›</a:t>
            </a:fld>
            <a:endParaRPr lang="fr-FR">
              <a:effectLst/>
              <a:latin typeface="Trebuchet MS" pitchFamily="34" charset="0"/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582613" y="1527175"/>
            <a:ext cx="79152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grpSp>
        <p:nvGrpSpPr>
          <p:cNvPr id="3079" name="Group 534"/>
          <p:cNvGrpSpPr>
            <a:grpSpLocks/>
          </p:cNvGrpSpPr>
          <p:nvPr userDrawn="1"/>
        </p:nvGrpSpPr>
        <p:grpSpPr bwMode="auto">
          <a:xfrm>
            <a:off x="649288" y="215900"/>
            <a:ext cx="1106487" cy="1106488"/>
            <a:chOff x="409" y="136"/>
            <a:chExt cx="697" cy="697"/>
          </a:xfrm>
        </p:grpSpPr>
        <p:grpSp>
          <p:nvGrpSpPr>
            <p:cNvPr id="3080" name="Group 506"/>
            <p:cNvGrpSpPr>
              <a:grpSpLocks/>
            </p:cNvGrpSpPr>
            <p:nvPr userDrawn="1"/>
          </p:nvGrpSpPr>
          <p:grpSpPr bwMode="auto">
            <a:xfrm>
              <a:off x="409" y="136"/>
              <a:ext cx="697" cy="697"/>
              <a:chOff x="4190" y="256"/>
              <a:chExt cx="697" cy="697"/>
            </a:xfrm>
          </p:grpSpPr>
          <p:sp>
            <p:nvSpPr>
              <p:cNvPr id="11699" name="Freeform 435"/>
              <p:cNvSpPr>
                <a:spLocks/>
              </p:cNvSpPr>
              <p:nvPr userDrawn="1"/>
            </p:nvSpPr>
            <p:spPr bwMode="black">
              <a:xfrm>
                <a:off x="4252" y="315"/>
                <a:ext cx="432" cy="577"/>
              </a:xfrm>
              <a:custGeom>
                <a:avLst/>
                <a:gdLst/>
                <a:ahLst/>
                <a:cxnLst>
                  <a:cxn ang="0">
                    <a:pos x="127" y="123"/>
                  </a:cxn>
                  <a:cxn ang="0">
                    <a:pos x="123" y="122"/>
                  </a:cxn>
                  <a:cxn ang="0">
                    <a:pos x="107" y="127"/>
                  </a:cxn>
                  <a:cxn ang="0">
                    <a:pos x="79" y="98"/>
                  </a:cxn>
                  <a:cxn ang="0">
                    <a:pos x="90" y="75"/>
                  </a:cxn>
                  <a:cxn ang="0">
                    <a:pos x="91" y="71"/>
                  </a:cxn>
                  <a:cxn ang="0">
                    <a:pos x="38" y="0"/>
                  </a:cxn>
                  <a:cxn ang="0">
                    <a:pos x="33" y="4"/>
                  </a:cxn>
                  <a:cxn ang="0">
                    <a:pos x="85" y="72"/>
                  </a:cxn>
                  <a:cxn ang="0">
                    <a:pos x="73" y="97"/>
                  </a:cxn>
                  <a:cxn ang="0">
                    <a:pos x="12" y="102"/>
                  </a:cxn>
                  <a:cxn ang="0">
                    <a:pos x="13" y="107"/>
                  </a:cxn>
                  <a:cxn ang="0">
                    <a:pos x="73" y="103"/>
                  </a:cxn>
                  <a:cxn ang="0">
                    <a:pos x="85" y="124"/>
                  </a:cxn>
                  <a:cxn ang="0">
                    <a:pos x="0" y="241"/>
                  </a:cxn>
                  <a:cxn ang="0">
                    <a:pos x="4" y="244"/>
                  </a:cxn>
                  <a:cxn ang="0">
                    <a:pos x="90" y="127"/>
                  </a:cxn>
                  <a:cxn ang="0">
                    <a:pos x="107" y="132"/>
                  </a:cxn>
                  <a:cxn ang="0">
                    <a:pos x="123" y="129"/>
                  </a:cxn>
                  <a:cxn ang="0">
                    <a:pos x="178" y="216"/>
                  </a:cxn>
                  <a:cxn ang="0">
                    <a:pos x="183" y="213"/>
                  </a:cxn>
                  <a:cxn ang="0">
                    <a:pos x="127" y="123"/>
                  </a:cxn>
                </a:cxnLst>
                <a:rect l="0" t="0" r="r" b="b"/>
                <a:pathLst>
                  <a:path w="183" h="244">
                    <a:moveTo>
                      <a:pt x="127" y="123"/>
                    </a:moveTo>
                    <a:cubicBezTo>
                      <a:pt x="126" y="122"/>
                      <a:pt x="124" y="122"/>
                      <a:pt x="123" y="122"/>
                    </a:cubicBezTo>
                    <a:cubicBezTo>
                      <a:pt x="118" y="125"/>
                      <a:pt x="113" y="127"/>
                      <a:pt x="107" y="127"/>
                    </a:cubicBezTo>
                    <a:cubicBezTo>
                      <a:pt x="92" y="127"/>
                      <a:pt x="79" y="114"/>
                      <a:pt x="79" y="98"/>
                    </a:cubicBezTo>
                    <a:cubicBezTo>
                      <a:pt x="79" y="89"/>
                      <a:pt x="83" y="81"/>
                      <a:pt x="90" y="75"/>
                    </a:cubicBezTo>
                    <a:cubicBezTo>
                      <a:pt x="91" y="74"/>
                      <a:pt x="92" y="72"/>
                      <a:pt x="91" y="71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85" y="72"/>
                      <a:pt x="85" y="72"/>
                      <a:pt x="85" y="72"/>
                    </a:cubicBezTo>
                    <a:cubicBezTo>
                      <a:pt x="77" y="79"/>
                      <a:pt x="73" y="88"/>
                      <a:pt x="73" y="97"/>
                    </a:cubicBezTo>
                    <a:cubicBezTo>
                      <a:pt x="12" y="102"/>
                      <a:pt x="12" y="102"/>
                      <a:pt x="12" y="102"/>
                    </a:cubicBezTo>
                    <a:cubicBezTo>
                      <a:pt x="13" y="107"/>
                      <a:pt x="13" y="107"/>
                      <a:pt x="13" y="107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5" y="111"/>
                      <a:pt x="79" y="119"/>
                      <a:pt x="85" y="124"/>
                    </a:cubicBezTo>
                    <a:cubicBezTo>
                      <a:pt x="0" y="241"/>
                      <a:pt x="0" y="241"/>
                      <a:pt x="0" y="241"/>
                    </a:cubicBezTo>
                    <a:cubicBezTo>
                      <a:pt x="4" y="244"/>
                      <a:pt x="4" y="244"/>
                      <a:pt x="4" y="244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5" y="131"/>
                      <a:pt x="101" y="132"/>
                      <a:pt x="107" y="132"/>
                    </a:cubicBezTo>
                    <a:cubicBezTo>
                      <a:pt x="113" y="132"/>
                      <a:pt x="118" y="131"/>
                      <a:pt x="123" y="129"/>
                    </a:cubicBezTo>
                    <a:cubicBezTo>
                      <a:pt x="178" y="216"/>
                      <a:pt x="178" y="216"/>
                      <a:pt x="178" y="216"/>
                    </a:cubicBezTo>
                    <a:cubicBezTo>
                      <a:pt x="183" y="213"/>
                      <a:pt x="183" y="213"/>
                      <a:pt x="183" y="213"/>
                    </a:cubicBezTo>
                    <a:lnTo>
                      <a:pt x="127" y="12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0" name="Oval 436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solidFill>
                <a:srgbClr val="FBB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1" name="Oval 437"/>
              <p:cNvSpPr>
                <a:spLocks noChangeArrowheads="1"/>
              </p:cNvSpPr>
              <p:nvPr userDrawn="1"/>
            </p:nvSpPr>
            <p:spPr bwMode="black">
              <a:xfrm>
                <a:off x="4240" y="521"/>
                <a:ext cx="82" cy="8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2" name="Oval 438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solidFill>
                <a:srgbClr val="009FE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3" name="Oval 439"/>
              <p:cNvSpPr>
                <a:spLocks noChangeArrowheads="1"/>
              </p:cNvSpPr>
              <p:nvPr userDrawn="1"/>
            </p:nvSpPr>
            <p:spPr bwMode="black">
              <a:xfrm>
                <a:off x="4190" y="821"/>
                <a:ext cx="132" cy="132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4" name="Oval 440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solidFill>
                <a:srgbClr val="2FAC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5" name="Oval 441"/>
              <p:cNvSpPr>
                <a:spLocks noChangeArrowheads="1"/>
              </p:cNvSpPr>
              <p:nvPr userDrawn="1"/>
            </p:nvSpPr>
            <p:spPr bwMode="black">
              <a:xfrm>
                <a:off x="4273" y="256"/>
                <a:ext cx="125" cy="127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6" name="Oval 442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solidFill>
                <a:srgbClr val="F187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7" name="Oval 443"/>
              <p:cNvSpPr>
                <a:spLocks noChangeArrowheads="1"/>
              </p:cNvSpPr>
              <p:nvPr userDrawn="1"/>
            </p:nvSpPr>
            <p:spPr bwMode="black">
              <a:xfrm>
                <a:off x="4634" y="778"/>
                <a:ext cx="85" cy="88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8" name="Freeform 444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solidFill>
                <a:srgbClr val="2F52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09" name="Freeform 445"/>
              <p:cNvSpPr>
                <a:spLocks/>
              </p:cNvSpPr>
              <p:nvPr userDrawn="1"/>
            </p:nvSpPr>
            <p:spPr bwMode="black">
              <a:xfrm>
                <a:off x="4533" y="272"/>
                <a:ext cx="63" cy="64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4" y="0"/>
                  </a:cxn>
                  <a:cxn ang="0">
                    <a:pos x="27" y="13"/>
                  </a:cxn>
                  <a:cxn ang="0">
                    <a:pos x="14" y="27"/>
                  </a:cxn>
                  <a:cxn ang="0">
                    <a:pos x="0" y="13"/>
                  </a:cxn>
                </a:cxnLst>
                <a:rect l="0" t="0" r="r" b="b"/>
                <a:pathLst>
                  <a:path w="27" h="27">
                    <a:moveTo>
                      <a:pt x="0" y="13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7" y="5"/>
                      <a:pt x="27" y="13"/>
                    </a:cubicBezTo>
                    <a:cubicBezTo>
                      <a:pt x="27" y="21"/>
                      <a:pt x="21" y="27"/>
                      <a:pt x="14" y="27"/>
                    </a:cubicBezTo>
                    <a:cubicBezTo>
                      <a:pt x="6" y="27"/>
                      <a:pt x="0" y="21"/>
                      <a:pt x="0" y="13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7" name="Freeform 503"/>
              <p:cNvSpPr>
                <a:spLocks/>
              </p:cNvSpPr>
              <p:nvPr userDrawn="1"/>
            </p:nvSpPr>
            <p:spPr bwMode="black">
              <a:xfrm>
                <a:off x="4509" y="379"/>
                <a:ext cx="64" cy="158"/>
              </a:xfrm>
              <a:custGeom>
                <a:avLst/>
                <a:gdLst/>
                <a:ahLst/>
                <a:cxnLst>
                  <a:cxn ang="0">
                    <a:pos x="0" y="158"/>
                  </a:cxn>
                  <a:cxn ang="0">
                    <a:pos x="26" y="0"/>
                  </a:cxn>
                  <a:cxn ang="0">
                    <a:pos x="64" y="0"/>
                  </a:cxn>
                  <a:cxn ang="0">
                    <a:pos x="38" y="158"/>
                  </a:cxn>
                  <a:cxn ang="0">
                    <a:pos x="0" y="158"/>
                  </a:cxn>
                </a:cxnLst>
                <a:rect l="0" t="0" r="r" b="b"/>
                <a:pathLst>
                  <a:path w="64" h="158">
                    <a:moveTo>
                      <a:pt x="0" y="158"/>
                    </a:moveTo>
                    <a:lnTo>
                      <a:pt x="26" y="0"/>
                    </a:lnTo>
                    <a:lnTo>
                      <a:pt x="64" y="0"/>
                    </a:lnTo>
                    <a:lnTo>
                      <a:pt x="38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8" name="Freeform 504"/>
              <p:cNvSpPr>
                <a:spLocks/>
              </p:cNvSpPr>
              <p:nvPr userDrawn="1"/>
            </p:nvSpPr>
            <p:spPr bwMode="black">
              <a:xfrm>
                <a:off x="4582" y="374"/>
                <a:ext cx="137" cy="168"/>
              </a:xfrm>
              <a:custGeom>
                <a:avLst/>
                <a:gdLst/>
                <a:ahLst/>
                <a:cxnLst>
                  <a:cxn ang="0">
                    <a:pos x="6" y="53"/>
                  </a:cxn>
                  <a:cxn ang="0">
                    <a:pos x="24" y="59"/>
                  </a:cxn>
                  <a:cxn ang="0">
                    <a:pos x="36" y="50"/>
                  </a:cxn>
                  <a:cxn ang="0">
                    <a:pos x="25" y="40"/>
                  </a:cxn>
                  <a:cxn ang="0">
                    <a:pos x="8" y="22"/>
                  </a:cxn>
                  <a:cxn ang="0">
                    <a:pos x="34" y="0"/>
                  </a:cxn>
                  <a:cxn ang="0">
                    <a:pos x="58" y="10"/>
                  </a:cxn>
                  <a:cxn ang="0">
                    <a:pos x="49" y="18"/>
                  </a:cxn>
                  <a:cxn ang="0">
                    <a:pos x="34" y="11"/>
                  </a:cxn>
                  <a:cxn ang="0">
                    <a:pos x="24" y="20"/>
                  </a:cxn>
                  <a:cxn ang="0">
                    <a:pos x="37" y="30"/>
                  </a:cxn>
                  <a:cxn ang="0">
                    <a:pos x="52" y="48"/>
                  </a:cxn>
                  <a:cxn ang="0">
                    <a:pos x="24" y="71"/>
                  </a:cxn>
                  <a:cxn ang="0">
                    <a:pos x="0" y="63"/>
                  </a:cxn>
                  <a:cxn ang="0">
                    <a:pos x="6" y="53"/>
                  </a:cxn>
                </a:cxnLst>
                <a:rect l="0" t="0" r="r" b="b"/>
                <a:pathLst>
                  <a:path w="58" h="71">
                    <a:moveTo>
                      <a:pt x="6" y="53"/>
                    </a:moveTo>
                    <a:cubicBezTo>
                      <a:pt x="10" y="55"/>
                      <a:pt x="17" y="59"/>
                      <a:pt x="24" y="59"/>
                    </a:cubicBezTo>
                    <a:cubicBezTo>
                      <a:pt x="31" y="59"/>
                      <a:pt x="36" y="56"/>
                      <a:pt x="36" y="50"/>
                    </a:cubicBezTo>
                    <a:cubicBezTo>
                      <a:pt x="36" y="45"/>
                      <a:pt x="30" y="43"/>
                      <a:pt x="25" y="40"/>
                    </a:cubicBezTo>
                    <a:cubicBezTo>
                      <a:pt x="17" y="37"/>
                      <a:pt x="8" y="34"/>
                      <a:pt x="8" y="22"/>
                    </a:cubicBezTo>
                    <a:cubicBezTo>
                      <a:pt x="8" y="7"/>
                      <a:pt x="20" y="0"/>
                      <a:pt x="34" y="0"/>
                    </a:cubicBezTo>
                    <a:cubicBezTo>
                      <a:pt x="44" y="0"/>
                      <a:pt x="54" y="4"/>
                      <a:pt x="58" y="1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5" y="14"/>
                      <a:pt x="40" y="11"/>
                      <a:pt x="34" y="11"/>
                    </a:cubicBezTo>
                    <a:cubicBezTo>
                      <a:pt x="29" y="11"/>
                      <a:pt x="24" y="14"/>
                      <a:pt x="24" y="20"/>
                    </a:cubicBezTo>
                    <a:cubicBezTo>
                      <a:pt x="24" y="26"/>
                      <a:pt x="30" y="27"/>
                      <a:pt x="37" y="30"/>
                    </a:cubicBezTo>
                    <a:cubicBezTo>
                      <a:pt x="44" y="33"/>
                      <a:pt x="52" y="38"/>
                      <a:pt x="52" y="48"/>
                    </a:cubicBezTo>
                    <a:cubicBezTo>
                      <a:pt x="52" y="63"/>
                      <a:pt x="41" y="71"/>
                      <a:pt x="24" y="71"/>
                    </a:cubicBezTo>
                    <a:cubicBezTo>
                      <a:pt x="12" y="71"/>
                      <a:pt x="3" y="66"/>
                      <a:pt x="0" y="63"/>
                    </a:cubicBezTo>
                    <a:lnTo>
                      <a:pt x="6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  <p:sp>
            <p:nvSpPr>
              <p:cNvPr id="11769" name="Freeform 505"/>
              <p:cNvSpPr>
                <a:spLocks noEditPoints="1"/>
              </p:cNvSpPr>
              <p:nvPr userDrawn="1"/>
            </p:nvSpPr>
            <p:spPr bwMode="black">
              <a:xfrm>
                <a:off x="4734" y="374"/>
                <a:ext cx="153" cy="165"/>
              </a:xfrm>
              <a:custGeom>
                <a:avLst/>
                <a:gdLst/>
                <a:ahLst/>
                <a:cxnLst>
                  <a:cxn ang="0">
                    <a:pos x="56" y="56"/>
                  </a:cxn>
                  <a:cxn ang="0">
                    <a:pos x="55" y="69"/>
                  </a:cxn>
                  <a:cxn ang="0">
                    <a:pos x="41" y="69"/>
                  </a:cxn>
                  <a:cxn ang="0">
                    <a:pos x="42" y="62"/>
                  </a:cxn>
                  <a:cxn ang="0">
                    <a:pos x="41" y="61"/>
                  </a:cxn>
                  <a:cxn ang="0">
                    <a:pos x="21" y="70"/>
                  </a:cxn>
                  <a:cxn ang="0">
                    <a:pos x="0" y="46"/>
                  </a:cxn>
                  <a:cxn ang="0">
                    <a:pos x="41" y="0"/>
                  </a:cxn>
                  <a:cxn ang="0">
                    <a:pos x="65" y="5"/>
                  </a:cxn>
                  <a:cxn ang="0">
                    <a:pos x="56" y="56"/>
                  </a:cxn>
                  <a:cxn ang="0">
                    <a:pos x="48" y="13"/>
                  </a:cxn>
                  <a:cxn ang="0">
                    <a:pos x="38" y="11"/>
                  </a:cxn>
                  <a:cxn ang="0">
                    <a:pos x="16" y="44"/>
                  </a:cxn>
                  <a:cxn ang="0">
                    <a:pos x="27" y="59"/>
                  </a:cxn>
                  <a:cxn ang="0">
                    <a:pos x="42" y="48"/>
                  </a:cxn>
                  <a:cxn ang="0">
                    <a:pos x="48" y="13"/>
                  </a:cxn>
                </a:cxnLst>
                <a:rect l="0" t="0" r="r" b="b"/>
                <a:pathLst>
                  <a:path w="65" h="70">
                    <a:moveTo>
                      <a:pt x="56" y="56"/>
                    </a:moveTo>
                    <a:cubicBezTo>
                      <a:pt x="55" y="69"/>
                      <a:pt x="55" y="69"/>
                      <a:pt x="55" y="69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62"/>
                      <a:pt x="41" y="61"/>
                      <a:pt x="41" y="61"/>
                    </a:cubicBezTo>
                    <a:cubicBezTo>
                      <a:pt x="36" y="68"/>
                      <a:pt x="30" y="70"/>
                      <a:pt x="21" y="70"/>
                    </a:cubicBezTo>
                    <a:cubicBezTo>
                      <a:pt x="7" y="70"/>
                      <a:pt x="0" y="61"/>
                      <a:pt x="0" y="46"/>
                    </a:cubicBezTo>
                    <a:cubicBezTo>
                      <a:pt x="0" y="19"/>
                      <a:pt x="15" y="0"/>
                      <a:pt x="41" y="0"/>
                    </a:cubicBezTo>
                    <a:cubicBezTo>
                      <a:pt x="47" y="0"/>
                      <a:pt x="56" y="1"/>
                      <a:pt x="65" y="5"/>
                    </a:cubicBezTo>
                    <a:lnTo>
                      <a:pt x="56" y="56"/>
                    </a:lnTo>
                    <a:close/>
                    <a:moveTo>
                      <a:pt x="48" y="13"/>
                    </a:moveTo>
                    <a:cubicBezTo>
                      <a:pt x="46" y="12"/>
                      <a:pt x="42" y="11"/>
                      <a:pt x="38" y="11"/>
                    </a:cubicBezTo>
                    <a:cubicBezTo>
                      <a:pt x="21" y="11"/>
                      <a:pt x="16" y="32"/>
                      <a:pt x="16" y="44"/>
                    </a:cubicBezTo>
                    <a:cubicBezTo>
                      <a:pt x="16" y="52"/>
                      <a:pt x="18" y="59"/>
                      <a:pt x="27" y="59"/>
                    </a:cubicBezTo>
                    <a:cubicBezTo>
                      <a:pt x="35" y="59"/>
                      <a:pt x="41" y="53"/>
                      <a:pt x="42" y="48"/>
                    </a:cubicBez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buClrTx/>
                  <a:buSzTx/>
                  <a:buFontTx/>
                  <a:buNone/>
                  <a:defRPr/>
                </a:pPr>
                <a:endParaRPr lang="en-GB" sz="1800">
                  <a:solidFill>
                    <a:srgbClr val="30529D"/>
                  </a:solidFill>
                  <a:effectLst/>
                  <a:latin typeface="Trebuchet MS" pitchFamily="34" charset="0"/>
                </a:endParaRPr>
              </a:p>
            </p:txBody>
          </p:sp>
        </p:grpSp>
        <p:pic>
          <p:nvPicPr>
            <p:cNvPr id="3081" name="Picture 519" descr="logoISA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73" r="60826"/>
            <a:stretch>
              <a:fillRect/>
            </a:stretch>
          </p:blipFill>
          <p:spPr bwMode="black">
            <a:xfrm>
              <a:off x="411" y="584"/>
              <a:ext cx="549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84" name="Rectangle 520"/>
            <p:cNvSpPr>
              <a:spLocks noChangeArrowheads="1"/>
            </p:cNvSpPr>
            <p:nvPr userDrawn="1"/>
          </p:nvSpPr>
          <p:spPr bwMode="black">
            <a:xfrm>
              <a:off x="906" y="584"/>
              <a:ext cx="95" cy="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  <p:sp>
          <p:nvSpPr>
            <p:cNvPr id="11789" name="Oval 525"/>
            <p:cNvSpPr>
              <a:spLocks noChangeAspect="1" noChangeArrowheads="1"/>
            </p:cNvSpPr>
            <p:nvPr userDrawn="1"/>
          </p:nvSpPr>
          <p:spPr bwMode="black">
            <a:xfrm>
              <a:off x="412" y="698"/>
              <a:ext cx="132" cy="132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Tx/>
                <a:buSzTx/>
                <a:buFontTx/>
                <a:buNone/>
              </a:pPr>
              <a:endParaRPr lang="en-GB" sz="1800">
                <a:solidFill>
                  <a:srgbClr val="30529D"/>
                </a:solidFill>
                <a:effectLst/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94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200">
          <a:solidFill>
            <a:srgbClr val="6B7C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Trebuchet MS" pitchFamily="34" charset="0"/>
        <a:buChar char="–"/>
        <a:defRPr sz="2000">
          <a:solidFill>
            <a:srgbClr val="6B7C85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rgbClr val="6B7C85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Trebuchet MS" pitchFamily="34" charset="0"/>
        <a:buChar char="–"/>
        <a:defRPr sz="1600">
          <a:solidFill>
            <a:srgbClr val="6B7C85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1600">
          <a:solidFill>
            <a:srgbClr val="6B7C85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he.net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5" Type="http://schemas.openxmlformats.org/officeDocument/2006/relationships/image" Target="../media/image16.jpeg"/><Relationship Id="rId10" Type="http://schemas.openxmlformats.org/officeDocument/2006/relationships/image" Target="../media/image19.png"/><Relationship Id="rId4" Type="http://schemas.openxmlformats.org/officeDocument/2006/relationships/image" Target="../media/image15.jpe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5" Type="http://schemas.openxmlformats.org/officeDocument/2006/relationships/image" Target="../media/image16.jpeg"/><Relationship Id="rId10" Type="http://schemas.openxmlformats.org/officeDocument/2006/relationships/image" Target="../media/image19.png"/><Relationship Id="rId4" Type="http://schemas.openxmlformats.org/officeDocument/2006/relationships/image" Target="../media/image15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9363E5-A26A-4C8E-AE88-7EEA1C5FF457}" type="slidenum">
              <a:rPr lang="en-US" altLang="ja-JP" sz="1600">
                <a:ea typeface="ＭＳ Ｐゴシック"/>
                <a:cs typeface="ＭＳ Ｐゴシック"/>
              </a:rPr>
              <a:pPr eaLnBrk="1" hangingPunct="1"/>
              <a:t>1</a:t>
            </a:fld>
            <a:endParaRPr lang="en-US" altLang="ja-JP" sz="1600">
              <a:ea typeface="ＭＳ Ｐゴシック"/>
              <a:cs typeface="ＭＳ Ｐゴシック"/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685800" y="2057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56492" y="1143000"/>
            <a:ext cx="7772400" cy="2400300"/>
          </a:xfrm>
        </p:spPr>
        <p:txBody>
          <a:bodyPr/>
          <a:lstStyle/>
          <a:p>
            <a:r>
              <a:rPr lang="en-US" sz="3600" dirty="0"/>
              <a:t>Leveraging IHE </a:t>
            </a:r>
            <a:r>
              <a:rPr lang="en-US" sz="3600" dirty="0" smtClean="0"/>
              <a:t>profiles </a:t>
            </a:r>
            <a:br>
              <a:rPr lang="en-US" sz="3600" dirty="0" smtClean="0"/>
            </a:br>
            <a:r>
              <a:rPr lang="en-US" sz="3600" dirty="0" smtClean="0"/>
              <a:t>and </a:t>
            </a:r>
            <a:r>
              <a:rPr lang="en-US" sz="3600" dirty="0"/>
              <a:t>the upcoming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IHE </a:t>
            </a:r>
            <a:r>
              <a:rPr lang="en-US" sz="3600" dirty="0"/>
              <a:t>conformity assessment in </a:t>
            </a:r>
            <a:r>
              <a:rPr lang="en-US" sz="3600" dirty="0" err="1"/>
              <a:t>ehealth</a:t>
            </a:r>
            <a:r>
              <a:rPr lang="en-US" sz="3600" dirty="0"/>
              <a:t> projects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685800" y="3810000"/>
            <a:ext cx="7924800" cy="1905000"/>
          </a:xfrm>
        </p:spPr>
        <p:txBody>
          <a:bodyPr/>
          <a:lstStyle/>
          <a:p>
            <a:pPr algn="ctr"/>
            <a:r>
              <a:rPr lang="en-US" sz="3600" b="0" dirty="0" smtClean="0"/>
              <a:t>IHE-Europe</a:t>
            </a:r>
          </a:p>
          <a:p>
            <a:pPr algn="ctr"/>
            <a:r>
              <a:rPr lang="en-US" sz="2800" b="0" i="1" dirty="0" smtClean="0"/>
              <a:t>EU-Affairs and IHE Services Committees</a:t>
            </a:r>
            <a:endParaRPr lang="en-US" sz="2800" b="0" i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0" y="-30480"/>
            <a:ext cx="9144000" cy="949815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rgbClr val="FFC000"/>
                </a:solidFill>
              </a:rPr>
              <a:t>Use of IHE Profiles in </a:t>
            </a:r>
            <a:r>
              <a:rPr lang="en-US" sz="3600" b="1" dirty="0" err="1" smtClean="0">
                <a:solidFill>
                  <a:srgbClr val="FFC000"/>
                </a:solidFill>
              </a:rPr>
              <a:t>eHealth</a:t>
            </a:r>
            <a:r>
              <a:rPr lang="en-US" sz="3600" b="1" dirty="0" smtClean="0">
                <a:solidFill>
                  <a:srgbClr val="FFC000"/>
                </a:solidFill>
              </a:rPr>
              <a:t> Projects</a:t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n-US" sz="2800" b="1" i="1" dirty="0" smtClean="0">
                <a:solidFill>
                  <a:srgbClr val="FFC000"/>
                </a:solidFill>
              </a:rPr>
              <a:t>Selecting Profiles for Interoperability Specification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4675" y="990600"/>
            <a:ext cx="3387725" cy="989991"/>
            <a:chOff x="744604" y="949815"/>
            <a:chExt cx="2230412" cy="1429744"/>
          </a:xfrm>
          <a:solidFill>
            <a:schemeClr val="tx1"/>
          </a:solidFill>
        </p:grpSpPr>
        <p:sp>
          <p:nvSpPr>
            <p:cNvPr id="15" name="Rectangle 14"/>
            <p:cNvSpPr/>
            <p:nvPr/>
          </p:nvSpPr>
          <p:spPr>
            <a:xfrm>
              <a:off x="744604" y="949815"/>
              <a:ext cx="2230412" cy="1015663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000" b="1" i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Key health systems objectives</a:t>
              </a:r>
            </a:p>
          </p:txBody>
        </p:sp>
        <p:sp>
          <p:nvSpPr>
            <p:cNvPr id="40" name="Right Arrow 39"/>
            <p:cNvSpPr/>
            <p:nvPr/>
          </p:nvSpPr>
          <p:spPr bwMode="auto">
            <a:xfrm rot="5400000">
              <a:off x="1633362" y="1182881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2133600"/>
            <a:ext cx="4114800" cy="803684"/>
            <a:chOff x="482619" y="2433935"/>
            <a:chExt cx="1983346" cy="1219182"/>
          </a:xfrm>
          <a:solidFill>
            <a:schemeClr val="tx1">
              <a:lumMod val="85000"/>
            </a:schemeClr>
          </a:solidFill>
        </p:grpSpPr>
        <p:sp>
          <p:nvSpPr>
            <p:cNvPr id="16" name="Rectangle 15"/>
            <p:cNvSpPr/>
            <p:nvPr/>
          </p:nvSpPr>
          <p:spPr>
            <a:xfrm>
              <a:off x="558819" y="2433935"/>
              <a:ext cx="1847935" cy="830997"/>
            </a:xfrm>
            <a:prstGeom prst="rect">
              <a:avLst/>
            </a:prstGeom>
            <a:grpFill/>
            <a:ln w="38100">
              <a:noFill/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Business Use case A</a:t>
              </a:r>
            </a:p>
          </p:txBody>
        </p:sp>
        <p:sp>
          <p:nvSpPr>
            <p:cNvPr id="55" name="Right Arrow 54"/>
            <p:cNvSpPr/>
            <p:nvPr/>
          </p:nvSpPr>
          <p:spPr bwMode="auto">
            <a:xfrm rot="5400000">
              <a:off x="1269287" y="2456439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54609" y="3352800"/>
            <a:ext cx="6999333" cy="3276600"/>
            <a:chOff x="192874" y="3473429"/>
            <a:chExt cx="3781667" cy="1052292"/>
          </a:xfrm>
        </p:grpSpPr>
        <p:sp>
          <p:nvSpPr>
            <p:cNvPr id="52" name="Rectangle 51"/>
            <p:cNvSpPr/>
            <p:nvPr/>
          </p:nvSpPr>
          <p:spPr>
            <a:xfrm>
              <a:off x="192874" y="3731439"/>
              <a:ext cx="3159485" cy="53623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noFill/>
            </a:ln>
          </p:spPr>
          <p:txBody>
            <a:bodyPr>
              <a:no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FF"/>
                  </a:solidFill>
                  <a:latin typeface="Arial" charset="0"/>
                  <a:cs typeface="Arial" pitchFamily="34" charset="0"/>
                </a:rPr>
                <a:t>       </a:t>
              </a:r>
              <a:endParaRPr lang="en-US" sz="2400" b="1" dirty="0" smtClean="0">
                <a:solidFill>
                  <a:srgbClr val="0000FF"/>
                </a:solidFill>
                <a:latin typeface="Arial" charset="0"/>
                <a:cs typeface="Arial" pitchFamily="34" charset="0"/>
              </a:endParaRPr>
            </a:p>
            <a:p>
              <a:pPr marL="7938" lvl="1" algn="ctr">
                <a:buClr>
                  <a:srgbClr val="0000FF"/>
                </a:buClr>
                <a:defRPr/>
              </a:pPr>
              <a:endParaRPr lang="en-US" sz="2400" b="1" i="1" dirty="0">
                <a:solidFill>
                  <a:srgbClr val="0000FF"/>
                </a:solidFill>
                <a:latin typeface="Arial" charset="0"/>
                <a:cs typeface="Arial" pitchFamily="34" charset="0"/>
              </a:endParaRPr>
            </a:p>
            <a:p>
              <a:pPr marL="7938" lvl="1" algn="r">
                <a:buClr>
                  <a:srgbClr val="0000FF"/>
                </a:buClr>
                <a:defRPr/>
              </a:pPr>
              <a:endParaRPr lang="en-US" sz="1800" b="1" i="1" dirty="0" smtClean="0">
                <a:solidFill>
                  <a:srgbClr val="800080"/>
                </a:solidFill>
                <a:latin typeface="Arial" charset="0"/>
                <a:cs typeface="Arial" pitchFamily="34" charset="0"/>
              </a:endParaRPr>
            </a:p>
            <a:p>
              <a:pPr marL="7938" lvl="1" algn="r">
                <a:buClr>
                  <a:srgbClr val="0000FF"/>
                </a:buClr>
                <a:defRPr/>
              </a:pPr>
              <a:endParaRPr lang="en-US" sz="2000" b="1" i="1" dirty="0" smtClean="0">
                <a:solidFill>
                  <a:srgbClr val="800080"/>
                </a:solidFill>
                <a:latin typeface="Arial" charset="0"/>
                <a:cs typeface="Arial" pitchFamily="34" charset="0"/>
              </a:endParaRPr>
            </a:p>
            <a:p>
              <a:pPr marL="7938" lvl="1" algn="r">
                <a:buClr>
                  <a:srgbClr val="0000FF"/>
                </a:buClr>
                <a:defRPr/>
              </a:pPr>
              <a:r>
                <a:rPr lang="en-US" sz="2000" b="1" i="1" dirty="0" smtClean="0">
                  <a:solidFill>
                    <a:srgbClr val="800080"/>
                  </a:solidFill>
                  <a:latin typeface="Arial" charset="0"/>
                  <a:cs typeface="Arial" pitchFamily="34" charset="0"/>
                </a:rPr>
                <a:t>Profiles</a:t>
              </a:r>
              <a:endParaRPr lang="en-US" sz="2000" b="1" i="1" dirty="0">
                <a:solidFill>
                  <a:srgbClr val="800080"/>
                </a:solidFill>
                <a:latin typeface="Arial" charset="0"/>
                <a:cs typeface="Arial" pitchFamily="34" charset="0"/>
              </a:endParaRPr>
            </a:p>
          </p:txBody>
        </p:sp>
        <p:pic>
          <p:nvPicPr>
            <p:cNvPr id="53" name="Picture 76" descr="IHE Logo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246" y="4118784"/>
              <a:ext cx="269319" cy="1302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6" name="Right Arrow 41"/>
            <p:cNvSpPr>
              <a:spLocks noChangeArrowheads="1"/>
            </p:cNvSpPr>
            <p:nvPr/>
          </p:nvSpPr>
          <p:spPr bwMode="auto">
            <a:xfrm>
              <a:off x="3340430" y="3473429"/>
              <a:ext cx="634111" cy="1052292"/>
            </a:xfrm>
            <a:prstGeom prst="rightArrow">
              <a:avLst>
                <a:gd name="adj1" fmla="val 51688"/>
                <a:gd name="adj2" fmla="val 60683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3049898"/>
            <a:ext cx="1421397" cy="2692573"/>
            <a:chOff x="0" y="3278498"/>
            <a:chExt cx="1421397" cy="2692573"/>
          </a:xfrm>
        </p:grpSpPr>
        <p:grpSp>
          <p:nvGrpSpPr>
            <p:cNvPr id="59" name="Group 58"/>
            <p:cNvGrpSpPr/>
            <p:nvPr/>
          </p:nvGrpSpPr>
          <p:grpSpPr>
            <a:xfrm>
              <a:off x="0" y="3278498"/>
              <a:ext cx="1421397" cy="956027"/>
              <a:chOff x="482621" y="2433935"/>
              <a:chExt cx="1983346" cy="956027"/>
            </a:xfrm>
            <a:solidFill>
              <a:srgbClr val="FFCCCC"/>
            </a:solidFill>
          </p:grpSpPr>
          <p:sp>
            <p:nvSpPr>
              <p:cNvPr id="60" name="Rectangle 59"/>
              <p:cNvSpPr/>
              <p:nvPr/>
            </p:nvSpPr>
            <p:spPr>
              <a:xfrm>
                <a:off x="558819" y="2433935"/>
                <a:ext cx="1847936" cy="584775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Technical 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Use </a:t>
                </a: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case 1</a:t>
                </a:r>
                <a:endParaRPr lang="en-US" sz="16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61" name="Right Arrow 60"/>
              <p:cNvSpPr/>
              <p:nvPr/>
            </p:nvSpPr>
            <p:spPr bwMode="auto">
              <a:xfrm rot="5400000">
                <a:off x="1269289" y="2193284"/>
                <a:ext cx="410010" cy="1983346"/>
              </a:xfrm>
              <a:prstGeom prst="rightArrow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0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 bwMode="auto">
            <a:xfrm>
              <a:off x="149993" y="4584698"/>
              <a:ext cx="106706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Content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83254" y="5336070"/>
              <a:ext cx="1067061" cy="63500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Custom</a:t>
              </a:r>
              <a:b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</a:b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Terms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2237" y="3048000"/>
            <a:ext cx="1421397" cy="2699658"/>
            <a:chOff x="1452237" y="3276600"/>
            <a:chExt cx="1421397" cy="2699658"/>
          </a:xfrm>
        </p:grpSpPr>
        <p:grpSp>
          <p:nvGrpSpPr>
            <p:cNvPr id="63" name="Group 62"/>
            <p:cNvGrpSpPr/>
            <p:nvPr/>
          </p:nvGrpSpPr>
          <p:grpSpPr>
            <a:xfrm>
              <a:off x="1452237" y="3276600"/>
              <a:ext cx="1421397" cy="956027"/>
              <a:chOff x="482621" y="2433935"/>
              <a:chExt cx="1983346" cy="956027"/>
            </a:xfrm>
            <a:solidFill>
              <a:srgbClr val="FFCCCC"/>
            </a:solidFill>
          </p:grpSpPr>
          <p:sp>
            <p:nvSpPr>
              <p:cNvPr id="64" name="Rectangle 63"/>
              <p:cNvSpPr/>
              <p:nvPr/>
            </p:nvSpPr>
            <p:spPr>
              <a:xfrm>
                <a:off x="558819" y="2433935"/>
                <a:ext cx="1847936" cy="584775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Technical 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Use </a:t>
                </a: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case 2</a:t>
                </a:r>
                <a:endParaRPr lang="en-US" sz="16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65" name="Right Arrow 64"/>
              <p:cNvSpPr/>
              <p:nvPr/>
            </p:nvSpPr>
            <p:spPr bwMode="auto">
              <a:xfrm rot="5400000">
                <a:off x="1269289" y="2193284"/>
                <a:ext cx="410010" cy="1983346"/>
              </a:xfrm>
              <a:prstGeom prst="rightArrow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0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" name="Rectangle 81"/>
            <p:cNvSpPr/>
            <p:nvPr/>
          </p:nvSpPr>
          <p:spPr bwMode="auto">
            <a:xfrm>
              <a:off x="1492332" y="4599151"/>
              <a:ext cx="1324352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Sharing Doc Services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92332" y="5341257"/>
              <a:ext cx="1324352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Patient Id </a:t>
              </a:r>
              <a:r>
                <a:rPr lang="en-US" sz="1400" b="1" dirty="0" err="1" smtClean="0">
                  <a:effectLst/>
                  <a:latin typeface="Arial" charset="0"/>
                </a:rPr>
                <a:t>Mgt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900037" y="3048000"/>
            <a:ext cx="1421397" cy="2694470"/>
            <a:chOff x="2900037" y="3276600"/>
            <a:chExt cx="1421397" cy="2694470"/>
          </a:xfrm>
        </p:grpSpPr>
        <p:grpSp>
          <p:nvGrpSpPr>
            <p:cNvPr id="66" name="Group 65"/>
            <p:cNvGrpSpPr/>
            <p:nvPr/>
          </p:nvGrpSpPr>
          <p:grpSpPr>
            <a:xfrm>
              <a:off x="2900037" y="3276600"/>
              <a:ext cx="1421397" cy="956027"/>
              <a:chOff x="482621" y="2433935"/>
              <a:chExt cx="1983346" cy="956027"/>
            </a:xfrm>
            <a:solidFill>
              <a:srgbClr val="FFCCCC"/>
            </a:solidFill>
          </p:grpSpPr>
          <p:sp>
            <p:nvSpPr>
              <p:cNvPr id="67" name="Rectangle 66"/>
              <p:cNvSpPr/>
              <p:nvPr/>
            </p:nvSpPr>
            <p:spPr>
              <a:xfrm>
                <a:off x="558819" y="2433935"/>
                <a:ext cx="1847936" cy="584775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Technical 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Use </a:t>
                </a: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case 3</a:t>
                </a:r>
                <a:endParaRPr lang="en-US" sz="16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68" name="Right Arrow 67"/>
              <p:cNvSpPr/>
              <p:nvPr/>
            </p:nvSpPr>
            <p:spPr bwMode="auto">
              <a:xfrm rot="5400000">
                <a:off x="1269289" y="2193284"/>
                <a:ext cx="410010" cy="1983346"/>
              </a:xfrm>
              <a:prstGeom prst="rightArrow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0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 bwMode="auto">
            <a:xfrm>
              <a:off x="3047739" y="4584637"/>
              <a:ext cx="106706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Security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047739" y="5336069"/>
              <a:ext cx="106706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Privacy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29200" y="1040731"/>
            <a:ext cx="4114800" cy="5512469"/>
            <a:chOff x="5029200" y="1040731"/>
            <a:chExt cx="4114800" cy="5512469"/>
          </a:xfrm>
        </p:grpSpPr>
        <p:sp>
          <p:nvSpPr>
            <p:cNvPr id="85" name="Rectangle 84"/>
            <p:cNvSpPr/>
            <p:nvPr/>
          </p:nvSpPr>
          <p:spPr>
            <a:xfrm>
              <a:off x="5029200" y="1040731"/>
              <a:ext cx="3048000" cy="1200329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r>
                <a:rPr kumimoji="0" lang="en-US" sz="24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  <a:ea typeface="+mj-ea"/>
                  <a:cs typeface="+mj-cs"/>
                </a:rPr>
                <a:t>Project Interoperability Specification</a:t>
              </a:r>
              <a:endParaRPr lang="en-US" sz="2800" dirty="0"/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7053942" y="1838640"/>
              <a:ext cx="2090058" cy="4714560"/>
            </a:xfrm>
            <a:prstGeom prst="rect">
              <a:avLst/>
            </a:prstGeom>
            <a:solidFill>
              <a:srgbClr val="FFC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endPara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 bwMode="auto">
            <a:xfrm>
              <a:off x="7581900" y="1910639"/>
              <a:ext cx="342900" cy="4566361"/>
            </a:xfrm>
            <a:prstGeom prst="roundRect">
              <a:avLst/>
            </a:prstGeom>
            <a:solidFill>
              <a:schemeClr val="accent3">
                <a:lumMod val="75000"/>
                <a:alpha val="89804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2000" b="0" i="1" u="none" strike="noStrike" cap="none" normalizeH="0" baseline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Combination / Glue</a:t>
              </a: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7830119" y="2030177"/>
              <a:ext cx="131388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Content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7848339" y="2723493"/>
              <a:ext cx="1295661" cy="63500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Custom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Terms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7839396" y="3566886"/>
              <a:ext cx="1304604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Sharing Doc Services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7839397" y="5091138"/>
              <a:ext cx="1304603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Security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7839397" y="5770000"/>
              <a:ext cx="1304603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Privacy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7848600" y="4267200"/>
              <a:ext cx="1295400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fr-FR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algn="ctr"/>
              <a:r>
                <a:rPr kumimoji="0" lang="fr-FR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Patient Id </a:t>
              </a:r>
              <a:r>
                <a:rPr kumimoji="0" lang="fr-FR" sz="1400" b="1" i="0" u="none" strike="noStrike" cap="none" normalizeH="0" baseline="0" dirty="0" err="1" smtClean="0">
                  <a:ln>
                    <a:noFill/>
                  </a:ln>
                  <a:effectLst/>
                  <a:latin typeface="Arial" charset="0"/>
                </a:rPr>
                <a:t>Mgt</a:t>
              </a:r>
              <a:endParaRPr kumimoji="0" lang="fr-FR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41" name="Oval 40"/>
          <p:cNvSpPr/>
          <p:nvPr/>
        </p:nvSpPr>
        <p:spPr bwMode="auto">
          <a:xfrm>
            <a:off x="-685800" y="2514600"/>
            <a:ext cx="5791200" cy="34290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55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20000" decel="2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0" y="-30480"/>
            <a:ext cx="9144000" cy="949815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rgbClr val="FFC000"/>
                </a:solidFill>
              </a:rPr>
              <a:t>Use of IHE Profiles in </a:t>
            </a:r>
            <a:r>
              <a:rPr lang="en-US" sz="3600" b="1" dirty="0" err="1" smtClean="0">
                <a:solidFill>
                  <a:srgbClr val="FFC000"/>
                </a:solidFill>
              </a:rPr>
              <a:t>eHealth</a:t>
            </a:r>
            <a:r>
              <a:rPr lang="en-US" sz="3600" b="1" dirty="0" smtClean="0">
                <a:solidFill>
                  <a:srgbClr val="FFC000"/>
                </a:solidFill>
              </a:rPr>
              <a:t> Projects</a:t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n-US" sz="2800" b="1" i="1" dirty="0" smtClean="0">
                <a:solidFill>
                  <a:srgbClr val="FFC000"/>
                </a:solidFill>
              </a:rPr>
              <a:t>Two Examples of Technical Use Case/Profiles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4675" y="990600"/>
            <a:ext cx="3387725" cy="989991"/>
            <a:chOff x="744604" y="949815"/>
            <a:chExt cx="2230412" cy="1429744"/>
          </a:xfrm>
          <a:solidFill>
            <a:schemeClr val="tx1"/>
          </a:solidFill>
        </p:grpSpPr>
        <p:sp>
          <p:nvSpPr>
            <p:cNvPr id="15" name="Rectangle 14"/>
            <p:cNvSpPr/>
            <p:nvPr/>
          </p:nvSpPr>
          <p:spPr>
            <a:xfrm>
              <a:off x="744604" y="949815"/>
              <a:ext cx="2230412" cy="1015663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000" b="1" i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Key health systems objectives</a:t>
              </a:r>
            </a:p>
          </p:txBody>
        </p:sp>
        <p:sp>
          <p:nvSpPr>
            <p:cNvPr id="40" name="Right Arrow 39"/>
            <p:cNvSpPr/>
            <p:nvPr/>
          </p:nvSpPr>
          <p:spPr bwMode="auto">
            <a:xfrm rot="5400000">
              <a:off x="1633362" y="1182881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2133600"/>
            <a:ext cx="4114800" cy="803684"/>
            <a:chOff x="482619" y="2433935"/>
            <a:chExt cx="1983346" cy="1219182"/>
          </a:xfrm>
          <a:solidFill>
            <a:schemeClr val="tx1">
              <a:lumMod val="85000"/>
            </a:schemeClr>
          </a:solidFill>
        </p:grpSpPr>
        <p:sp>
          <p:nvSpPr>
            <p:cNvPr id="16" name="Rectangle 15"/>
            <p:cNvSpPr/>
            <p:nvPr/>
          </p:nvSpPr>
          <p:spPr>
            <a:xfrm>
              <a:off x="558819" y="2433935"/>
              <a:ext cx="1847935" cy="830997"/>
            </a:xfrm>
            <a:prstGeom prst="rect">
              <a:avLst/>
            </a:prstGeom>
            <a:grpFill/>
            <a:ln w="38100">
              <a:noFill/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Business Use case A</a:t>
              </a:r>
            </a:p>
          </p:txBody>
        </p:sp>
        <p:sp>
          <p:nvSpPr>
            <p:cNvPr id="55" name="Right Arrow 54"/>
            <p:cNvSpPr/>
            <p:nvPr/>
          </p:nvSpPr>
          <p:spPr bwMode="auto">
            <a:xfrm rot="5400000">
              <a:off x="1269287" y="2456439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54609" y="3352800"/>
            <a:ext cx="6999333" cy="3276600"/>
            <a:chOff x="192874" y="3473429"/>
            <a:chExt cx="3781667" cy="1052292"/>
          </a:xfrm>
        </p:grpSpPr>
        <p:sp>
          <p:nvSpPr>
            <p:cNvPr id="52" name="Rectangle 51"/>
            <p:cNvSpPr/>
            <p:nvPr/>
          </p:nvSpPr>
          <p:spPr>
            <a:xfrm>
              <a:off x="192874" y="3731439"/>
              <a:ext cx="3159485" cy="53623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noFill/>
            </a:ln>
          </p:spPr>
          <p:txBody>
            <a:bodyPr>
              <a:no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FF"/>
                  </a:solidFill>
                  <a:latin typeface="Arial" charset="0"/>
                  <a:cs typeface="Arial" pitchFamily="34" charset="0"/>
                </a:rPr>
                <a:t>       </a:t>
              </a:r>
              <a:endParaRPr lang="en-US" sz="2400" b="1" dirty="0" smtClean="0">
                <a:solidFill>
                  <a:srgbClr val="0000FF"/>
                </a:solidFill>
                <a:latin typeface="Arial" charset="0"/>
                <a:cs typeface="Arial" pitchFamily="34" charset="0"/>
              </a:endParaRPr>
            </a:p>
            <a:p>
              <a:pPr marL="7938" lvl="1" algn="ctr">
                <a:buClr>
                  <a:srgbClr val="0000FF"/>
                </a:buClr>
                <a:defRPr/>
              </a:pPr>
              <a:endParaRPr lang="en-US" sz="2400" b="1" i="1" dirty="0">
                <a:solidFill>
                  <a:srgbClr val="0000FF"/>
                </a:solidFill>
                <a:latin typeface="Arial" charset="0"/>
                <a:cs typeface="Arial" pitchFamily="34" charset="0"/>
              </a:endParaRPr>
            </a:p>
            <a:p>
              <a:pPr marL="7938" lvl="1" algn="r">
                <a:buClr>
                  <a:srgbClr val="0000FF"/>
                </a:buClr>
                <a:defRPr/>
              </a:pPr>
              <a:endParaRPr lang="en-US" sz="1800" b="1" i="1" dirty="0" smtClean="0">
                <a:solidFill>
                  <a:srgbClr val="800080"/>
                </a:solidFill>
                <a:latin typeface="Arial" charset="0"/>
                <a:cs typeface="Arial" pitchFamily="34" charset="0"/>
              </a:endParaRPr>
            </a:p>
            <a:p>
              <a:pPr marL="7938" lvl="1" algn="r">
                <a:buClr>
                  <a:srgbClr val="0000FF"/>
                </a:buClr>
                <a:defRPr/>
              </a:pPr>
              <a:endParaRPr lang="en-US" sz="2000" b="1" i="1" dirty="0" smtClean="0">
                <a:solidFill>
                  <a:srgbClr val="800080"/>
                </a:solidFill>
                <a:latin typeface="Arial" charset="0"/>
                <a:cs typeface="Arial" pitchFamily="34" charset="0"/>
              </a:endParaRPr>
            </a:p>
            <a:p>
              <a:pPr marL="7938" lvl="1" algn="r">
                <a:buClr>
                  <a:srgbClr val="0000FF"/>
                </a:buClr>
                <a:defRPr/>
              </a:pPr>
              <a:r>
                <a:rPr lang="en-US" sz="2000" b="1" i="1" dirty="0" smtClean="0">
                  <a:solidFill>
                    <a:srgbClr val="800080"/>
                  </a:solidFill>
                  <a:latin typeface="Arial" charset="0"/>
                  <a:cs typeface="Arial" pitchFamily="34" charset="0"/>
                </a:rPr>
                <a:t>Profiles</a:t>
              </a:r>
              <a:endParaRPr lang="en-US" sz="2000" b="1" i="1" dirty="0">
                <a:solidFill>
                  <a:srgbClr val="800080"/>
                </a:solidFill>
                <a:latin typeface="Arial" charset="0"/>
                <a:cs typeface="Arial" pitchFamily="34" charset="0"/>
              </a:endParaRPr>
            </a:p>
          </p:txBody>
        </p:sp>
        <p:pic>
          <p:nvPicPr>
            <p:cNvPr id="53" name="Picture 76" descr="IHE Logo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246" y="4118784"/>
              <a:ext cx="269319" cy="13025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6" name="Right Arrow 41"/>
            <p:cNvSpPr>
              <a:spLocks noChangeArrowheads="1"/>
            </p:cNvSpPr>
            <p:nvPr/>
          </p:nvSpPr>
          <p:spPr bwMode="auto">
            <a:xfrm>
              <a:off x="3340430" y="3473429"/>
              <a:ext cx="634111" cy="1052292"/>
            </a:xfrm>
            <a:prstGeom prst="rightArrow">
              <a:avLst>
                <a:gd name="adj1" fmla="val 51688"/>
                <a:gd name="adj2" fmla="val 60683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3049898"/>
            <a:ext cx="1421397" cy="2692573"/>
            <a:chOff x="0" y="3278498"/>
            <a:chExt cx="1421397" cy="2692573"/>
          </a:xfrm>
        </p:grpSpPr>
        <p:grpSp>
          <p:nvGrpSpPr>
            <p:cNvPr id="59" name="Group 58"/>
            <p:cNvGrpSpPr/>
            <p:nvPr/>
          </p:nvGrpSpPr>
          <p:grpSpPr>
            <a:xfrm>
              <a:off x="0" y="3278498"/>
              <a:ext cx="1421397" cy="956027"/>
              <a:chOff x="482621" y="2433935"/>
              <a:chExt cx="1983346" cy="956027"/>
            </a:xfrm>
            <a:solidFill>
              <a:srgbClr val="FFCCCC"/>
            </a:solidFill>
          </p:grpSpPr>
          <p:sp>
            <p:nvSpPr>
              <p:cNvPr id="60" name="Rectangle 59"/>
              <p:cNvSpPr/>
              <p:nvPr/>
            </p:nvSpPr>
            <p:spPr>
              <a:xfrm>
                <a:off x="558819" y="2433935"/>
                <a:ext cx="1847936" cy="584775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Technical 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Use </a:t>
                </a: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case 1</a:t>
                </a:r>
                <a:endParaRPr lang="en-US" sz="16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61" name="Right Arrow 60"/>
              <p:cNvSpPr/>
              <p:nvPr/>
            </p:nvSpPr>
            <p:spPr bwMode="auto">
              <a:xfrm rot="5400000">
                <a:off x="1269289" y="2193284"/>
                <a:ext cx="410010" cy="1983346"/>
              </a:xfrm>
              <a:prstGeom prst="rightArrow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0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 bwMode="auto">
            <a:xfrm>
              <a:off x="149993" y="4584698"/>
              <a:ext cx="106706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Content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83254" y="5336070"/>
              <a:ext cx="1067061" cy="63500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Custom</a:t>
              </a:r>
              <a:b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</a:b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Terms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2237" y="3048000"/>
            <a:ext cx="1421397" cy="2699658"/>
            <a:chOff x="1452237" y="3276600"/>
            <a:chExt cx="1421397" cy="2699658"/>
          </a:xfrm>
        </p:grpSpPr>
        <p:grpSp>
          <p:nvGrpSpPr>
            <p:cNvPr id="63" name="Group 62"/>
            <p:cNvGrpSpPr/>
            <p:nvPr/>
          </p:nvGrpSpPr>
          <p:grpSpPr>
            <a:xfrm>
              <a:off x="1452237" y="3276600"/>
              <a:ext cx="1421397" cy="956027"/>
              <a:chOff x="482621" y="2433935"/>
              <a:chExt cx="1983346" cy="956027"/>
            </a:xfrm>
            <a:solidFill>
              <a:srgbClr val="FFCCCC"/>
            </a:solidFill>
          </p:grpSpPr>
          <p:sp>
            <p:nvSpPr>
              <p:cNvPr id="64" name="Rectangle 63"/>
              <p:cNvSpPr/>
              <p:nvPr/>
            </p:nvSpPr>
            <p:spPr>
              <a:xfrm>
                <a:off x="558819" y="2433935"/>
                <a:ext cx="1847936" cy="584775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Technical 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Use </a:t>
                </a: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case 2</a:t>
                </a:r>
                <a:endParaRPr lang="en-US" sz="16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65" name="Right Arrow 64"/>
              <p:cNvSpPr/>
              <p:nvPr/>
            </p:nvSpPr>
            <p:spPr bwMode="auto">
              <a:xfrm rot="5400000">
                <a:off x="1269289" y="2193284"/>
                <a:ext cx="410010" cy="1983346"/>
              </a:xfrm>
              <a:prstGeom prst="rightArrow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0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2" name="Rectangle 81"/>
            <p:cNvSpPr/>
            <p:nvPr/>
          </p:nvSpPr>
          <p:spPr bwMode="auto">
            <a:xfrm>
              <a:off x="1492332" y="4599151"/>
              <a:ext cx="1324352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Sharing Doc Services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92332" y="5341257"/>
              <a:ext cx="1324352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Patient Id </a:t>
              </a:r>
              <a:r>
                <a:rPr lang="en-US" sz="1400" b="1" dirty="0" err="1" smtClean="0">
                  <a:effectLst/>
                  <a:latin typeface="Arial" charset="0"/>
                </a:rPr>
                <a:t>Mgt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900037" y="3048000"/>
            <a:ext cx="1421397" cy="2694470"/>
            <a:chOff x="2900037" y="3276600"/>
            <a:chExt cx="1421397" cy="2694470"/>
          </a:xfrm>
        </p:grpSpPr>
        <p:grpSp>
          <p:nvGrpSpPr>
            <p:cNvPr id="66" name="Group 65"/>
            <p:cNvGrpSpPr/>
            <p:nvPr/>
          </p:nvGrpSpPr>
          <p:grpSpPr>
            <a:xfrm>
              <a:off x="2900037" y="3276600"/>
              <a:ext cx="1421397" cy="956027"/>
              <a:chOff x="482621" y="2433935"/>
              <a:chExt cx="1983346" cy="956027"/>
            </a:xfrm>
            <a:solidFill>
              <a:srgbClr val="FFCCCC"/>
            </a:solidFill>
          </p:grpSpPr>
          <p:sp>
            <p:nvSpPr>
              <p:cNvPr id="67" name="Rectangle 66"/>
              <p:cNvSpPr/>
              <p:nvPr/>
            </p:nvSpPr>
            <p:spPr>
              <a:xfrm>
                <a:off x="558819" y="2433935"/>
                <a:ext cx="1847936" cy="584775"/>
              </a:xfrm>
              <a:prstGeom prst="rect">
                <a:avLst/>
              </a:prstGeom>
              <a:grpFill/>
              <a:ln w="38100"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Technical 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Use </a:t>
                </a:r>
                <a:r>
                  <a:rPr lang="en-US" sz="1600" dirty="0" smtClean="0">
                    <a:solidFill>
                      <a:srgbClr val="000000"/>
                    </a:solidFill>
                    <a:effectLst/>
                    <a:latin typeface="Arial" charset="0"/>
                    <a:cs typeface="Arial" pitchFamily="34" charset="0"/>
                  </a:rPr>
                  <a:t>case 3</a:t>
                </a:r>
                <a:endParaRPr lang="en-US" sz="16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endParaRPr>
              </a:p>
            </p:txBody>
          </p:sp>
          <p:sp>
            <p:nvSpPr>
              <p:cNvPr id="68" name="Right Arrow 67"/>
              <p:cNvSpPr/>
              <p:nvPr/>
            </p:nvSpPr>
            <p:spPr bwMode="auto">
              <a:xfrm rot="5400000">
                <a:off x="1269289" y="2193284"/>
                <a:ext cx="410010" cy="1983346"/>
              </a:xfrm>
              <a:prstGeom prst="rightArrow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0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3" name="Rectangle 82"/>
            <p:cNvSpPr/>
            <p:nvPr/>
          </p:nvSpPr>
          <p:spPr bwMode="auto">
            <a:xfrm>
              <a:off x="3047739" y="4584637"/>
              <a:ext cx="106706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Security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3047739" y="5336069"/>
              <a:ext cx="106706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Privacy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029200" y="1040731"/>
            <a:ext cx="4114800" cy="5512469"/>
            <a:chOff x="5029200" y="1040731"/>
            <a:chExt cx="4114800" cy="5512469"/>
          </a:xfrm>
        </p:grpSpPr>
        <p:sp>
          <p:nvSpPr>
            <p:cNvPr id="85" name="Rectangle 84"/>
            <p:cNvSpPr/>
            <p:nvPr/>
          </p:nvSpPr>
          <p:spPr>
            <a:xfrm>
              <a:off x="5029200" y="1040731"/>
              <a:ext cx="3048000" cy="1200329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r>
                <a:rPr kumimoji="0" lang="en-US" sz="24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  <a:ea typeface="+mj-ea"/>
                  <a:cs typeface="+mj-cs"/>
                </a:rPr>
                <a:t>Project Interoperability Specification</a:t>
              </a:r>
              <a:endParaRPr lang="en-US" sz="2800" dirty="0"/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7053942" y="1838640"/>
              <a:ext cx="2090058" cy="4714560"/>
            </a:xfrm>
            <a:prstGeom prst="rect">
              <a:avLst/>
            </a:prstGeom>
            <a:solidFill>
              <a:srgbClr val="FFC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endParaRPr kumimoji="0" lang="en-US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 bwMode="auto">
            <a:xfrm>
              <a:off x="7581900" y="1910639"/>
              <a:ext cx="342900" cy="4566361"/>
            </a:xfrm>
            <a:prstGeom prst="roundRect">
              <a:avLst/>
            </a:prstGeom>
            <a:solidFill>
              <a:schemeClr val="accent3">
                <a:lumMod val="75000"/>
                <a:alpha val="89804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2000" b="0" i="1" u="none" strike="noStrike" cap="none" normalizeH="0" baseline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Combination / Glue</a:t>
              </a: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7830119" y="2030177"/>
              <a:ext cx="1313881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Content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7848339" y="2723493"/>
              <a:ext cx="1295661" cy="63500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Custom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Terms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7839396" y="3566886"/>
              <a:ext cx="1304604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Sharing Doc Services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7839397" y="5091138"/>
              <a:ext cx="1304603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Security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7839397" y="5770000"/>
              <a:ext cx="1304603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 for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Pct val="100000"/>
                <a:buFont typeface="Wingdings" pitchFamily="2" charset="2"/>
                <a:buNone/>
                <a:tabLst/>
              </a:pPr>
              <a:r>
                <a:rPr lang="en-US" sz="1400" b="1" dirty="0" smtClean="0">
                  <a:effectLst/>
                  <a:latin typeface="Arial" charset="0"/>
                </a:rPr>
                <a:t>Privacy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7848600" y="4267200"/>
              <a:ext cx="1295400" cy="635001"/>
            </a:xfrm>
            <a:prstGeom prst="rect">
              <a:avLst/>
            </a:prstGeom>
            <a:solidFill>
              <a:srgbClr val="9900CC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kumimoji="0" lang="fr-FR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IHE Profile</a:t>
              </a:r>
            </a:p>
            <a:p>
              <a:pPr algn="ctr"/>
              <a:r>
                <a:rPr kumimoji="0" lang="fr-FR" sz="1400" b="1" i="0" u="none" strike="noStrike" cap="none" normalizeH="0" baseline="0" dirty="0" smtClean="0">
                  <a:ln>
                    <a:noFill/>
                  </a:ln>
                  <a:effectLst/>
                  <a:latin typeface="Arial" charset="0"/>
                </a:rPr>
                <a:t>Patient Id </a:t>
              </a:r>
              <a:r>
                <a:rPr kumimoji="0" lang="fr-FR" sz="1400" b="1" i="0" u="none" strike="noStrike" cap="none" normalizeH="0" baseline="0" dirty="0" err="1" smtClean="0">
                  <a:ln>
                    <a:noFill/>
                  </a:ln>
                  <a:effectLst/>
                  <a:latin typeface="Arial" charset="0"/>
                </a:rPr>
                <a:t>Mgt</a:t>
              </a:r>
              <a:endParaRPr kumimoji="0" lang="fr-FR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3" name="Oval 2"/>
          <p:cNvSpPr/>
          <p:nvPr/>
        </p:nvSpPr>
        <p:spPr bwMode="auto">
          <a:xfrm>
            <a:off x="1213425" y="2837188"/>
            <a:ext cx="1834314" cy="3335012"/>
          </a:xfrm>
          <a:prstGeom prst="ellipse">
            <a:avLst/>
          </a:prstGeom>
          <a:noFill/>
          <a:ln w="38100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25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dirty="0" smtClean="0"/>
              <a:t>The journey has two major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114800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From an </a:t>
            </a:r>
            <a:r>
              <a:rPr lang="en-US" dirty="0" err="1" smtClean="0">
                <a:solidFill>
                  <a:schemeClr val="tx1">
                    <a:lumMod val="65000"/>
                  </a:schemeClr>
                </a:solidFill>
              </a:rPr>
              <a:t>ehealth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 program objectives to the delivery of robust </a:t>
            </a: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p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roject specific Interoperability Specifications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From the </a:t>
            </a:r>
            <a:r>
              <a:rPr lang="en-US" dirty="0"/>
              <a:t>project specific Interoperability </a:t>
            </a:r>
            <a:r>
              <a:rPr lang="en-US" dirty="0" smtClean="0"/>
              <a:t>Specifications to interoperable implementation on various applications/systems to be interconnected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010430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sz="3200" dirty="0" smtClean="0"/>
              <a:t>What is meant by Conformity Assessment?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Test Report provided </a:t>
            </a:r>
            <a:r>
              <a:rPr lang="en-US" dirty="0"/>
              <a:t>by a trusted neutral </a:t>
            </a:r>
            <a:r>
              <a:rPr lang="en-US" dirty="0" smtClean="0"/>
              <a:t>organization that guarantees that an IHE </a:t>
            </a:r>
            <a:r>
              <a:rPr lang="en-US" dirty="0"/>
              <a:t>profile </a:t>
            </a:r>
            <a:r>
              <a:rPr lang="en-US" dirty="0" smtClean="0"/>
              <a:t>implementation in a commercial </a:t>
            </a:r>
            <a:r>
              <a:rPr lang="en-US" dirty="0"/>
              <a:t>products is positively tested against </a:t>
            </a:r>
            <a:r>
              <a:rPr lang="en-US" dirty="0" smtClean="0"/>
              <a:t>an </a:t>
            </a:r>
            <a:r>
              <a:rPr lang="en-US" dirty="0"/>
              <a:t>IHE test </a:t>
            </a:r>
            <a:r>
              <a:rPr lang="en-US" dirty="0" smtClean="0"/>
              <a:t>plan/test tools</a:t>
            </a:r>
            <a:endParaRPr lang="en-US" dirty="0"/>
          </a:p>
          <a:p>
            <a:pPr lvl="1"/>
            <a:r>
              <a:rPr lang="en-US" dirty="0"/>
              <a:t>Specific version of a specific product (</a:t>
            </a:r>
            <a:r>
              <a:rPr lang="en-US" dirty="0" smtClean="0"/>
              <a:t>re-testing may be </a:t>
            </a:r>
            <a:r>
              <a:rPr lang="en-US" dirty="0"/>
              <a:t>needed for every major version</a:t>
            </a:r>
            <a:r>
              <a:rPr lang="en-US" dirty="0" smtClean="0"/>
              <a:t>).  </a:t>
            </a:r>
            <a:r>
              <a:rPr lang="en-US" sz="1800" dirty="0" smtClean="0"/>
              <a:t>Does not imply that retesting is needed for each product/version (e.g. using same software).</a:t>
            </a:r>
            <a:endParaRPr lang="en-US" sz="1800" dirty="0"/>
          </a:p>
          <a:p>
            <a:pPr lvl="1"/>
            <a:r>
              <a:rPr lang="en-US" dirty="0" smtClean="0"/>
              <a:t>The process and rigor of </a:t>
            </a:r>
            <a:r>
              <a:rPr lang="en-US" dirty="0"/>
              <a:t>“Conformity Assessment” </a:t>
            </a:r>
            <a:r>
              <a:rPr lang="en-US" dirty="0" smtClean="0"/>
              <a:t>to be defined in terms of a </a:t>
            </a:r>
            <a:r>
              <a:rPr lang="en-US" dirty="0"/>
              <a:t>“conformity </a:t>
            </a:r>
            <a:r>
              <a:rPr lang="en-US" dirty="0" smtClean="0"/>
              <a:t>assessment  scheme” (process, test plan and test tools) to ensure world-wide equivalence. </a:t>
            </a:r>
            <a:endParaRPr lang="en-US" dirty="0"/>
          </a:p>
          <a:p>
            <a:pPr lvl="1"/>
            <a:r>
              <a:rPr lang="en-US" sz="2400" dirty="0" smtClean="0"/>
              <a:t>Expects a vendor </a:t>
            </a:r>
            <a:r>
              <a:rPr lang="en-US" sz="2400" dirty="0"/>
              <a:t>to </a:t>
            </a:r>
            <a:r>
              <a:rPr lang="en-US" sz="2400" dirty="0" smtClean="0"/>
              <a:t>pass appropriate Connectathon tests as a prerequisite </a:t>
            </a:r>
            <a:r>
              <a:rPr lang="en-US" sz="2400" dirty="0"/>
              <a:t>for seeking </a:t>
            </a:r>
            <a:r>
              <a:rPr lang="en-US" sz="2400" dirty="0" smtClean="0"/>
              <a:t>profile/actor accredited testing</a:t>
            </a:r>
            <a:endParaRPr lang="en-US" sz="2400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26350" y="6337300"/>
            <a:ext cx="1295400" cy="457200"/>
          </a:xfrm>
          <a:prstGeom prst="rect">
            <a:avLst/>
          </a:prstGeom>
        </p:spPr>
        <p:txBody>
          <a:bodyPr/>
          <a:lstStyle/>
          <a:p>
            <a:fld id="{34BF9314-ACFE-4DBD-BD8D-DD9FD4B347D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86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sz="3600" dirty="0" smtClean="0"/>
              <a:t>Concepts of IHE Conformity Assessment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6350" y="6337300"/>
            <a:ext cx="1295400" cy="457200"/>
          </a:xfrm>
          <a:prstGeom prst="rect">
            <a:avLst/>
          </a:prstGeom>
        </p:spPr>
        <p:txBody>
          <a:bodyPr/>
          <a:lstStyle/>
          <a:p>
            <a:fld id="{61B35591-6CDE-4C86-AAC0-A1A45B69D84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07735" y="2404238"/>
            <a:ext cx="5181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International Conformity Assessment Oversight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3869735" y="3313838"/>
            <a:ext cx="3733800" cy="1015663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Conformity Assessment/Testing  by an </a:t>
            </a:r>
            <a:r>
              <a:rPr lang="en-US" sz="2000" dirty="0" err="1" smtClean="0"/>
              <a:t>AccreditedLaboratory</a:t>
            </a:r>
            <a:endParaRPr lang="en-US" sz="2000" dirty="0" smtClean="0"/>
          </a:p>
          <a:p>
            <a:pPr algn="ctr"/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16935" y="3581400"/>
            <a:ext cx="1828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Accreditation Body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9380" y="4977825"/>
            <a:ext cx="2220310" cy="584775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Vendor</a:t>
            </a:r>
            <a:endParaRPr lang="en-US" dirty="0"/>
          </a:p>
        </p:txBody>
      </p:sp>
      <p:sp>
        <p:nvSpPr>
          <p:cNvPr id="12" name="Isosceles Triangle 11"/>
          <p:cNvSpPr/>
          <p:nvPr/>
        </p:nvSpPr>
        <p:spPr bwMode="auto">
          <a:xfrm>
            <a:off x="533400" y="914400"/>
            <a:ext cx="7772400" cy="996429"/>
          </a:xfrm>
          <a:prstGeom prst="triangl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345735" y="3721387"/>
            <a:ext cx="1524000" cy="304800"/>
          </a:xfrm>
          <a:prstGeom prst="rightArrow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" name="Up Arrow 14"/>
          <p:cNvSpPr/>
          <p:nvPr/>
        </p:nvSpPr>
        <p:spPr bwMode="auto">
          <a:xfrm>
            <a:off x="5864071" y="2810503"/>
            <a:ext cx="381000" cy="471804"/>
          </a:xfrm>
          <a:prstGeom prst="upArrow">
            <a:avLst/>
          </a:prstGeom>
          <a:solidFill>
            <a:srgbClr val="FF66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0302" y="2971800"/>
            <a:ext cx="13381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Testing Report</a:t>
            </a:r>
            <a:endParaRPr lang="en-US" sz="1400" dirty="0"/>
          </a:p>
        </p:txBody>
      </p:sp>
      <p:sp>
        <p:nvSpPr>
          <p:cNvPr id="20" name="Bent-Up Arrow 19"/>
          <p:cNvSpPr/>
          <p:nvPr/>
        </p:nvSpPr>
        <p:spPr bwMode="auto">
          <a:xfrm rot="16200000" flipH="1">
            <a:off x="6495367" y="3504826"/>
            <a:ext cx="2428555" cy="1039910"/>
          </a:xfrm>
          <a:prstGeom prst="bentUpArrow">
            <a:avLst>
              <a:gd name="adj1" fmla="val 5426"/>
              <a:gd name="adj2" fmla="val 13333"/>
              <a:gd name="adj3" fmla="val 13176"/>
            </a:avLst>
          </a:prstGeom>
          <a:solidFill>
            <a:srgbClr val="99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2200" y="3915338"/>
            <a:ext cx="137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Accredits to operate per</a:t>
            </a:r>
          </a:p>
          <a:p>
            <a:r>
              <a:rPr lang="en-US" sz="1400" dirty="0" smtClean="0"/>
              <a:t>ISO17025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7282969" y="5073868"/>
            <a:ext cx="1769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Product Testing Report</a:t>
            </a:r>
            <a:endParaRPr lang="en-US" sz="1400" dirty="0"/>
          </a:p>
        </p:txBody>
      </p:sp>
      <p:sp>
        <p:nvSpPr>
          <p:cNvPr id="23" name="Up Arrow 22"/>
          <p:cNvSpPr/>
          <p:nvPr/>
        </p:nvSpPr>
        <p:spPr bwMode="auto">
          <a:xfrm>
            <a:off x="5071198" y="4318574"/>
            <a:ext cx="190500" cy="634426"/>
          </a:xfrm>
          <a:prstGeom prst="upArrow">
            <a:avLst/>
          </a:prstGeom>
          <a:solidFill>
            <a:srgbClr val="99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72717" y="446821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Application</a:t>
            </a:r>
            <a:endParaRPr lang="en-US" sz="1400" dirty="0"/>
          </a:p>
        </p:txBody>
      </p:sp>
      <p:sp>
        <p:nvSpPr>
          <p:cNvPr id="26" name="Down Arrow 25"/>
          <p:cNvSpPr/>
          <p:nvPr/>
        </p:nvSpPr>
        <p:spPr bwMode="auto">
          <a:xfrm>
            <a:off x="6105153" y="4297233"/>
            <a:ext cx="405964" cy="655767"/>
          </a:xfrm>
          <a:prstGeom prst="downArrow">
            <a:avLst/>
          </a:prstGeom>
          <a:solidFill>
            <a:srgbClr val="FF66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68782" y="4343400"/>
            <a:ext cx="2218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Testing Report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586832" y="5609983"/>
            <a:ext cx="7992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Elements shown above may be deployed in various ways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1878846" y="1197114"/>
            <a:ext cx="5062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latin typeface="Arial" charset="0"/>
              </a:rPr>
              <a:t>IHE International</a:t>
            </a:r>
            <a:br>
              <a:rPr lang="en-US" sz="2000" b="1" dirty="0">
                <a:latin typeface="Arial" charset="0"/>
              </a:rPr>
            </a:br>
            <a:r>
              <a:rPr lang="en-US" sz="2000" b="1" dirty="0" smtClean="0">
                <a:latin typeface="Arial" charset="0"/>
              </a:rPr>
              <a:t>Conformity Assessment </a:t>
            </a:r>
            <a:r>
              <a:rPr lang="en-US" sz="2000" b="1" dirty="0">
                <a:latin typeface="Arial" charset="0"/>
              </a:rPr>
              <a:t>Scheme </a:t>
            </a:r>
            <a:r>
              <a:rPr lang="en-US" sz="2000" b="1" dirty="0" smtClean="0">
                <a:latin typeface="Arial" charset="0"/>
              </a:rPr>
              <a:t>Holder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09799" y="1972504"/>
            <a:ext cx="6095999" cy="369332"/>
          </a:xfrm>
          <a:prstGeom prst="rect">
            <a:avLst/>
          </a:prstGeom>
          <a:solidFill>
            <a:srgbClr val="9900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Common Test Tools and Plans</a:t>
            </a:r>
            <a:endParaRPr lang="en-US" sz="1800" dirty="0"/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1447800" y="1910829"/>
            <a:ext cx="0" cy="1670571"/>
          </a:xfrm>
          <a:prstGeom prst="straightConnector1">
            <a:avLst/>
          </a:prstGeom>
          <a:noFill/>
          <a:ln w="28575" cap="flat" cmpd="sng" algn="ctr">
            <a:solidFill>
              <a:srgbClr val="FF5050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9490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sz="2800" b="1" dirty="0" smtClean="0"/>
              <a:t>Elements of an IHE Conformity Assessment Scheme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6350" y="6337300"/>
            <a:ext cx="1295400" cy="457200"/>
          </a:xfrm>
          <a:prstGeom prst="rect">
            <a:avLst/>
          </a:prstGeom>
        </p:spPr>
        <p:txBody>
          <a:bodyPr/>
          <a:lstStyle/>
          <a:p>
            <a:fld id="{61B35591-6CDE-4C86-AAC0-A1A45B69D84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4953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single international scheme with delegation of </a:t>
            </a:r>
            <a:r>
              <a:rPr lang="en-US" dirty="0" smtClean="0"/>
              <a:t>accreditation operation testing at </a:t>
            </a:r>
            <a:r>
              <a:rPr lang="en-US" dirty="0"/>
              <a:t>the national/regional level.</a:t>
            </a:r>
          </a:p>
          <a:p>
            <a:r>
              <a:rPr lang="en-US" dirty="0" smtClean="0"/>
              <a:t>Allows IHE National/Regional Deployment Committee  to deliver a internationally recognized testing report based on transparency</a:t>
            </a:r>
            <a:endParaRPr lang="en-US" dirty="0"/>
          </a:p>
          <a:p>
            <a:r>
              <a:rPr lang="en-US" dirty="0" smtClean="0"/>
              <a:t>Testing of National extensions/combination of IHE Profiles is to </a:t>
            </a:r>
            <a:r>
              <a:rPr lang="en-US" dirty="0"/>
              <a:t>be addressed </a:t>
            </a:r>
            <a:r>
              <a:rPr lang="en-US" dirty="0" smtClean="0"/>
              <a:t>as a subsequent </a:t>
            </a:r>
            <a:r>
              <a:rPr lang="en-US" dirty="0"/>
              <a:t>testing </a:t>
            </a:r>
            <a:r>
              <a:rPr lang="en-US" dirty="0" smtClean="0"/>
              <a:t>step (“</a:t>
            </a:r>
            <a:r>
              <a:rPr lang="en-US" b="0" dirty="0" err="1" smtClean="0"/>
              <a:t>projectathon</a:t>
            </a:r>
            <a:r>
              <a:rPr lang="en-US" b="0" dirty="0" smtClean="0"/>
              <a:t>” or </a:t>
            </a:r>
            <a:r>
              <a:rPr lang="en-US" b="0" dirty="0" err="1" smtClean="0"/>
              <a:t>ehealth</a:t>
            </a:r>
            <a:r>
              <a:rPr lang="en-US" b="0" dirty="0" smtClean="0"/>
              <a:t> </a:t>
            </a:r>
            <a:r>
              <a:rPr lang="en-US" b="0" dirty="0"/>
              <a:t>project-specific interoperability </a:t>
            </a:r>
            <a:r>
              <a:rPr lang="en-US" b="0" dirty="0" smtClean="0"/>
              <a:t>specification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83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sz="3600" dirty="0" smtClean="0"/>
              <a:t>IHE Accredited Testing and </a:t>
            </a:r>
            <a:r>
              <a:rPr lang="en-US" sz="3600" dirty="0" err="1" smtClean="0"/>
              <a:t>Connectathon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68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err="1" smtClean="0"/>
              <a:t>Confomity</a:t>
            </a:r>
            <a:r>
              <a:rPr lang="en-US" sz="2000" dirty="0" smtClean="0"/>
              <a:t> </a:t>
            </a:r>
            <a:r>
              <a:rPr lang="en-US" sz="2000" dirty="0" err="1" smtClean="0"/>
              <a:t>Asessment</a:t>
            </a:r>
            <a:r>
              <a:rPr lang="en-US" sz="2000" dirty="0" smtClean="0"/>
              <a:t>, a value-add to Connectathon, not a replacement: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6350" y="6337300"/>
            <a:ext cx="1295400" cy="457200"/>
          </a:xfrm>
          <a:prstGeom prst="rect">
            <a:avLst/>
          </a:prstGeom>
        </p:spPr>
        <p:txBody>
          <a:bodyPr/>
          <a:lstStyle/>
          <a:p>
            <a:fld id="{61B35591-6CDE-4C86-AAC0-A1A45B69D840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374297"/>
              </p:ext>
            </p:extLst>
          </p:nvPr>
        </p:nvGraphicFramePr>
        <p:xfrm>
          <a:off x="0" y="1295400"/>
          <a:ext cx="9144000" cy="4648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048000"/>
                <a:gridCol w="2895600"/>
                <a:gridCol w="32004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Dimensions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IHE </a:t>
                      </a:r>
                      <a:r>
                        <a:rPr lang="en-US" sz="1800" dirty="0" err="1" smtClean="0"/>
                        <a:t>Connectathon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IHE Profile Conformity Assessment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Participants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Vendors &amp; Open Source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Vendors &amp; Open Source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Specific</a:t>
                      </a:r>
                      <a:r>
                        <a:rPr lang="en-US" sz="1600" b="1" baseline="0" dirty="0" smtClean="0"/>
                        <a:t> Product version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 </a:t>
                      </a:r>
                      <a:br>
                        <a:rPr lang="en-US" sz="1400" dirty="0" smtClean="0"/>
                      </a:br>
                      <a:r>
                        <a:rPr lang="en-US" sz="1100" dirty="0" smtClean="0"/>
                        <a:t>(IHE</a:t>
                      </a:r>
                      <a:r>
                        <a:rPr lang="en-US" sz="1100" baseline="0" dirty="0" smtClean="0"/>
                        <a:t> allows for vendor s</a:t>
                      </a:r>
                      <a:r>
                        <a:rPr lang="en-US" sz="1100" dirty="0" smtClean="0"/>
                        <a:t>elf</a:t>
                      </a:r>
                      <a:r>
                        <a:rPr lang="en-US" sz="1100" baseline="0" dirty="0" smtClean="0"/>
                        <a:t>-attestation through Integration Statement)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Yes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Testing Profiles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Trial</a:t>
                      </a:r>
                      <a:r>
                        <a:rPr lang="en-US" sz="1400" baseline="0" dirty="0" smtClean="0"/>
                        <a:t> Implementation and Final text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Only Selected Final Text Profiles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Collaborative and Learning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Pre-requisite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None – Only to pass pre-Connectathon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tests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Vendor has successfully passed profile tests at an IHE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Connectathon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Commitment to</a:t>
                      </a:r>
                      <a:r>
                        <a:rPr lang="en-US" sz="1600" b="1" baseline="0" dirty="0" smtClean="0"/>
                        <a:t> commercial availability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 – Pre-product testing OK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Guarantee Interoperability of tested products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 – Reasonable</a:t>
                      </a:r>
                      <a:r>
                        <a:rPr lang="en-US" sz="1400" baseline="0" dirty="0" smtClean="0"/>
                        <a:t> expectation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 – But Clearer</a:t>
                      </a:r>
                      <a:r>
                        <a:rPr lang="en-US" sz="1400" baseline="0" dirty="0" smtClean="0"/>
                        <a:t> expectation for specific product version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Staffing of oversight/jury</a:t>
                      </a:r>
                      <a:endParaRPr lang="en-US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Monitored by volunteers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Monitored by professional staff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1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8900"/>
            <a:ext cx="9144000" cy="673100"/>
          </a:xfrm>
        </p:spPr>
        <p:txBody>
          <a:bodyPr/>
          <a:lstStyle/>
          <a:p>
            <a:r>
              <a:rPr lang="en-US" sz="3600" dirty="0" smtClean="0"/>
              <a:t>IHE </a:t>
            </a:r>
            <a:r>
              <a:rPr lang="en-US" sz="3600" dirty="0"/>
              <a:t>Conformity </a:t>
            </a:r>
            <a:r>
              <a:rPr lang="en-US" sz="3600" dirty="0" smtClean="0"/>
              <a:t>Assessment for who ?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45720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u="sng" dirty="0" smtClean="0"/>
              <a:t>larger eHealth Projects </a:t>
            </a:r>
            <a:r>
              <a:rPr lang="en-US" sz="2400" dirty="0" smtClean="0"/>
              <a:t>(national, regional, hospital network) that want to engage a broad number of vendors to supply products with IHE profile conformance.  Use IHE </a:t>
            </a:r>
            <a:r>
              <a:rPr lang="en-US" sz="2400" dirty="0"/>
              <a:t>Conformity </a:t>
            </a:r>
            <a:r>
              <a:rPr lang="en-US" sz="2400" dirty="0" smtClean="0"/>
              <a:t>Assessment as an entry criteria into procurement and project level lab testing (Projectathon).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The care delivery organization with </a:t>
            </a:r>
            <a:r>
              <a:rPr lang="en-US" sz="2400" u="sng" dirty="0" smtClean="0"/>
              <a:t>simple </a:t>
            </a:r>
            <a:r>
              <a:rPr lang="en-US" sz="2400" u="sng" dirty="0"/>
              <a:t>interoperability </a:t>
            </a:r>
            <a:r>
              <a:rPr lang="en-US" sz="2400" u="sng" dirty="0" smtClean="0"/>
              <a:t>projects</a:t>
            </a:r>
            <a:r>
              <a:rPr lang="en-US" sz="2400" dirty="0" smtClean="0"/>
              <a:t> (e.g. connecting devices to a Clinical System). Only a few profiles to be combined.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u="sng" dirty="0" smtClean="0"/>
              <a:t>Vendors</a:t>
            </a:r>
            <a:r>
              <a:rPr lang="en-US" sz="2400" dirty="0" smtClean="0"/>
              <a:t> that want to avoid the overhead of retesting in each project at the profile level.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6350" y="6337300"/>
            <a:ext cx="1295400" cy="457200"/>
          </a:xfrm>
          <a:prstGeom prst="rect">
            <a:avLst/>
          </a:prstGeom>
        </p:spPr>
        <p:txBody>
          <a:bodyPr/>
          <a:lstStyle/>
          <a:p>
            <a:fld id="{61B35591-6CDE-4C86-AAC0-A1A45B69D8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9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auto">
          <a:xfrm>
            <a:off x="132472" y="1179165"/>
            <a:ext cx="8920676" cy="1585432"/>
          </a:xfrm>
          <a:prstGeom prst="round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Up Arrow 4"/>
          <p:cNvSpPr/>
          <p:nvPr/>
        </p:nvSpPr>
        <p:spPr bwMode="auto">
          <a:xfrm>
            <a:off x="3256672" y="1342342"/>
            <a:ext cx="260959" cy="3458258"/>
          </a:xfrm>
          <a:prstGeom prst="upArrow">
            <a:avLst/>
          </a:prstGeom>
          <a:solidFill>
            <a:schemeClr val="accent6">
              <a:lumMod val="75000"/>
              <a:alpha val="47843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257800" y="1295400"/>
            <a:ext cx="3657600" cy="59266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err="1" smtClean="0">
                <a:solidFill>
                  <a:schemeClr val="bg2"/>
                </a:solidFill>
                <a:latin typeface="Arial" charset="0"/>
              </a:rPr>
              <a:t>Projectathon</a:t>
            </a:r>
            <a:endParaRPr lang="en-US" sz="2400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77348" y="3897451"/>
            <a:ext cx="2175652" cy="4744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IHE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Connectathon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sz="3600" b="1" dirty="0" smtClean="0"/>
              <a:t>IHE’s </a:t>
            </a:r>
            <a:r>
              <a:rPr lang="en-US" sz="3600" b="1" dirty="0"/>
              <a:t>c</a:t>
            </a:r>
            <a:r>
              <a:rPr lang="en-US" sz="3600" b="1" dirty="0" smtClean="0"/>
              <a:t>ontribution to </a:t>
            </a:r>
            <a:r>
              <a:rPr lang="en-US" sz="3600" b="1" dirty="0" err="1" smtClean="0"/>
              <a:t>ehealth</a:t>
            </a:r>
            <a:r>
              <a:rPr lang="en-US" sz="3600" b="1" dirty="0" smtClean="0"/>
              <a:t> projects</a:t>
            </a: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26350" y="6337300"/>
            <a:ext cx="1295400" cy="457200"/>
          </a:xfrm>
          <a:prstGeom prst="rect">
            <a:avLst/>
          </a:prstGeom>
        </p:spPr>
        <p:txBody>
          <a:bodyPr/>
          <a:lstStyle/>
          <a:p>
            <a:fld id="{61B35591-6CDE-4C86-AAC0-A1A45B69D840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82" y="5334000"/>
            <a:ext cx="55626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 smtClean="0"/>
              <a:t>Enhancing testing rigor and reducing costs and risks on an on-going basis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28600" y="4343400"/>
            <a:ext cx="1524000" cy="685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latin typeface="Arial" charset="0"/>
              </a:rPr>
              <a:t>Standards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57200" y="2998177"/>
            <a:ext cx="1524000" cy="685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latin typeface="Arial" charset="0"/>
              </a:rPr>
              <a:t>Profiles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85800" y="1808871"/>
            <a:ext cx="1981200" cy="6858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Interoperability 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Specifcations</a:t>
            </a:r>
            <a:endParaRPr kumimoji="0" lang="en-US" sz="18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5029200" y="1740910"/>
            <a:ext cx="3657600" cy="8382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>
                <a:latin typeface="Arial" charset="0"/>
              </a:rPr>
              <a:t>Project IS </a:t>
            </a:r>
            <a:r>
              <a:rPr lang="en-US" sz="2400" dirty="0">
                <a:latin typeface="Arial" charset="0"/>
              </a:rPr>
              <a:t>Conformity Assessment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4419600" y="2902927"/>
            <a:ext cx="2707738" cy="8763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IHE Conformity Assessment</a:t>
            </a:r>
          </a:p>
        </p:txBody>
      </p:sp>
      <p:cxnSp>
        <p:nvCxnSpPr>
          <p:cNvPr id="16" name="Straight Arrow Connector 15"/>
          <p:cNvCxnSpPr>
            <a:stCxn id="7" idx="3"/>
            <a:endCxn id="10" idx="1"/>
          </p:cNvCxnSpPr>
          <p:nvPr/>
        </p:nvCxnSpPr>
        <p:spPr bwMode="auto">
          <a:xfrm>
            <a:off x="1981200" y="3341077"/>
            <a:ext cx="2438400" cy="0"/>
          </a:xfrm>
          <a:prstGeom prst="straightConnector1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7" name="Straight Arrow Connector 16"/>
          <p:cNvCxnSpPr>
            <a:stCxn id="8" idx="3"/>
            <a:endCxn id="9" idx="1"/>
          </p:cNvCxnSpPr>
          <p:nvPr/>
        </p:nvCxnSpPr>
        <p:spPr bwMode="auto">
          <a:xfrm>
            <a:off x="2667000" y="2151771"/>
            <a:ext cx="2362200" cy="8239"/>
          </a:xfrm>
          <a:prstGeom prst="straightConnector1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1" name="Isosceles Triangle 10"/>
          <p:cNvSpPr/>
          <p:nvPr/>
        </p:nvSpPr>
        <p:spPr bwMode="auto">
          <a:xfrm>
            <a:off x="5257800" y="4495800"/>
            <a:ext cx="3739076" cy="1371600"/>
          </a:xfrm>
          <a:prstGeom prst="triangle">
            <a:avLst>
              <a:gd name="adj" fmla="val 50376"/>
            </a:avLst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IHE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Gazelle Test Platform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7160" y="1179165"/>
            <a:ext cx="2050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bg2"/>
                </a:solidFill>
              </a:rPr>
              <a:t>eHealth</a:t>
            </a:r>
            <a:r>
              <a:rPr lang="en-US" sz="2000" b="1" dirty="0" smtClean="0">
                <a:solidFill>
                  <a:schemeClr val="bg2"/>
                </a:solidFill>
              </a:rPr>
              <a:t> Project</a:t>
            </a:r>
            <a:endParaRPr lang="en-US" sz="2000" b="1" dirty="0">
              <a:solidFill>
                <a:schemeClr val="bg2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37591" y="2949714"/>
            <a:ext cx="14335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charset="0"/>
              </a:rPr>
              <a:t>Add extensions</a:t>
            </a:r>
            <a:endParaRPr lang="en-US" sz="2000" dirty="0"/>
          </a:p>
        </p:txBody>
      </p:sp>
      <p:sp>
        <p:nvSpPr>
          <p:cNvPr id="30" name="Isosceles Triangle 29"/>
          <p:cNvSpPr/>
          <p:nvPr/>
        </p:nvSpPr>
        <p:spPr bwMode="auto">
          <a:xfrm>
            <a:off x="3053742" y="1579275"/>
            <a:ext cx="685800" cy="906422"/>
          </a:xfrm>
          <a:prstGeom prst="triangle">
            <a:avLst/>
          </a:prstGeom>
          <a:solidFill>
            <a:schemeClr val="bg1">
              <a:lumMod val="60000"/>
              <a:lumOff val="4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1" name="Isosceles Triangle 30"/>
          <p:cNvSpPr/>
          <p:nvPr/>
        </p:nvSpPr>
        <p:spPr bwMode="auto">
          <a:xfrm>
            <a:off x="3053742" y="2815280"/>
            <a:ext cx="685800" cy="906422"/>
          </a:xfrm>
          <a:prstGeom prst="triangle">
            <a:avLst/>
          </a:prstGeom>
          <a:solidFill>
            <a:schemeClr val="bg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19400" y="3280350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/>
              </a:rPr>
              <a:t>Product</a:t>
            </a:r>
            <a:endParaRPr lang="en-US" sz="2000" b="1" dirty="0">
              <a:effectLst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19400" y="2081484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2"/>
                </a:solidFill>
                <a:effectLst/>
              </a:rPr>
              <a:t>Product</a:t>
            </a:r>
            <a:endParaRPr lang="en-US" sz="2000" b="1" dirty="0">
              <a:solidFill>
                <a:schemeClr val="bg2"/>
              </a:solidFill>
              <a:effectLst/>
            </a:endParaRPr>
          </a:p>
        </p:txBody>
      </p:sp>
      <p:cxnSp>
        <p:nvCxnSpPr>
          <p:cNvPr id="18" name="Straight Arrow Connector 17"/>
          <p:cNvCxnSpPr>
            <a:endCxn id="7" idx="2"/>
          </p:cNvCxnSpPr>
          <p:nvPr/>
        </p:nvCxnSpPr>
        <p:spPr bwMode="auto">
          <a:xfrm flipV="1">
            <a:off x="1219200" y="3683977"/>
            <a:ext cx="0" cy="659423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V="1">
            <a:off x="1676400" y="2481595"/>
            <a:ext cx="0" cy="516582"/>
          </a:xfrm>
          <a:prstGeom prst="straightConnector1">
            <a:avLst/>
          </a:prstGeom>
          <a:noFill/>
          <a:ln w="381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4648200" y="4371931"/>
            <a:ext cx="1125269" cy="1114470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flipH="1" flipV="1">
            <a:off x="5943601" y="3779228"/>
            <a:ext cx="685799" cy="1149938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48600" y="2527148"/>
            <a:ext cx="381000" cy="250205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V="1">
            <a:off x="6361527" y="2535695"/>
            <a:ext cx="0" cy="367232"/>
          </a:xfrm>
          <a:prstGeom prst="straightConnector1">
            <a:avLst/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8935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 bwMode="auto">
          <a:xfrm>
            <a:off x="5029200" y="1981200"/>
            <a:ext cx="2590800" cy="2032230"/>
          </a:xfrm>
          <a:prstGeom prst="rect">
            <a:avLst/>
          </a:prstGeom>
          <a:solidFill>
            <a:srgbClr val="FFAE0D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IHE</a:t>
            </a:r>
            <a:b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Gazelle </a:t>
            </a:r>
            <a:r>
              <a:rPr kumimoji="0" lang="fr-FR" sz="2400" b="0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TestBed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3600"/>
          </a:xfrm>
        </p:spPr>
        <p:txBody>
          <a:bodyPr/>
          <a:lstStyle/>
          <a:p>
            <a:r>
              <a:rPr lang="en-US" sz="3600" b="1" dirty="0"/>
              <a:t>IHE’s contribution to </a:t>
            </a:r>
            <a:r>
              <a:rPr lang="en-US" sz="3600" b="1" dirty="0" err="1"/>
              <a:t>ehealth</a:t>
            </a:r>
            <a:r>
              <a:rPr lang="en-US" sz="3600" b="1" dirty="0"/>
              <a:t> </a:t>
            </a:r>
            <a:r>
              <a:rPr lang="en-US" sz="3600" b="1" dirty="0" smtClean="0"/>
              <a:t>projects</a:t>
            </a:r>
            <a:br>
              <a:rPr lang="en-US" sz="3600" b="1" dirty="0" smtClean="0"/>
            </a:br>
            <a:r>
              <a:rPr lang="en-US" sz="2000" b="1" dirty="0" smtClean="0"/>
              <a:t>(Another View)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19</a:t>
            </a:fld>
            <a:endParaRPr lang="en-US" altLang="ja-JP"/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1371600" y="1148209"/>
            <a:ext cx="2133600" cy="4795391"/>
          </a:xfrm>
          <a:prstGeom prst="roundRect">
            <a:avLst/>
          </a:prstGeom>
          <a:solidFill>
            <a:srgbClr val="FFFFFF">
              <a:alpha val="41961"/>
            </a:srgb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12075" y="1225153"/>
            <a:ext cx="2085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Specifications</a:t>
            </a:r>
            <a:endParaRPr lang="fr-FR" sz="2400" dirty="0"/>
          </a:p>
        </p:txBody>
      </p:sp>
      <p:sp>
        <p:nvSpPr>
          <p:cNvPr id="10" name="Rectangle à coins arrondis 9"/>
          <p:cNvSpPr/>
          <p:nvPr/>
        </p:nvSpPr>
        <p:spPr bwMode="auto">
          <a:xfrm>
            <a:off x="3886627" y="1148209"/>
            <a:ext cx="2286000" cy="4795391"/>
          </a:xfrm>
          <a:prstGeom prst="roundRect">
            <a:avLst/>
          </a:prstGeom>
          <a:solidFill>
            <a:srgbClr val="FFFFFF">
              <a:alpha val="41961"/>
            </a:srgb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199441" y="1046872"/>
            <a:ext cx="18614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/>
              <a:t>Conformity</a:t>
            </a:r>
            <a:r>
              <a:rPr lang="fr-FR" sz="2400" dirty="0" smtClean="0"/>
              <a:t> </a:t>
            </a:r>
          </a:p>
          <a:p>
            <a:r>
              <a:rPr lang="fr-FR" sz="2400" dirty="0" err="1" smtClean="0"/>
              <a:t>Assessment</a:t>
            </a:r>
            <a:endParaRPr lang="fr-FR" sz="24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46540" y="1828800"/>
            <a:ext cx="8869747" cy="1143000"/>
          </a:xfrm>
          <a:prstGeom prst="rect">
            <a:avLst/>
          </a:prstGeom>
          <a:solidFill>
            <a:srgbClr val="FFAE0D">
              <a:alpha val="41176"/>
            </a:srgbClr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fr-F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53484" y="1850648"/>
            <a:ext cx="15247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 smtClean="0"/>
              <a:t>eHealth</a:t>
            </a:r>
            <a:r>
              <a:rPr lang="fr-FR" sz="2800" dirty="0" smtClean="0"/>
              <a:t> </a:t>
            </a:r>
          </a:p>
          <a:p>
            <a:r>
              <a:rPr lang="fr-FR" sz="2800" dirty="0" smtClean="0"/>
              <a:t>Project</a:t>
            </a:r>
            <a:endParaRPr lang="fr-FR" sz="2800" dirty="0"/>
          </a:p>
        </p:txBody>
      </p:sp>
      <p:sp>
        <p:nvSpPr>
          <p:cNvPr id="14" name="ZoneTexte 13"/>
          <p:cNvSpPr txBox="1"/>
          <p:nvPr/>
        </p:nvSpPr>
        <p:spPr>
          <a:xfrm>
            <a:off x="1461051" y="2035314"/>
            <a:ext cx="2044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solidFill>
                  <a:srgbClr val="FFFF00"/>
                </a:solidFill>
              </a:rPr>
              <a:t>Interoperability</a:t>
            </a:r>
            <a:endParaRPr lang="fr-FR" sz="2000" b="1" dirty="0" smtClean="0">
              <a:solidFill>
                <a:srgbClr val="FFFF00"/>
              </a:solidFill>
            </a:endParaRPr>
          </a:p>
          <a:p>
            <a:r>
              <a:rPr lang="fr-FR" sz="2000" b="1" dirty="0" smtClean="0">
                <a:solidFill>
                  <a:srgbClr val="FFFF00"/>
                </a:solidFill>
              </a:rPr>
              <a:t> </a:t>
            </a:r>
            <a:r>
              <a:rPr lang="fr-FR" sz="2000" b="1" dirty="0" err="1" smtClean="0">
                <a:solidFill>
                  <a:srgbClr val="FFFF00"/>
                </a:solidFill>
              </a:rPr>
              <a:t>specifications</a:t>
            </a:r>
            <a:endParaRPr lang="fr-FR" sz="2000" b="1" dirty="0">
              <a:solidFill>
                <a:srgbClr val="FFFF0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46540" y="3429000"/>
            <a:ext cx="8869747" cy="1143000"/>
          </a:xfrm>
          <a:prstGeom prst="rect">
            <a:avLst/>
          </a:prstGeom>
          <a:solidFill>
            <a:srgbClr val="9900CC">
              <a:alpha val="47059"/>
            </a:srgbClr>
          </a:solidFill>
          <a:ln w="57150" cap="flat" cmpd="sng" algn="ctr">
            <a:solidFill>
              <a:srgbClr val="99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fr-F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905000" y="3772002"/>
            <a:ext cx="1125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</a:rPr>
              <a:t>Profiles</a:t>
            </a:r>
            <a:endParaRPr lang="fr-FR" sz="2000" b="1" dirty="0">
              <a:solidFill>
                <a:srgbClr val="FFFF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04800" y="3679669"/>
            <a:ext cx="86874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IHE</a:t>
            </a:r>
            <a:endParaRPr lang="fr-FR" dirty="0"/>
          </a:p>
        </p:txBody>
      </p:sp>
      <p:sp>
        <p:nvSpPr>
          <p:cNvPr id="23" name="Rectangle 22"/>
          <p:cNvSpPr/>
          <p:nvPr/>
        </p:nvSpPr>
        <p:spPr bwMode="auto">
          <a:xfrm>
            <a:off x="1509115" y="4876800"/>
            <a:ext cx="1891749" cy="609600"/>
          </a:xfrm>
          <a:prstGeom prst="rect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fr-F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752600" y="4953000"/>
            <a:ext cx="1438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</a:rPr>
              <a:t>Standards</a:t>
            </a:r>
            <a:endParaRPr lang="fr-FR" sz="2000" b="1" dirty="0">
              <a:solidFill>
                <a:srgbClr val="FFFF00"/>
              </a:solidFill>
            </a:endParaRPr>
          </a:p>
        </p:txBody>
      </p:sp>
      <p:cxnSp>
        <p:nvCxnSpPr>
          <p:cNvPr id="35" name="Connecteur droit avec flèche 34"/>
          <p:cNvCxnSpPr/>
          <p:nvPr/>
        </p:nvCxnSpPr>
        <p:spPr bwMode="auto">
          <a:xfrm>
            <a:off x="2590800" y="46482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Connecteur droit avec flèche 36"/>
          <p:cNvCxnSpPr>
            <a:stCxn id="24" idx="0"/>
            <a:endCxn id="19" idx="2"/>
          </p:cNvCxnSpPr>
          <p:nvPr/>
        </p:nvCxnSpPr>
        <p:spPr bwMode="auto">
          <a:xfrm flipH="1" flipV="1">
            <a:off x="2467714" y="4172112"/>
            <a:ext cx="4332" cy="7808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avec flèche 36"/>
          <p:cNvCxnSpPr>
            <a:stCxn id="19" idx="0"/>
            <a:endCxn id="14" idx="2"/>
          </p:cNvCxnSpPr>
          <p:nvPr/>
        </p:nvCxnSpPr>
        <p:spPr bwMode="auto">
          <a:xfrm flipV="1">
            <a:off x="2467714" y="2743200"/>
            <a:ext cx="15412" cy="102880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6474769" y="1080251"/>
            <a:ext cx="2206053" cy="4853384"/>
            <a:chOff x="3701089" y="1090216"/>
            <a:chExt cx="2206053" cy="4853384"/>
          </a:xfrm>
        </p:grpSpPr>
        <p:sp>
          <p:nvSpPr>
            <p:cNvPr id="8" name="Rectangle à coins arrondis 7"/>
            <p:cNvSpPr/>
            <p:nvPr/>
          </p:nvSpPr>
          <p:spPr bwMode="auto">
            <a:xfrm>
              <a:off x="3733800" y="1148209"/>
              <a:ext cx="2061045" cy="4795391"/>
            </a:xfrm>
            <a:prstGeom prst="roundRect">
              <a:avLst/>
            </a:prstGeom>
            <a:solidFill>
              <a:srgbClr val="FFFFFF">
                <a:alpha val="41961"/>
              </a:srgbClr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2075" tIns="46038" rIns="92075" bIns="46038" numCol="1" rtlCol="0" anchor="ctr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701089" y="1090216"/>
              <a:ext cx="220605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400" dirty="0" err="1" smtClean="0"/>
                <a:t>Interoperability</a:t>
              </a:r>
              <a:r>
                <a:rPr lang="fr-FR" sz="2400" dirty="0" smtClean="0"/>
                <a:t/>
              </a:r>
              <a:br>
                <a:rPr lang="fr-FR" sz="2400" dirty="0" smtClean="0"/>
              </a:br>
              <a:r>
                <a:rPr lang="fr-FR" sz="2400" dirty="0" err="1" smtClean="0"/>
                <a:t>Testing</a:t>
              </a:r>
              <a:endParaRPr lang="fr-FR" sz="2400" dirty="0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962586" y="2189202"/>
              <a:ext cx="17522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err="1" smtClean="0">
                  <a:solidFill>
                    <a:srgbClr val="FFFF00"/>
                  </a:solidFill>
                </a:rPr>
                <a:t>Projectathon</a:t>
              </a:r>
              <a:endParaRPr lang="fr-FR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3886200" y="3755886"/>
              <a:ext cx="19086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 err="1" smtClean="0">
                  <a:solidFill>
                    <a:srgbClr val="FFFF00"/>
                  </a:solidFill>
                </a:rPr>
                <a:t>Connectathon</a:t>
              </a:r>
              <a:endParaRPr lang="fr-FR" sz="2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6324600" y="5194848"/>
            <a:ext cx="24384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r>
              <a:rPr kumimoji="0" lang="fr-F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Products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4846320" y="1967520"/>
            <a:ext cx="2811332" cy="3209390"/>
          </a:xfrm>
          <a:custGeom>
            <a:avLst/>
            <a:gdLst>
              <a:gd name="connsiteX0" fmla="*/ 2768086 w 2819525"/>
              <a:gd name="connsiteY0" fmla="*/ 3081638 h 3081638"/>
              <a:gd name="connsiteX1" fmla="*/ 2768086 w 2819525"/>
              <a:gd name="connsiteY1" fmla="*/ 2392321 h 3081638"/>
              <a:gd name="connsiteX2" fmla="*/ 2233513 w 2819525"/>
              <a:gd name="connsiteY2" fmla="*/ 2167238 h 3081638"/>
              <a:gd name="connsiteX3" fmla="*/ 939286 w 2819525"/>
              <a:gd name="connsiteY3" fmla="*/ 2392321 h 3081638"/>
              <a:gd name="connsiteX4" fmla="*/ 348443 w 2819525"/>
              <a:gd name="connsiteY4" fmla="*/ 2336050 h 3081638"/>
              <a:gd name="connsiteX5" fmla="*/ 95224 w 2819525"/>
              <a:gd name="connsiteY5" fmla="*/ 1731139 h 3081638"/>
              <a:gd name="connsiteX6" fmla="*/ 38953 w 2819525"/>
              <a:gd name="connsiteY6" fmla="*/ 394709 h 3081638"/>
              <a:gd name="connsiteX7" fmla="*/ 657932 w 2819525"/>
              <a:gd name="connsiteY7" fmla="*/ 57084 h 3081638"/>
              <a:gd name="connsiteX8" fmla="*/ 1586400 w 2819525"/>
              <a:gd name="connsiteY8" fmla="*/ 813 h 3081638"/>
              <a:gd name="connsiteX9" fmla="*/ 2557070 w 2819525"/>
              <a:gd name="connsiteY9" fmla="*/ 28949 h 3081638"/>
              <a:gd name="connsiteX0" fmla="*/ 2768086 w 2871386"/>
              <a:gd name="connsiteY0" fmla="*/ 3081638 h 3081638"/>
              <a:gd name="connsiteX1" fmla="*/ 2838424 w 2871386"/>
              <a:gd name="connsiteY1" fmla="*/ 2195373 h 3081638"/>
              <a:gd name="connsiteX2" fmla="*/ 2233513 w 2871386"/>
              <a:gd name="connsiteY2" fmla="*/ 2167238 h 3081638"/>
              <a:gd name="connsiteX3" fmla="*/ 939286 w 2871386"/>
              <a:gd name="connsiteY3" fmla="*/ 2392321 h 3081638"/>
              <a:gd name="connsiteX4" fmla="*/ 348443 w 2871386"/>
              <a:gd name="connsiteY4" fmla="*/ 2336050 h 3081638"/>
              <a:gd name="connsiteX5" fmla="*/ 95224 w 2871386"/>
              <a:gd name="connsiteY5" fmla="*/ 1731139 h 3081638"/>
              <a:gd name="connsiteX6" fmla="*/ 38953 w 2871386"/>
              <a:gd name="connsiteY6" fmla="*/ 394709 h 3081638"/>
              <a:gd name="connsiteX7" fmla="*/ 657932 w 2871386"/>
              <a:gd name="connsiteY7" fmla="*/ 57084 h 3081638"/>
              <a:gd name="connsiteX8" fmla="*/ 1586400 w 2871386"/>
              <a:gd name="connsiteY8" fmla="*/ 813 h 3081638"/>
              <a:gd name="connsiteX9" fmla="*/ 2557070 w 2871386"/>
              <a:gd name="connsiteY9" fmla="*/ 28949 h 3081638"/>
              <a:gd name="connsiteX0" fmla="*/ 2768086 w 2871386"/>
              <a:gd name="connsiteY0" fmla="*/ 3081638 h 3081638"/>
              <a:gd name="connsiteX1" fmla="*/ 2838424 w 2871386"/>
              <a:gd name="connsiteY1" fmla="*/ 2195373 h 3081638"/>
              <a:gd name="connsiteX2" fmla="*/ 2233513 w 2871386"/>
              <a:gd name="connsiteY2" fmla="*/ 1970290 h 3081638"/>
              <a:gd name="connsiteX3" fmla="*/ 939286 w 2871386"/>
              <a:gd name="connsiteY3" fmla="*/ 2392321 h 3081638"/>
              <a:gd name="connsiteX4" fmla="*/ 348443 w 2871386"/>
              <a:gd name="connsiteY4" fmla="*/ 2336050 h 3081638"/>
              <a:gd name="connsiteX5" fmla="*/ 95224 w 2871386"/>
              <a:gd name="connsiteY5" fmla="*/ 1731139 h 3081638"/>
              <a:gd name="connsiteX6" fmla="*/ 38953 w 2871386"/>
              <a:gd name="connsiteY6" fmla="*/ 394709 h 3081638"/>
              <a:gd name="connsiteX7" fmla="*/ 657932 w 2871386"/>
              <a:gd name="connsiteY7" fmla="*/ 57084 h 3081638"/>
              <a:gd name="connsiteX8" fmla="*/ 1586400 w 2871386"/>
              <a:gd name="connsiteY8" fmla="*/ 813 h 3081638"/>
              <a:gd name="connsiteX9" fmla="*/ 2557070 w 2871386"/>
              <a:gd name="connsiteY9" fmla="*/ 28949 h 3081638"/>
              <a:gd name="connsiteX0" fmla="*/ 2708032 w 2811332"/>
              <a:gd name="connsiteY0" fmla="*/ 3084767 h 3084767"/>
              <a:gd name="connsiteX1" fmla="*/ 2778370 w 2811332"/>
              <a:gd name="connsiteY1" fmla="*/ 2198502 h 3084767"/>
              <a:gd name="connsiteX2" fmla="*/ 2173459 w 2811332"/>
              <a:gd name="connsiteY2" fmla="*/ 1973419 h 3084767"/>
              <a:gd name="connsiteX3" fmla="*/ 879232 w 2811332"/>
              <a:gd name="connsiteY3" fmla="*/ 2395450 h 3084767"/>
              <a:gd name="connsiteX4" fmla="*/ 288389 w 2811332"/>
              <a:gd name="connsiteY4" fmla="*/ 2339179 h 3084767"/>
              <a:gd name="connsiteX5" fmla="*/ 35170 w 2811332"/>
              <a:gd name="connsiteY5" fmla="*/ 1734268 h 3084767"/>
              <a:gd name="connsiteX6" fmla="*/ 63305 w 2811332"/>
              <a:gd name="connsiteY6" fmla="*/ 538515 h 3084767"/>
              <a:gd name="connsiteX7" fmla="*/ 597878 w 2811332"/>
              <a:gd name="connsiteY7" fmla="*/ 60213 h 3084767"/>
              <a:gd name="connsiteX8" fmla="*/ 1526346 w 2811332"/>
              <a:gd name="connsiteY8" fmla="*/ 3942 h 3084767"/>
              <a:gd name="connsiteX9" fmla="*/ 2497016 w 2811332"/>
              <a:gd name="connsiteY9" fmla="*/ 32078 h 3084767"/>
              <a:gd name="connsiteX0" fmla="*/ 2708032 w 2811332"/>
              <a:gd name="connsiteY0" fmla="*/ 3207546 h 3207546"/>
              <a:gd name="connsiteX1" fmla="*/ 2778370 w 2811332"/>
              <a:gd name="connsiteY1" fmla="*/ 2321281 h 3207546"/>
              <a:gd name="connsiteX2" fmla="*/ 2173459 w 2811332"/>
              <a:gd name="connsiteY2" fmla="*/ 2096198 h 3207546"/>
              <a:gd name="connsiteX3" fmla="*/ 879232 w 2811332"/>
              <a:gd name="connsiteY3" fmla="*/ 2518229 h 3207546"/>
              <a:gd name="connsiteX4" fmla="*/ 288389 w 2811332"/>
              <a:gd name="connsiteY4" fmla="*/ 2461958 h 3207546"/>
              <a:gd name="connsiteX5" fmla="*/ 35170 w 2811332"/>
              <a:gd name="connsiteY5" fmla="*/ 1857047 h 3207546"/>
              <a:gd name="connsiteX6" fmla="*/ 63305 w 2811332"/>
              <a:gd name="connsiteY6" fmla="*/ 661294 h 3207546"/>
              <a:gd name="connsiteX7" fmla="*/ 597878 w 2811332"/>
              <a:gd name="connsiteY7" fmla="*/ 182992 h 3207546"/>
              <a:gd name="connsiteX8" fmla="*/ 1540414 w 2811332"/>
              <a:gd name="connsiteY8" fmla="*/ 112 h 3207546"/>
              <a:gd name="connsiteX9" fmla="*/ 2497016 w 2811332"/>
              <a:gd name="connsiteY9" fmla="*/ 154857 h 3207546"/>
              <a:gd name="connsiteX0" fmla="*/ 2708032 w 2811332"/>
              <a:gd name="connsiteY0" fmla="*/ 3209390 h 3209390"/>
              <a:gd name="connsiteX1" fmla="*/ 2778370 w 2811332"/>
              <a:gd name="connsiteY1" fmla="*/ 2323125 h 3209390"/>
              <a:gd name="connsiteX2" fmla="*/ 2173459 w 2811332"/>
              <a:gd name="connsiteY2" fmla="*/ 2098042 h 3209390"/>
              <a:gd name="connsiteX3" fmla="*/ 879232 w 2811332"/>
              <a:gd name="connsiteY3" fmla="*/ 2520073 h 3209390"/>
              <a:gd name="connsiteX4" fmla="*/ 288389 w 2811332"/>
              <a:gd name="connsiteY4" fmla="*/ 2463802 h 3209390"/>
              <a:gd name="connsiteX5" fmla="*/ 35170 w 2811332"/>
              <a:gd name="connsiteY5" fmla="*/ 1858891 h 3209390"/>
              <a:gd name="connsiteX6" fmla="*/ 63305 w 2811332"/>
              <a:gd name="connsiteY6" fmla="*/ 663138 h 3209390"/>
              <a:gd name="connsiteX7" fmla="*/ 597878 w 2811332"/>
              <a:gd name="connsiteY7" fmla="*/ 184836 h 3209390"/>
              <a:gd name="connsiteX8" fmla="*/ 1540414 w 2811332"/>
              <a:gd name="connsiteY8" fmla="*/ 1956 h 3209390"/>
              <a:gd name="connsiteX9" fmla="*/ 2581423 w 2811332"/>
              <a:gd name="connsiteY9" fmla="*/ 283310 h 3209390"/>
              <a:gd name="connsiteX0" fmla="*/ 2708032 w 2811332"/>
              <a:gd name="connsiteY0" fmla="*/ 3209390 h 3209390"/>
              <a:gd name="connsiteX1" fmla="*/ 2778370 w 2811332"/>
              <a:gd name="connsiteY1" fmla="*/ 2323125 h 3209390"/>
              <a:gd name="connsiteX2" fmla="*/ 2173459 w 2811332"/>
              <a:gd name="connsiteY2" fmla="*/ 2098042 h 3209390"/>
              <a:gd name="connsiteX3" fmla="*/ 879232 w 2811332"/>
              <a:gd name="connsiteY3" fmla="*/ 2520073 h 3209390"/>
              <a:gd name="connsiteX4" fmla="*/ 288389 w 2811332"/>
              <a:gd name="connsiteY4" fmla="*/ 2463802 h 3209390"/>
              <a:gd name="connsiteX5" fmla="*/ 35170 w 2811332"/>
              <a:gd name="connsiteY5" fmla="*/ 1858891 h 3209390"/>
              <a:gd name="connsiteX6" fmla="*/ 63305 w 2811332"/>
              <a:gd name="connsiteY6" fmla="*/ 663138 h 3209390"/>
              <a:gd name="connsiteX7" fmla="*/ 597878 w 2811332"/>
              <a:gd name="connsiteY7" fmla="*/ 184836 h 3209390"/>
              <a:gd name="connsiteX8" fmla="*/ 1540414 w 2811332"/>
              <a:gd name="connsiteY8" fmla="*/ 1956 h 3209390"/>
              <a:gd name="connsiteX9" fmla="*/ 2581423 w 2811332"/>
              <a:gd name="connsiteY9" fmla="*/ 283310 h 320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11332" h="3209390">
                <a:moveTo>
                  <a:pt x="2708032" y="3209390"/>
                </a:moveTo>
                <a:cubicBezTo>
                  <a:pt x="2752580" y="2940931"/>
                  <a:pt x="2867465" y="2508350"/>
                  <a:pt x="2778370" y="2323125"/>
                </a:cubicBezTo>
                <a:cubicBezTo>
                  <a:pt x="2689275" y="2137900"/>
                  <a:pt x="2489982" y="2065217"/>
                  <a:pt x="2173459" y="2098042"/>
                </a:cubicBezTo>
                <a:cubicBezTo>
                  <a:pt x="1856936" y="2130867"/>
                  <a:pt x="1193410" y="2459113"/>
                  <a:pt x="879232" y="2520073"/>
                </a:cubicBezTo>
                <a:cubicBezTo>
                  <a:pt x="565054" y="2581033"/>
                  <a:pt x="429066" y="2573999"/>
                  <a:pt x="288389" y="2463802"/>
                </a:cubicBezTo>
                <a:cubicBezTo>
                  <a:pt x="147712" y="2353605"/>
                  <a:pt x="72684" y="2159002"/>
                  <a:pt x="35170" y="1858891"/>
                </a:cubicBezTo>
                <a:cubicBezTo>
                  <a:pt x="-2344" y="1558780"/>
                  <a:pt x="-30480" y="942147"/>
                  <a:pt x="63305" y="663138"/>
                </a:cubicBezTo>
                <a:cubicBezTo>
                  <a:pt x="157090" y="384129"/>
                  <a:pt x="351693" y="295033"/>
                  <a:pt x="597878" y="184836"/>
                </a:cubicBezTo>
                <a:cubicBezTo>
                  <a:pt x="844063" y="74639"/>
                  <a:pt x="1209823" y="-14456"/>
                  <a:pt x="1540414" y="1956"/>
                </a:cubicBezTo>
                <a:cubicBezTo>
                  <a:pt x="1871005" y="18368"/>
                  <a:pt x="2282485" y="112152"/>
                  <a:pt x="2581423" y="283310"/>
                </a:cubicBezTo>
              </a:path>
            </a:pathLst>
          </a:custGeom>
          <a:noFill/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191427" y="2057400"/>
            <a:ext cx="1877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</a:rPr>
              <a:t>IS </a:t>
            </a:r>
            <a:r>
              <a:rPr lang="fr-FR" sz="2000" b="1" dirty="0" err="1" smtClean="0">
                <a:solidFill>
                  <a:srgbClr val="FFFF00"/>
                </a:solidFill>
              </a:rPr>
              <a:t>Conformity</a:t>
            </a:r>
            <a:endParaRPr lang="fr-FR" sz="2000" b="1" dirty="0" smtClean="0">
              <a:solidFill>
                <a:srgbClr val="FFFF00"/>
              </a:solidFill>
            </a:endParaRPr>
          </a:p>
          <a:p>
            <a:r>
              <a:rPr lang="fr-FR" sz="2000" b="1" dirty="0" err="1" smtClean="0">
                <a:solidFill>
                  <a:srgbClr val="FFFF00"/>
                </a:solidFill>
              </a:rPr>
              <a:t>Assessment</a:t>
            </a:r>
            <a:endParaRPr lang="fr-FR" sz="2000" b="1" dirty="0">
              <a:solidFill>
                <a:srgbClr val="FFFF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191427" y="3733800"/>
            <a:ext cx="2056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</a:rPr>
              <a:t>IHE </a:t>
            </a:r>
            <a:r>
              <a:rPr lang="fr-FR" sz="2000" b="1" dirty="0" err="1" smtClean="0">
                <a:solidFill>
                  <a:srgbClr val="FFFF00"/>
                </a:solidFill>
              </a:rPr>
              <a:t>Conformity</a:t>
            </a:r>
            <a:endParaRPr lang="fr-FR" sz="2000" b="1" dirty="0" smtClean="0">
              <a:solidFill>
                <a:srgbClr val="FFFF00"/>
              </a:solidFill>
            </a:endParaRPr>
          </a:p>
          <a:p>
            <a:r>
              <a:rPr lang="fr-FR" sz="2000" b="1" dirty="0" err="1" smtClean="0">
                <a:solidFill>
                  <a:srgbClr val="FFFF00"/>
                </a:solidFill>
              </a:rPr>
              <a:t>Assessment</a:t>
            </a:r>
            <a:endParaRPr lang="fr-FR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6157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番号プレースホルダ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BF6074-0B02-4A30-B693-F9A8E58B424A}" type="slidenum">
              <a:rPr lang="en-US" altLang="ja-JP" sz="1600">
                <a:solidFill>
                  <a:schemeClr val="bg2"/>
                </a:solidFill>
                <a:latin typeface="Times New Roman" pitchFamily="18" charset="0"/>
                <a:ea typeface="ＭＳ Ｐゴシック"/>
                <a:cs typeface="ＭＳ Ｐゴシック"/>
              </a:rPr>
              <a:pPr eaLnBrk="1" hangingPunct="1"/>
              <a:t>2</a:t>
            </a:fld>
            <a:endParaRPr lang="en-US" altLang="ja-JP" sz="1600">
              <a:solidFill>
                <a:schemeClr val="bg2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9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3600" dirty="0">
                <a:solidFill>
                  <a:srgbClr val="FF9900"/>
                </a:solidFill>
                <a:latin typeface="+mj-lt"/>
                <a:ea typeface="ＭＳ Ｐゴシック" charset="-128"/>
              </a:rPr>
              <a:t>strategic overview and practical principles</a:t>
            </a:r>
            <a:endParaRPr lang="en-US" altLang="ja-JP" sz="3600" dirty="0" smtClean="0">
              <a:solidFill>
                <a:srgbClr val="FF9900"/>
              </a:solidFill>
              <a:latin typeface="+mj-lt"/>
              <a:ea typeface="ＭＳ Ｐゴシック" charset="-128"/>
            </a:endParaRPr>
          </a:p>
        </p:txBody>
      </p:sp>
      <p:sp>
        <p:nvSpPr>
          <p:cNvPr id="89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altLang="ja-JP" sz="2400" dirty="0" smtClean="0">
                <a:ea typeface="MS PGothic" pitchFamily="34" charset="-128"/>
              </a:rPr>
              <a:t>Bring </a:t>
            </a:r>
            <a:r>
              <a:rPr lang="en-US" sz="2400" dirty="0">
                <a:effectLst/>
              </a:rPr>
              <a:t>the most recent developments </a:t>
            </a:r>
            <a:r>
              <a:rPr lang="en-US" sz="2400" dirty="0" smtClean="0">
                <a:effectLst/>
              </a:rPr>
              <a:t>in </a:t>
            </a:r>
            <a:r>
              <a:rPr lang="en-US" sz="2400" dirty="0">
                <a:effectLst/>
              </a:rPr>
              <a:t>IHE </a:t>
            </a:r>
            <a:r>
              <a:rPr lang="en-US" sz="2400" dirty="0" smtClean="0">
                <a:effectLst/>
              </a:rPr>
              <a:t>to achieve </a:t>
            </a:r>
            <a:r>
              <a:rPr lang="en-US" sz="2400" dirty="0">
                <a:effectLst/>
              </a:rPr>
              <a:t>interoperability within various </a:t>
            </a:r>
            <a:r>
              <a:rPr lang="en-US" sz="2400" dirty="0" err="1">
                <a:effectLst/>
              </a:rPr>
              <a:t>eHealth</a:t>
            </a:r>
            <a:r>
              <a:rPr lang="en-US" sz="2400" dirty="0">
                <a:effectLst/>
              </a:rPr>
              <a:t> projects such as </a:t>
            </a:r>
            <a:r>
              <a:rPr lang="en-US" altLang="ja-JP" sz="2400" dirty="0" smtClean="0">
                <a:ea typeface="MS PGothic" pitchFamily="34" charset="-128"/>
              </a:rPr>
              <a:t>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>
                <a:effectLst/>
              </a:rPr>
              <a:t>Hospital and Hospital groups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>
                <a:effectLst/>
              </a:rPr>
              <a:t>Regional health information exchange platforms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>
                <a:effectLst/>
              </a:rPr>
              <a:t>National </a:t>
            </a:r>
            <a:r>
              <a:rPr lang="en-US" dirty="0" err="1">
                <a:effectLst/>
              </a:rPr>
              <a:t>ehealth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programs</a:t>
            </a:r>
          </a:p>
          <a:p>
            <a:pPr marL="457200" lvl="1" indent="0" eaLnBrk="1" hangingPunct="1">
              <a:lnSpc>
                <a:spcPct val="90000"/>
              </a:lnSpc>
              <a:spcBef>
                <a:spcPts val="600"/>
              </a:spcBef>
              <a:buNone/>
              <a:defRPr/>
            </a:pPr>
            <a:endParaRPr lang="en-US" dirty="0" smtClean="0">
              <a:effectLst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400" dirty="0" smtClean="0">
                <a:effectLst/>
              </a:rPr>
              <a:t>Todays focus is to address the critical question of establishing the necessary overall </a:t>
            </a:r>
            <a:r>
              <a:rPr lang="en-US" sz="2400" dirty="0">
                <a:effectLst/>
              </a:rPr>
              <a:t>interoperability governance </a:t>
            </a:r>
            <a:r>
              <a:rPr lang="en-US" sz="2400" dirty="0" smtClean="0">
                <a:effectLst/>
              </a:rPr>
              <a:t>process to solve technical and semantic interoperability</a:t>
            </a:r>
            <a:endParaRPr lang="en-US" altLang="ja-JP" sz="2400" dirty="0">
              <a:effectLst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1800" dirty="0" smtClean="0">
                <a:effectLst/>
              </a:rPr>
              <a:t>Note: The legal and organizational policies that ensure information exchange participants operate with trust and clinical relevance are critical but not within the scope of this presentation</a:t>
            </a:r>
            <a:br>
              <a:rPr lang="en-US" sz="1800" dirty="0" smtClean="0">
                <a:effectLst/>
              </a:rPr>
            </a:br>
            <a:endParaRPr lang="en-US" altLang="ja-JP" sz="1200" b="1" dirty="0" smtClean="0">
              <a:ea typeface="MS PGothic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スライド番号プレースホルダ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614CBB8-8587-494D-BB82-4CA996032A25}" type="slidenum">
              <a:rPr lang="en-US" altLang="ja-JP" sz="1600">
                <a:solidFill>
                  <a:schemeClr val="bg2"/>
                </a:solidFill>
                <a:latin typeface="Times New Roman" pitchFamily="18" charset="0"/>
                <a:ea typeface="ＭＳ Ｐゴシック"/>
                <a:cs typeface="ＭＳ Ｐゴシック"/>
              </a:rPr>
              <a:pPr eaLnBrk="1" hangingPunct="1"/>
              <a:t>20</a:t>
            </a:fld>
            <a:endParaRPr lang="en-US" altLang="ja-JP" sz="1600">
              <a:solidFill>
                <a:schemeClr val="bg2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8473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88900" y="1676400"/>
            <a:ext cx="8991600" cy="3124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Providers and Vendors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Working Together to Deliver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Interoperable Health Information Systems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in the Enterprise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  <a:defRPr/>
            </a:pPr>
            <a:r>
              <a:rPr lang="en-US" altLang="ja-JP" smtClean="0">
                <a:latin typeface="+mn-lt"/>
                <a:ea typeface="ＭＳ Ｐゴシック" charset="-128"/>
              </a:rPr>
              <a:t>and Across Care Settings</a:t>
            </a:r>
          </a:p>
        </p:txBody>
      </p:sp>
      <p:pic>
        <p:nvPicPr>
          <p:cNvPr id="109572" name="Picture 3" descr="ihe logo-with-TM-transparent-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1524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4740" name="Text Box 4"/>
          <p:cNvSpPr txBox="1">
            <a:spLocks noChangeArrowheads="1"/>
          </p:cNvSpPr>
          <p:nvPr/>
        </p:nvSpPr>
        <p:spPr bwMode="auto">
          <a:xfrm>
            <a:off x="1752600" y="5334000"/>
            <a:ext cx="563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fr-FR" altLang="ja-JP" sz="2800" b="1" smtClean="0">
                <a:effectLst>
                  <a:outerShdw blurRad="38100" dist="38100" dir="2700000" algn="tl">
                    <a:srgbClr val="000000"/>
                  </a:outerShdw>
                </a:effectLst>
                <a:ea typeface="MS PGothic" pitchFamily="34" charset="-128"/>
                <a:hlinkClick r:id="rId4"/>
              </a:rPr>
              <a:t>http://www.ihe.net</a:t>
            </a:r>
            <a:endParaRPr lang="en-US" altLang="ja-JP" sz="2800" b="1" smtClean="0">
              <a:effectLst>
                <a:outerShdw blurRad="38100" dist="38100" dir="2700000" algn="tl">
                  <a:srgbClr val="000000"/>
                </a:outerShdw>
              </a:effectLst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16080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9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3031D4-3424-462E-8937-8F67CB31023E}" type="slidenum">
              <a:rPr lang="en-US" altLang="ja-JP" sz="1600">
                <a:ea typeface="ＭＳ Ｐゴシック"/>
                <a:cs typeface="ＭＳ Ｐゴシック"/>
              </a:rPr>
              <a:pPr eaLnBrk="1" hangingPunct="1"/>
              <a:t>21</a:t>
            </a:fld>
            <a:endParaRPr lang="en-US" altLang="ja-JP" sz="1600">
              <a:ea typeface="ＭＳ Ｐゴシック"/>
              <a:cs typeface="ＭＳ Ｐゴシック"/>
            </a:endParaRPr>
          </a:p>
        </p:txBody>
      </p:sp>
      <p:pic>
        <p:nvPicPr>
          <p:cNvPr id="111619" name="Picture 2" descr="PowerPoint_Interop07_LastP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番号プレースホルダ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BF6074-0B02-4A30-B693-F9A8E58B424A}" type="slidenum">
              <a:rPr lang="en-US" altLang="ja-JP" sz="1600">
                <a:solidFill>
                  <a:schemeClr val="bg2"/>
                </a:solidFill>
                <a:latin typeface="Times New Roman" pitchFamily="18" charset="0"/>
                <a:ea typeface="ＭＳ Ｐゴシック"/>
                <a:cs typeface="ＭＳ Ｐゴシック"/>
              </a:rPr>
              <a:pPr eaLnBrk="1" hangingPunct="1"/>
              <a:t>3</a:t>
            </a:fld>
            <a:endParaRPr lang="en-US" altLang="ja-JP" sz="1600">
              <a:solidFill>
                <a:schemeClr val="bg2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9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3600" dirty="0" smtClean="0">
                <a:solidFill>
                  <a:srgbClr val="FF9900"/>
                </a:solidFill>
                <a:latin typeface="+mj-lt"/>
                <a:ea typeface="ＭＳ Ｐゴシック" charset="-128"/>
              </a:rPr>
              <a:t>For an effective Interoperability Governance</a:t>
            </a:r>
          </a:p>
        </p:txBody>
      </p:sp>
      <p:sp>
        <p:nvSpPr>
          <p:cNvPr id="89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90588"/>
            <a:ext cx="9144000" cy="5205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400" dirty="0" smtClean="0">
                <a:effectLst/>
              </a:rPr>
              <a:t>How should organize the processes in an </a:t>
            </a:r>
            <a:r>
              <a:rPr lang="en-US" sz="2400" dirty="0" err="1" smtClean="0">
                <a:effectLst/>
              </a:rPr>
              <a:t>eHealth</a:t>
            </a:r>
            <a:r>
              <a:rPr lang="en-US" sz="2400" dirty="0" smtClean="0">
                <a:effectLst/>
              </a:rPr>
              <a:t> program to deliver effective interoperability ?</a:t>
            </a:r>
            <a:endParaRPr lang="en-US" altLang="ja-JP" sz="2400" dirty="0">
              <a:effectLst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 smtClean="0">
                <a:effectLst/>
              </a:rPr>
              <a:t>Address and focus on my </a:t>
            </a:r>
            <a:r>
              <a:rPr lang="en-US" dirty="0" err="1" smtClean="0">
                <a:effectLst/>
              </a:rPr>
              <a:t>ehealth</a:t>
            </a:r>
            <a:r>
              <a:rPr lang="en-US" dirty="0" smtClean="0">
                <a:effectLst/>
              </a:rPr>
              <a:t> program objectives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>
                <a:effectLst/>
              </a:rPr>
              <a:t>A</a:t>
            </a:r>
            <a:r>
              <a:rPr lang="en-US" dirty="0" smtClean="0">
                <a:effectLst/>
              </a:rPr>
              <a:t>llows </a:t>
            </a:r>
            <a:r>
              <a:rPr lang="en-US" dirty="0">
                <a:effectLst/>
              </a:rPr>
              <a:t>the best use (and reuse) of IHE </a:t>
            </a:r>
            <a:r>
              <a:rPr lang="en-US" dirty="0" smtClean="0">
                <a:effectLst/>
              </a:rPr>
              <a:t>profiles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 smtClean="0">
                <a:effectLst/>
              </a:rPr>
              <a:t>Sets </a:t>
            </a:r>
            <a:r>
              <a:rPr lang="en-US" dirty="0">
                <a:effectLst/>
              </a:rPr>
              <a:t>the role and structure for an </a:t>
            </a:r>
            <a:r>
              <a:rPr lang="en-US" dirty="0" smtClean="0">
                <a:effectLst/>
              </a:rPr>
              <a:t>Interoperability Specification </a:t>
            </a:r>
            <a:r>
              <a:rPr lang="en-US" dirty="0">
                <a:effectLst/>
              </a:rPr>
              <a:t>that bridges the gap between </a:t>
            </a:r>
            <a:r>
              <a:rPr lang="en-US" dirty="0" smtClean="0">
                <a:effectLst/>
              </a:rPr>
              <a:t>my use </a:t>
            </a:r>
            <a:r>
              <a:rPr lang="en-US" dirty="0">
                <a:effectLst/>
              </a:rPr>
              <a:t>cases and IHE </a:t>
            </a:r>
            <a:r>
              <a:rPr lang="en-US" dirty="0" smtClean="0">
                <a:effectLst/>
              </a:rPr>
              <a:t>profiles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 smtClean="0">
                <a:effectLst/>
              </a:rPr>
              <a:t>Assesses conformity </a:t>
            </a:r>
            <a:r>
              <a:rPr lang="en-US" dirty="0">
                <a:effectLst/>
              </a:rPr>
              <a:t>of implementations to IHE profiles and </a:t>
            </a:r>
            <a:r>
              <a:rPr lang="en-US" dirty="0" smtClean="0">
                <a:effectLst/>
              </a:rPr>
              <a:t>my Interoperability Specifications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 smtClean="0">
                <a:effectLst/>
              </a:rPr>
              <a:t>Establish a </a:t>
            </a:r>
            <a:r>
              <a:rPr lang="en-US" dirty="0">
                <a:effectLst/>
              </a:rPr>
              <a:t>project specific testing platform to drive production level interoperability</a:t>
            </a:r>
            <a:r>
              <a:rPr lang="en-US" dirty="0" smtClean="0">
                <a:effectLst/>
              </a:rPr>
              <a:t>.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dirty="0" smtClean="0">
                <a:effectLst/>
              </a:rPr>
              <a:t>Can the IHE </a:t>
            </a:r>
            <a:r>
              <a:rPr lang="en-US" dirty="0">
                <a:effectLst/>
              </a:rPr>
              <a:t>International Conformity Assessment program </a:t>
            </a:r>
            <a:r>
              <a:rPr lang="en-US" dirty="0" smtClean="0">
                <a:effectLst/>
              </a:rPr>
              <a:t>to </a:t>
            </a:r>
            <a:r>
              <a:rPr lang="en-US" dirty="0">
                <a:effectLst/>
              </a:rPr>
              <a:t>be launched in </a:t>
            </a:r>
            <a:r>
              <a:rPr lang="en-US" dirty="0" smtClean="0">
                <a:effectLst/>
              </a:rPr>
              <a:t>April at </a:t>
            </a:r>
            <a:r>
              <a:rPr lang="en-US" dirty="0">
                <a:effectLst/>
              </a:rPr>
              <a:t>the Luxemburg </a:t>
            </a:r>
            <a:r>
              <a:rPr lang="en-US" dirty="0" err="1" smtClean="0">
                <a:effectLst/>
              </a:rPr>
              <a:t>Connectathon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help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US" altLang="ja-JP" sz="1600" b="1" dirty="0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31309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dirty="0" smtClean="0"/>
              <a:t>The journey has two major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114800"/>
          </a:xfrm>
        </p:spPr>
        <p:txBody>
          <a:bodyPr/>
          <a:lstStyle/>
          <a:p>
            <a:r>
              <a:rPr lang="en-US" dirty="0" smtClean="0"/>
              <a:t>From an </a:t>
            </a:r>
            <a:r>
              <a:rPr lang="en-US" dirty="0" err="1" smtClean="0"/>
              <a:t>ehealth</a:t>
            </a:r>
            <a:r>
              <a:rPr lang="en-US" dirty="0" smtClean="0"/>
              <a:t> program objectives to the delivery of robust </a:t>
            </a:r>
            <a:r>
              <a:rPr lang="en-US" dirty="0"/>
              <a:t>p</a:t>
            </a:r>
            <a:r>
              <a:rPr lang="en-US" dirty="0" smtClean="0"/>
              <a:t>roject specific Interoperability Specifications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From the </a:t>
            </a:r>
            <a:r>
              <a:rPr lang="en-US" dirty="0"/>
              <a:t>project specific Interoperability </a:t>
            </a:r>
            <a:r>
              <a:rPr lang="en-US" dirty="0" smtClean="0"/>
              <a:t>Specifications to interoperable implementations on various applications/systems to be interconnected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44027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9144000" cy="863600"/>
          </a:xfrm>
        </p:spPr>
        <p:txBody>
          <a:bodyPr/>
          <a:lstStyle/>
          <a:p>
            <a:r>
              <a:rPr lang="en-US" dirty="0" smtClean="0"/>
              <a:t>The journey has two major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114800"/>
          </a:xfrm>
        </p:spPr>
        <p:txBody>
          <a:bodyPr/>
          <a:lstStyle/>
          <a:p>
            <a:r>
              <a:rPr lang="en-US" dirty="0" smtClean="0"/>
              <a:t>From an </a:t>
            </a:r>
            <a:r>
              <a:rPr lang="en-US" dirty="0" err="1" smtClean="0"/>
              <a:t>ehealth</a:t>
            </a:r>
            <a:r>
              <a:rPr lang="en-US" dirty="0" smtClean="0"/>
              <a:t> program objectives to the delivery of robust </a:t>
            </a:r>
            <a:r>
              <a:rPr lang="en-US" dirty="0"/>
              <a:t>p</a:t>
            </a:r>
            <a:r>
              <a:rPr lang="en-US" dirty="0" smtClean="0"/>
              <a:t>roject specific Interoperability Specifications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From the </a:t>
            </a: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project specific Interoperability 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Specifications to interoperable implementation on various applications/systems to be interconnected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AFADEE-D761-4352-AD57-B65C05177F1D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66512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93675" y="1143000"/>
            <a:ext cx="3387725" cy="989991"/>
            <a:chOff x="744604" y="949815"/>
            <a:chExt cx="2230412" cy="1429744"/>
          </a:xfrm>
          <a:solidFill>
            <a:schemeClr val="tx1"/>
          </a:solidFill>
        </p:grpSpPr>
        <p:sp>
          <p:nvSpPr>
            <p:cNvPr id="15" name="Rectangle 14"/>
            <p:cNvSpPr/>
            <p:nvPr/>
          </p:nvSpPr>
          <p:spPr>
            <a:xfrm>
              <a:off x="744604" y="949815"/>
              <a:ext cx="2230412" cy="1015663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000" b="1" i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Key health systems objectives</a:t>
              </a:r>
            </a:p>
          </p:txBody>
        </p:sp>
        <p:sp>
          <p:nvSpPr>
            <p:cNvPr id="40" name="Right Arrow 39"/>
            <p:cNvSpPr/>
            <p:nvPr/>
          </p:nvSpPr>
          <p:spPr bwMode="auto">
            <a:xfrm rot="5400000">
              <a:off x="1633362" y="1182881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0" y="-30480"/>
            <a:ext cx="9144000" cy="949815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rgbClr val="FFC000"/>
                </a:solidFill>
              </a:rPr>
              <a:t>Use of IHE Profiles in </a:t>
            </a:r>
            <a:r>
              <a:rPr lang="en-US" sz="3600" b="1" dirty="0" err="1" smtClean="0">
                <a:solidFill>
                  <a:srgbClr val="FFC000"/>
                </a:solidFill>
              </a:rPr>
              <a:t>eHealth</a:t>
            </a:r>
            <a:r>
              <a:rPr lang="en-US" sz="3600" b="1" dirty="0" smtClean="0">
                <a:solidFill>
                  <a:srgbClr val="FFC000"/>
                </a:solidFill>
              </a:rPr>
              <a:t> Projects</a:t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n-US" sz="2800" b="1" i="1" dirty="0" smtClean="0">
                <a:solidFill>
                  <a:srgbClr val="FFC000"/>
                </a:solidFill>
              </a:rPr>
              <a:t>Selecting Profiles for Interoperability Specification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3675" y="4376739"/>
            <a:ext cx="3309938" cy="1928401"/>
            <a:chOff x="193183" y="4377414"/>
            <a:chExt cx="3309869" cy="2055226"/>
          </a:xfrm>
          <a:solidFill>
            <a:schemeClr val="tx1">
              <a:lumMod val="75000"/>
            </a:schemeClr>
          </a:solidFill>
        </p:grpSpPr>
        <p:sp>
          <p:nvSpPr>
            <p:cNvPr id="36" name="Rectangle 35"/>
            <p:cNvSpPr/>
            <p:nvPr/>
          </p:nvSpPr>
          <p:spPr bwMode="auto">
            <a:xfrm>
              <a:off x="193183" y="4778821"/>
              <a:ext cx="3309869" cy="1653819"/>
            </a:xfrm>
            <a:prstGeom prst="rect">
              <a:avLst/>
            </a:prstGeom>
            <a:grpFill/>
            <a:ln w="38100" cap="flat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99616" y="4788340"/>
              <a:ext cx="1717639" cy="461699"/>
            </a:xfrm>
            <a:prstGeom prst="rect">
              <a:avLst/>
            </a:prstGeom>
            <a:grpFill/>
            <a:ln w="38100">
              <a:noFill/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Standards</a:t>
              </a:r>
            </a:p>
          </p:txBody>
        </p:sp>
        <p:pic>
          <p:nvPicPr>
            <p:cNvPr id="208929" name="Picture 48" descr="HL7 Logo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458" y="4827185"/>
              <a:ext cx="602257" cy="66795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930" name="Picture 49" descr="DICOM Logo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73" y="5527544"/>
              <a:ext cx="1473122" cy="3895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931" name="Picture 50" descr="ISO Logo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817" y="4860237"/>
              <a:ext cx="666750" cy="590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Right Arrow 53"/>
            <p:cNvSpPr/>
            <p:nvPr/>
          </p:nvSpPr>
          <p:spPr bwMode="auto">
            <a:xfrm rot="16200000">
              <a:off x="1691070" y="3590711"/>
              <a:ext cx="409341" cy="1982747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  <p:grpSp>
          <p:nvGrpSpPr>
            <p:cNvPr id="208933" name="Group 19"/>
            <p:cNvGrpSpPr>
              <a:grpSpLocks/>
            </p:cNvGrpSpPr>
            <p:nvPr/>
          </p:nvGrpSpPr>
          <p:grpSpPr bwMode="auto">
            <a:xfrm>
              <a:off x="1861333" y="5522453"/>
              <a:ext cx="1550988" cy="871535"/>
              <a:chOff x="921" y="2536"/>
              <a:chExt cx="977" cy="549"/>
            </a:xfrm>
            <a:grpFill/>
          </p:grpSpPr>
          <p:grpSp>
            <p:nvGrpSpPr>
              <p:cNvPr id="208937" name="Group 74"/>
              <p:cNvGrpSpPr>
                <a:grpSpLocks/>
              </p:cNvGrpSpPr>
              <p:nvPr/>
            </p:nvGrpSpPr>
            <p:grpSpPr bwMode="auto">
              <a:xfrm>
                <a:off x="960" y="2801"/>
                <a:ext cx="930" cy="284"/>
                <a:chOff x="1440" y="3452"/>
                <a:chExt cx="1056" cy="310"/>
              </a:xfrm>
              <a:grpFill/>
            </p:grpSpPr>
            <p:sp>
              <p:nvSpPr>
                <p:cNvPr id="47" name="Rectangle 37"/>
                <p:cNvSpPr>
                  <a:spLocks noChangeArrowheads="1"/>
                </p:cNvSpPr>
                <p:nvPr/>
              </p:nvSpPr>
              <p:spPr bwMode="auto">
                <a:xfrm>
                  <a:off x="1440" y="3452"/>
                  <a:ext cx="1056" cy="28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buClr>
                      <a:srgbClr val="0000FF"/>
                    </a:buClr>
                    <a:defRPr/>
                  </a:pPr>
                  <a:r>
                    <a:rPr lang="en-US" sz="2000" dirty="0">
                      <a:solidFill>
                        <a:srgbClr val="0000FF"/>
                      </a:solidFill>
                      <a:latin typeface="Arial" charset="0"/>
                      <a:ea typeface="Geneva" pitchFamily="54" charset="-128"/>
                      <a:cs typeface="Arial" pitchFamily="34" charset="0"/>
                    </a:rPr>
                    <a:t>IHTSDO</a:t>
                  </a:r>
                </a:p>
              </p:txBody>
            </p:sp>
            <p:pic>
              <p:nvPicPr>
                <p:cNvPr id="208939" name="Picture 54" descr="IHTSDO_logo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8" y="3499"/>
                  <a:ext cx="288" cy="2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aphicFrame>
            <p:nvGraphicFramePr>
              <p:cNvPr id="208910" name="Object 1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4623667"/>
                  </p:ext>
                </p:extLst>
              </p:nvPr>
            </p:nvGraphicFramePr>
            <p:xfrm>
              <a:off x="921" y="2536"/>
              <a:ext cx="977" cy="2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86" name="Bitmap Image" r:id="rId8" imgW="3572374" imgH="819048" progId="PBrush">
                      <p:embed/>
                    </p:oleObj>
                  </mc:Choice>
                  <mc:Fallback>
                    <p:oleObj name="Bitmap Image" r:id="rId8" imgW="3572374" imgH="819048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21" y="2536"/>
                            <a:ext cx="977" cy="2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44450">
                                <a:solidFill>
                                  <a:srgbClr val="FF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08934" name="Group 84"/>
            <p:cNvGrpSpPr>
              <a:grpSpLocks/>
            </p:cNvGrpSpPr>
            <p:nvPr/>
          </p:nvGrpSpPr>
          <p:grpSpPr bwMode="auto">
            <a:xfrm>
              <a:off x="378160" y="5974485"/>
              <a:ext cx="1384715" cy="382623"/>
              <a:chOff x="276" y="3181"/>
              <a:chExt cx="1057" cy="233"/>
            </a:xfrm>
            <a:grpFill/>
          </p:grpSpPr>
          <p:sp>
            <p:nvSpPr>
              <p:cNvPr id="70" name="Rectangle 22"/>
              <p:cNvSpPr>
                <a:spLocks noChangeArrowheads="1"/>
              </p:cNvSpPr>
              <p:nvPr/>
            </p:nvSpPr>
            <p:spPr bwMode="auto">
              <a:xfrm>
                <a:off x="276" y="3181"/>
                <a:ext cx="1057" cy="23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Clr>
                    <a:srgbClr val="0000FF"/>
                  </a:buClr>
                  <a:defRPr/>
                </a:pPr>
                <a:endParaRPr lang="en-US" sz="2000">
                  <a:solidFill>
                    <a:srgbClr val="FFFFFF"/>
                  </a:solidFill>
                  <a:latin typeface="Arial" charset="0"/>
                  <a:ea typeface="Geneva" pitchFamily="54" charset="-128"/>
                  <a:cs typeface="Arial" pitchFamily="34" charset="0"/>
                </a:endParaRPr>
              </a:p>
            </p:txBody>
          </p:sp>
          <p:pic>
            <p:nvPicPr>
              <p:cNvPr id="208936" name="Picture 83" descr="oasis-banner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" y="3196"/>
                <a:ext cx="1014" cy="20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37886" y="3472998"/>
            <a:ext cx="3872727" cy="1052240"/>
            <a:chOff x="192874" y="3473429"/>
            <a:chExt cx="3873167" cy="1052292"/>
          </a:xfrm>
        </p:grpSpPr>
        <p:sp>
          <p:nvSpPr>
            <p:cNvPr id="39" name="Rectangle 38"/>
            <p:cNvSpPr/>
            <p:nvPr/>
          </p:nvSpPr>
          <p:spPr>
            <a:xfrm>
              <a:off x="192874" y="3731439"/>
              <a:ext cx="3159485" cy="53623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noFill/>
            </a:ln>
          </p:spPr>
          <p:txBody>
            <a:bodyPr>
              <a:no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FF"/>
                  </a:solidFill>
                  <a:latin typeface="Arial" charset="0"/>
                  <a:cs typeface="Arial" pitchFamily="34" charset="0"/>
                </a:rPr>
                <a:t>       </a:t>
              </a:r>
              <a:r>
                <a:rPr lang="en-US" sz="2800" b="1" i="1" dirty="0">
                  <a:solidFill>
                    <a:srgbClr val="800080"/>
                  </a:solidFill>
                  <a:latin typeface="Arial" charset="0"/>
                  <a:cs typeface="Arial" pitchFamily="34" charset="0"/>
                </a:rPr>
                <a:t>Profiles</a:t>
              </a:r>
            </a:p>
          </p:txBody>
        </p:sp>
        <p:pic>
          <p:nvPicPr>
            <p:cNvPr id="208925" name="Picture 76" descr="IHE Logo.jp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303" y="3775392"/>
              <a:ext cx="654904" cy="416075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08926" name="Right Arrow 41"/>
            <p:cNvSpPr>
              <a:spLocks noChangeArrowheads="1"/>
            </p:cNvSpPr>
            <p:nvPr/>
          </p:nvSpPr>
          <p:spPr bwMode="auto">
            <a:xfrm>
              <a:off x="3331945" y="3473429"/>
              <a:ext cx="734096" cy="1052292"/>
            </a:xfrm>
            <a:prstGeom prst="rightArrow">
              <a:avLst>
                <a:gd name="adj1" fmla="val 50464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4075114" y="1160463"/>
            <a:ext cx="2627311" cy="5309697"/>
            <a:chOff x="4074822" y="1160215"/>
            <a:chExt cx="2627579" cy="5309735"/>
          </a:xfrm>
        </p:grpSpPr>
        <p:grpSp>
          <p:nvGrpSpPr>
            <p:cNvPr id="44" name="Group 43"/>
            <p:cNvGrpSpPr/>
            <p:nvPr/>
          </p:nvGrpSpPr>
          <p:grpSpPr>
            <a:xfrm>
              <a:off x="4074822" y="1505340"/>
              <a:ext cx="2614400" cy="4964610"/>
              <a:chOff x="4237162" y="1558345"/>
              <a:chExt cx="2614400" cy="4964610"/>
            </a:xfrm>
            <a:solidFill>
              <a:schemeClr val="tx1"/>
            </a:solidFill>
          </p:grpSpPr>
          <p:sp>
            <p:nvSpPr>
              <p:cNvPr id="73" name="Flowchart: Process 72"/>
              <p:cNvSpPr/>
              <p:nvPr/>
            </p:nvSpPr>
            <p:spPr bwMode="auto">
              <a:xfrm>
                <a:off x="4237162" y="1558345"/>
                <a:ext cx="2614400" cy="4964610"/>
              </a:xfrm>
              <a:prstGeom prst="flowChartProcess">
                <a:avLst/>
              </a:prstGeom>
              <a:solidFill>
                <a:schemeClr val="tx2">
                  <a:lumMod val="75000"/>
                </a:schemeClr>
              </a:solidFill>
              <a:ln w="38100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8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4262906" y="1739390"/>
                <a:ext cx="2588656" cy="400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2000" b="1" dirty="0">
                    <a:solidFill>
                      <a:srgbClr val="0000FF">
                        <a:lumMod val="60000"/>
                        <a:lumOff val="40000"/>
                      </a:srgbClr>
                    </a:solidFill>
                    <a:latin typeface="Arial" charset="0"/>
                    <a:cs typeface="Arial" pitchFamily="34" charset="0"/>
                  </a:rPr>
                  <a:t>Content &amp; Terms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262906" y="5234397"/>
                <a:ext cx="256289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800" b="1" dirty="0">
                    <a:solidFill>
                      <a:srgbClr val="0000FF">
                        <a:lumMod val="60000"/>
                        <a:lumOff val="40000"/>
                      </a:srgbClr>
                    </a:solidFill>
                    <a:latin typeface="Arial" charset="0"/>
                    <a:cs typeface="Arial" pitchFamily="34" charset="0"/>
                  </a:rPr>
                  <a:t>Security and Privacy</a:t>
                </a: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4819293" y="3595721"/>
                <a:ext cx="153429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marL="7938" lvl="1">
                  <a:buClr>
                    <a:srgbClr val="0000FF"/>
                  </a:buClr>
                  <a:defRPr/>
                </a:pPr>
                <a:r>
                  <a:rPr lang="en-US" sz="2000" b="1" dirty="0">
                    <a:solidFill>
                      <a:srgbClr val="0000FF">
                        <a:lumMod val="60000"/>
                        <a:lumOff val="40000"/>
                      </a:srgbClr>
                    </a:solidFill>
                    <a:latin typeface="Arial" charset="0"/>
                    <a:cs typeface="Arial" pitchFamily="34" charset="0"/>
                  </a:rPr>
                  <a:t>Services</a:t>
                </a:r>
              </a:p>
            </p:txBody>
          </p:sp>
          <p:sp>
            <p:nvSpPr>
              <p:cNvPr id="79" name="Rectangle 78"/>
              <p:cNvSpPr/>
              <p:nvPr/>
            </p:nvSpPr>
            <p:spPr bwMode="auto">
              <a:xfrm>
                <a:off x="4389325" y="2067736"/>
                <a:ext cx="2337752" cy="1376707"/>
              </a:xfrm>
              <a:prstGeom prst="rect">
                <a:avLst/>
              </a:prstGeom>
              <a:grpFill/>
              <a:ln w="9525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Patient summary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Lab Report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Imaging Info Exchange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ECG Report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 . . . 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 bwMode="auto">
              <a:xfrm>
                <a:off x="4387018" y="3924013"/>
                <a:ext cx="2337752" cy="1144949"/>
              </a:xfrm>
              <a:prstGeom prst="rect">
                <a:avLst/>
              </a:prstGeom>
              <a:grpFill/>
              <a:ln w="9525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Patient Demographics 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X Document sharing</a:t>
                </a:r>
              </a:p>
              <a:p>
                <a:pPr marL="174625" indent="-174625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Health Provider </a:t>
                </a:r>
                <a:r>
                  <a:rPr lang="en-US" sz="1400" b="1" dirty="0" smtClean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/>
                </a:r>
                <a:br>
                  <a:rPr lang="en-US" sz="1400" b="1" dirty="0" smtClean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</a:br>
                <a:r>
                  <a:rPr lang="en-US" sz="1400" b="1" dirty="0" smtClean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                       Directory</a:t>
                </a:r>
                <a:endParaRPr lang="en-US" sz="1400" b="1" dirty="0">
                  <a:solidFill>
                    <a:srgbClr val="FFCCCC"/>
                  </a:solidFill>
                  <a:latin typeface="Arial" charset="0"/>
                  <a:cs typeface="Arial" pitchFamily="34" charset="0"/>
                </a:endParaRP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 . . .</a:t>
                </a:r>
              </a:p>
            </p:txBody>
          </p:sp>
          <p:sp>
            <p:nvSpPr>
              <p:cNvPr id="81" name="Rectangle 80"/>
              <p:cNvSpPr/>
              <p:nvPr/>
            </p:nvSpPr>
            <p:spPr bwMode="auto">
              <a:xfrm>
                <a:off x="4384711" y="5573784"/>
                <a:ext cx="2337752" cy="773461"/>
              </a:xfrm>
              <a:prstGeom prst="rect">
                <a:avLst/>
              </a:prstGeom>
              <a:grpFill/>
              <a:ln w="9525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Consent  management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Audit Trail 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. . .</a:t>
                </a:r>
              </a:p>
            </p:txBody>
          </p:sp>
        </p:grpSp>
        <p:sp>
          <p:nvSpPr>
            <p:cNvPr id="72" name="Rectangle 71"/>
            <p:cNvSpPr/>
            <p:nvPr/>
          </p:nvSpPr>
          <p:spPr bwMode="auto">
            <a:xfrm>
              <a:off x="4074822" y="1160215"/>
              <a:ext cx="2627579" cy="501654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0000FF"/>
                </a:buClr>
                <a:defRPr/>
              </a:pPr>
              <a:r>
                <a:rPr lang="en-US" sz="18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Profiles for Use Case A</a:t>
              </a:r>
              <a:r>
                <a:rPr lang="en-US" sz="1800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7014" y="2333190"/>
            <a:ext cx="1983346" cy="1219182"/>
            <a:chOff x="482619" y="2433935"/>
            <a:chExt cx="1983346" cy="1219182"/>
          </a:xfrm>
          <a:solidFill>
            <a:schemeClr val="tx1">
              <a:lumMod val="85000"/>
            </a:schemeClr>
          </a:solidFill>
        </p:grpSpPr>
        <p:sp>
          <p:nvSpPr>
            <p:cNvPr id="16" name="Rectangle 15"/>
            <p:cNvSpPr/>
            <p:nvPr/>
          </p:nvSpPr>
          <p:spPr>
            <a:xfrm>
              <a:off x="558819" y="2433935"/>
              <a:ext cx="1847935" cy="830997"/>
            </a:xfrm>
            <a:prstGeom prst="rect">
              <a:avLst/>
            </a:prstGeom>
            <a:grpFill/>
            <a:ln w="38100">
              <a:noFill/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Business Use case A</a:t>
              </a:r>
            </a:p>
          </p:txBody>
        </p:sp>
        <p:sp>
          <p:nvSpPr>
            <p:cNvPr id="55" name="Right Arrow 54"/>
            <p:cNvSpPr/>
            <p:nvPr/>
          </p:nvSpPr>
          <p:spPr bwMode="auto">
            <a:xfrm rot="5400000">
              <a:off x="1269287" y="2456439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6805619" y="3018972"/>
            <a:ext cx="2248541" cy="2077034"/>
            <a:chOff x="6724718" y="3103252"/>
            <a:chExt cx="2247851" cy="2076667"/>
          </a:xfrm>
        </p:grpSpPr>
        <p:sp>
          <p:nvSpPr>
            <p:cNvPr id="42" name="TextBox 41"/>
            <p:cNvSpPr txBox="1"/>
            <p:nvPr/>
          </p:nvSpPr>
          <p:spPr>
            <a:xfrm>
              <a:off x="7529974" y="3103252"/>
              <a:ext cx="1442595" cy="207666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anchor="ctr">
              <a:noAutofit/>
            </a:bodyPr>
            <a:lstStyle/>
            <a:p>
              <a:pPr algn="ctr">
                <a:buClr>
                  <a:srgbClr val="0000FF"/>
                </a:buClr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Interop-</a:t>
              </a:r>
              <a:r>
                <a:rPr lang="en-US" sz="2000" b="1" dirty="0" err="1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erability</a:t>
              </a:r>
              <a:r>
                <a:rPr lang="en-US" sz="2000" b="1" dirty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Testing</a:t>
              </a:r>
              <a:r>
                <a:rPr lang="en-US" sz="2400" b="1" dirty="0" smtClean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 </a:t>
              </a:r>
              <a:endParaRPr lang="en-US" sz="2400" b="1" dirty="0">
                <a:solidFill>
                  <a:srgbClr val="FFFFFF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3" name="Right Arrow 47"/>
            <p:cNvSpPr>
              <a:spLocks noChangeArrowheads="1"/>
            </p:cNvSpPr>
            <p:nvPr/>
          </p:nvSpPr>
          <p:spPr bwMode="auto">
            <a:xfrm>
              <a:off x="6724718" y="3200011"/>
              <a:ext cx="734096" cy="176440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505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スライド番号プレースホルダ 4"/>
          <p:cNvSpPr txBox="1">
            <a:spLocks noGrp="1"/>
          </p:cNvSpPr>
          <p:nvPr/>
        </p:nvSpPr>
        <p:spPr bwMode="auto">
          <a:xfrm>
            <a:off x="8610600" y="633730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fld id="{D0B87883-0AA4-4A91-9808-DD63C99B6882}" type="slidenum">
              <a:rPr lang="en-US" altLang="ja-JP" sz="1600" b="1">
                <a:solidFill>
                  <a:schemeClr val="bg2"/>
                </a:solidFill>
                <a:effectLst/>
                <a:latin typeface="Times New Roman" pitchFamily="18" charset="0"/>
                <a:ea typeface="ＭＳ Ｐゴシック"/>
                <a:cs typeface="ＭＳ Ｐゴシック"/>
              </a:rPr>
              <a:pPr algn="ctr" eaLnBrk="1" hangingPunct="1">
                <a:buClrTx/>
                <a:buSzTx/>
                <a:buFontTx/>
                <a:buNone/>
              </a:pPr>
              <a:t>7</a:t>
            </a:fld>
            <a:endParaRPr lang="en-US" altLang="ja-JP" sz="1600" b="1">
              <a:solidFill>
                <a:schemeClr val="bg2"/>
              </a:solidFill>
              <a:effectLst/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1032194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3200" b="1" smtClean="0">
                <a:ea typeface="MS PGothic" pitchFamily="34" charset="-128"/>
              </a:rPr>
              <a:t>The IHE Global Standards Adoption Process</a:t>
            </a:r>
            <a:endParaRPr lang="en-US" altLang="ja-JP" sz="3200" b="1" i="1" smtClean="0">
              <a:ea typeface="MS PGothic" pitchFamily="34" charset="-128"/>
            </a:endParaRPr>
          </a:p>
        </p:txBody>
      </p:sp>
      <p:sp>
        <p:nvSpPr>
          <p:cNvPr id="1032195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220980" y="1143000"/>
            <a:ext cx="8846820" cy="4343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First Step: </a:t>
            </a:r>
            <a:br>
              <a:rPr lang="en-US" altLang="ja-JP" dirty="0" smtClean="0">
                <a:ea typeface="MS PGothic" pitchFamily="34" charset="-128"/>
                <a:cs typeface="Times New Roman" pitchFamily="18" charset="0"/>
              </a:rPr>
            </a:b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  </a:t>
            </a: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Select and Document a </a:t>
            </a:r>
            <a:r>
              <a:rPr lang="en-US" altLang="ja-JP" b="0" u="sng" dirty="0" smtClean="0">
                <a:ea typeface="MS PGothic" pitchFamily="34" charset="-128"/>
                <a:cs typeface="Times New Roman" pitchFamily="18" charset="0"/>
              </a:rPr>
              <a:t>Business Use case</a:t>
            </a: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.     </a:t>
            </a:r>
            <a:br>
              <a:rPr lang="en-US" altLang="ja-JP" b="0" dirty="0" smtClean="0">
                <a:ea typeface="MS PGothic" pitchFamily="34" charset="-128"/>
                <a:cs typeface="Times New Roman" pitchFamily="18" charset="0"/>
              </a:rPr>
            </a:b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  Document the interoperability needed to support</a:t>
            </a:r>
          </a:p>
          <a:p>
            <a:pPr eaLnBrk="1" hangingPunct="1"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Second Step: </a:t>
            </a:r>
            <a:br>
              <a:rPr lang="en-US" altLang="ja-JP" dirty="0" smtClean="0">
                <a:ea typeface="MS PGothic" pitchFamily="34" charset="-128"/>
                <a:cs typeface="Times New Roman" pitchFamily="18" charset="0"/>
              </a:rPr>
            </a:b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  </a:t>
            </a: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Meet the interoperability requirements of the </a:t>
            </a:r>
            <a:br>
              <a:rPr lang="en-US" altLang="ja-JP" b="0" dirty="0" smtClean="0">
                <a:ea typeface="MS PGothic" pitchFamily="34" charset="-128"/>
                <a:cs typeface="Times New Roman" pitchFamily="18" charset="0"/>
              </a:rPr>
            </a:b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  business use case by specification in an </a:t>
            </a:r>
            <a:br>
              <a:rPr lang="en-US" altLang="ja-JP" b="0" dirty="0" smtClean="0">
                <a:ea typeface="MS PGothic" pitchFamily="34" charset="-128"/>
                <a:cs typeface="Times New Roman" pitchFamily="18" charset="0"/>
              </a:rPr>
            </a:b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  </a:t>
            </a:r>
            <a:r>
              <a:rPr lang="en-US" altLang="ja-JP" b="0" u="sng" dirty="0" smtClean="0">
                <a:ea typeface="MS PGothic" pitchFamily="34" charset="-128"/>
                <a:cs typeface="Times New Roman" pitchFamily="18" charset="0"/>
              </a:rPr>
              <a:t>interoperability specification </a:t>
            </a: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of:</a:t>
            </a:r>
          </a:p>
          <a:p>
            <a:pPr lvl="1" eaLnBrk="1" hangingPunct="1">
              <a:defRPr/>
            </a:pP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a combination of a suitable set of profiles</a:t>
            </a:r>
          </a:p>
          <a:p>
            <a:pPr lvl="1" eaLnBrk="1" hangingPunct="1">
              <a:defRPr/>
            </a:pP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remaining gaps by project specific custom elements</a:t>
            </a:r>
          </a:p>
          <a:p>
            <a:pPr marL="457200" lvl="1" indent="0" eaLnBrk="1" hangingPunct="1">
              <a:buNone/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  <a:sym typeface="Wingdings" pitchFamily="2" charset="2"/>
              </a:rPr>
              <a:t> How is this done ?</a:t>
            </a:r>
            <a:r>
              <a:rPr lang="en-US" altLang="ja-JP" b="0" dirty="0" smtClean="0">
                <a:ea typeface="MS PGothic" pitchFamily="34" charset="-128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スライド番号プレースホルダ 4"/>
          <p:cNvSpPr txBox="1">
            <a:spLocks noGrp="1"/>
          </p:cNvSpPr>
          <p:nvPr/>
        </p:nvSpPr>
        <p:spPr bwMode="auto">
          <a:xfrm>
            <a:off x="8610600" y="633730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fld id="{D0B87883-0AA4-4A91-9808-DD63C99B6882}" type="slidenum">
              <a:rPr lang="en-US" altLang="ja-JP" sz="1600" b="1">
                <a:solidFill>
                  <a:schemeClr val="bg2"/>
                </a:solidFill>
                <a:effectLst/>
                <a:latin typeface="Times New Roman" pitchFamily="18" charset="0"/>
                <a:ea typeface="ＭＳ Ｐゴシック"/>
                <a:cs typeface="ＭＳ Ｐゴシック"/>
              </a:rPr>
              <a:pPr algn="ctr" eaLnBrk="1" hangingPunct="1">
                <a:buClrTx/>
                <a:buSzTx/>
                <a:buFontTx/>
                <a:buNone/>
              </a:pPr>
              <a:t>8</a:t>
            </a:fld>
            <a:endParaRPr lang="en-US" altLang="ja-JP" sz="1600" b="1">
              <a:solidFill>
                <a:schemeClr val="bg2"/>
              </a:solidFill>
              <a:effectLst/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1032194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3200" b="1" dirty="0" smtClean="0">
                <a:ea typeface="MS PGothic" pitchFamily="34" charset="-128"/>
              </a:rPr>
              <a:t>Use Case: Sharing Patient Summaries</a:t>
            </a:r>
            <a:endParaRPr lang="en-US" altLang="ja-JP" sz="3200" b="1" i="1" dirty="0" smtClean="0">
              <a:ea typeface="MS PGothic" pitchFamily="34" charset="-128"/>
            </a:endParaRPr>
          </a:p>
        </p:txBody>
      </p:sp>
      <p:sp>
        <p:nvSpPr>
          <p:cNvPr id="1032195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990600"/>
            <a:ext cx="884682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2400" dirty="0" smtClean="0">
                <a:ea typeface="MS PGothic" pitchFamily="34" charset="-128"/>
                <a:cs typeface="Times New Roman" pitchFamily="18" charset="0"/>
              </a:rPr>
              <a:t>Business Use Case (simplified)</a:t>
            </a:r>
            <a:r>
              <a:rPr lang="en-US" altLang="ja-JP" sz="2400" b="0" dirty="0" smtClean="0">
                <a:ea typeface="MS PGothic" pitchFamily="34" charset="-128"/>
                <a:cs typeface="Times New Roman" pitchFamily="18" charset="0"/>
              </a:rPr>
              <a:t>:</a:t>
            </a:r>
          </a:p>
          <a:p>
            <a:pPr marL="800100" lvl="2" indent="0" eaLnBrk="1" hangingPunct="1">
              <a:buNone/>
              <a:defRPr/>
            </a:pP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A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Patient Summary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Service allows creation and access to a standardized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set of basic medical data that includes the most important clinical facts required to ensure safe and secure healthcare.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This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data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is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intended to aid health professionals in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providing better coordinated care as well as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unscheduled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care.</a:t>
            </a:r>
            <a:endParaRPr lang="en-US" altLang="ja-JP" dirty="0">
              <a:ea typeface="MS PGothic" pitchFamily="34" charset="-128"/>
              <a:cs typeface="Times New Roman" pitchFamily="18" charset="0"/>
            </a:endParaRPr>
          </a:p>
          <a:p>
            <a:pPr marL="800100" lvl="2" indent="0" eaLnBrk="1" hangingPunct="1">
              <a:buNone/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A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medical summary consisting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of general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information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and clinical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patient data (e.g. allergies, current medical problems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, </a:t>
            </a: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implants, or major surgical 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procedures, current prescribed medications.</a:t>
            </a:r>
            <a:endParaRPr lang="en-US" altLang="ja-JP" dirty="0">
              <a:ea typeface="MS PGothic" pitchFamily="34" charset="-128"/>
              <a:cs typeface="Times New Roman" pitchFamily="18" charset="0"/>
            </a:endParaRPr>
          </a:p>
          <a:p>
            <a:pPr marL="800100" lvl="2" indent="0" eaLnBrk="1" hangingPunct="1">
              <a:buNone/>
              <a:defRPr/>
            </a:pPr>
            <a:r>
              <a:rPr lang="en-US" altLang="ja-JP" dirty="0">
                <a:ea typeface="MS PGothic" pitchFamily="34" charset="-128"/>
                <a:cs typeface="Times New Roman" pitchFamily="18" charset="0"/>
              </a:rPr>
              <a:t>T</a:t>
            </a: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his service should ensure:</a:t>
            </a:r>
          </a:p>
          <a:p>
            <a:pPr lvl="2" indent="-342900" eaLnBrk="1" hangingPunct="1"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That health professionals access information either from specific encounter or review and aggregate information across time</a:t>
            </a:r>
          </a:p>
          <a:p>
            <a:pPr lvl="2" indent="-342900" eaLnBrk="1" hangingPunct="1"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Attribution , consistency and accountability by the professionals</a:t>
            </a:r>
          </a:p>
          <a:p>
            <a:pPr lvl="2" indent="-342900" eaLnBrk="1" hangingPunct="1">
              <a:defRPr/>
            </a:pPr>
            <a:r>
              <a:rPr lang="en-US" altLang="ja-JP" dirty="0" smtClean="0">
                <a:ea typeface="MS PGothic" pitchFamily="34" charset="-128"/>
                <a:cs typeface="Times New Roman" pitchFamily="18" charset="0"/>
              </a:rPr>
              <a:t>Patient’s control over access to shared information </a:t>
            </a:r>
            <a:endParaRPr lang="en-US" altLang="ja-JP" dirty="0">
              <a:ea typeface="MS PGothic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5457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93675" y="1143000"/>
            <a:ext cx="3387725" cy="989991"/>
            <a:chOff x="744604" y="949815"/>
            <a:chExt cx="2230412" cy="1429744"/>
          </a:xfrm>
          <a:solidFill>
            <a:schemeClr val="tx1"/>
          </a:solidFill>
        </p:grpSpPr>
        <p:sp>
          <p:nvSpPr>
            <p:cNvPr id="15" name="Rectangle 14"/>
            <p:cNvSpPr/>
            <p:nvPr/>
          </p:nvSpPr>
          <p:spPr>
            <a:xfrm>
              <a:off x="744604" y="949815"/>
              <a:ext cx="2230412" cy="1015663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000" b="1" i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Key health systems objectives</a:t>
              </a:r>
            </a:p>
          </p:txBody>
        </p:sp>
        <p:sp>
          <p:nvSpPr>
            <p:cNvPr id="40" name="Right Arrow 39"/>
            <p:cNvSpPr/>
            <p:nvPr/>
          </p:nvSpPr>
          <p:spPr bwMode="auto">
            <a:xfrm rot="5400000">
              <a:off x="1633362" y="1182881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0" y="-30480"/>
            <a:ext cx="9144000" cy="949815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rgbClr val="FFC000"/>
                </a:solidFill>
              </a:rPr>
              <a:t>Use of IHE Profiles in </a:t>
            </a:r>
            <a:r>
              <a:rPr lang="en-US" sz="3600" b="1" dirty="0" err="1" smtClean="0">
                <a:solidFill>
                  <a:srgbClr val="FFC000"/>
                </a:solidFill>
              </a:rPr>
              <a:t>eHealth</a:t>
            </a:r>
            <a:r>
              <a:rPr lang="en-US" sz="3600" b="1" dirty="0" smtClean="0">
                <a:solidFill>
                  <a:srgbClr val="FFC000"/>
                </a:solidFill>
              </a:rPr>
              <a:t> Projects</a:t>
            </a:r>
            <a:br>
              <a:rPr lang="en-US" sz="3600" b="1" dirty="0" smtClean="0">
                <a:solidFill>
                  <a:srgbClr val="FFC000"/>
                </a:solidFill>
              </a:rPr>
            </a:br>
            <a:r>
              <a:rPr lang="en-US" sz="2800" b="1" i="1" dirty="0" smtClean="0">
                <a:solidFill>
                  <a:srgbClr val="FFC000"/>
                </a:solidFill>
              </a:rPr>
              <a:t>Selecting Profiles for Interoperability Specification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3675" y="4376739"/>
            <a:ext cx="3309938" cy="1928401"/>
            <a:chOff x="193183" y="4377414"/>
            <a:chExt cx="3309869" cy="2055226"/>
          </a:xfrm>
          <a:solidFill>
            <a:schemeClr val="tx1">
              <a:lumMod val="75000"/>
            </a:schemeClr>
          </a:solidFill>
        </p:grpSpPr>
        <p:sp>
          <p:nvSpPr>
            <p:cNvPr id="36" name="Rectangle 35"/>
            <p:cNvSpPr/>
            <p:nvPr/>
          </p:nvSpPr>
          <p:spPr bwMode="auto">
            <a:xfrm>
              <a:off x="193183" y="4778821"/>
              <a:ext cx="3309869" cy="1653819"/>
            </a:xfrm>
            <a:prstGeom prst="rect">
              <a:avLst/>
            </a:prstGeom>
            <a:grpFill/>
            <a:ln w="38100" cap="flat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999616" y="4788340"/>
              <a:ext cx="1717639" cy="461699"/>
            </a:xfrm>
            <a:prstGeom prst="rect">
              <a:avLst/>
            </a:prstGeom>
            <a:grpFill/>
            <a:ln w="38100">
              <a:noFill/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Standards</a:t>
              </a:r>
            </a:p>
          </p:txBody>
        </p:sp>
        <p:pic>
          <p:nvPicPr>
            <p:cNvPr id="208929" name="Picture 48" descr="HL7 Logo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458" y="4827185"/>
              <a:ext cx="602257" cy="66795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930" name="Picture 49" descr="DICOM Logo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73" y="5527544"/>
              <a:ext cx="1473122" cy="3895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931" name="Picture 50" descr="ISO Logo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817" y="4860237"/>
              <a:ext cx="666750" cy="590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Right Arrow 53"/>
            <p:cNvSpPr/>
            <p:nvPr/>
          </p:nvSpPr>
          <p:spPr bwMode="auto">
            <a:xfrm rot="16200000">
              <a:off x="1691070" y="3590711"/>
              <a:ext cx="409341" cy="1982747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  <p:grpSp>
          <p:nvGrpSpPr>
            <p:cNvPr id="208933" name="Group 19"/>
            <p:cNvGrpSpPr>
              <a:grpSpLocks/>
            </p:cNvGrpSpPr>
            <p:nvPr/>
          </p:nvGrpSpPr>
          <p:grpSpPr bwMode="auto">
            <a:xfrm>
              <a:off x="1861333" y="5522453"/>
              <a:ext cx="1550988" cy="871535"/>
              <a:chOff x="921" y="2536"/>
              <a:chExt cx="977" cy="549"/>
            </a:xfrm>
            <a:grpFill/>
          </p:grpSpPr>
          <p:grpSp>
            <p:nvGrpSpPr>
              <p:cNvPr id="208937" name="Group 74"/>
              <p:cNvGrpSpPr>
                <a:grpSpLocks/>
              </p:cNvGrpSpPr>
              <p:nvPr/>
            </p:nvGrpSpPr>
            <p:grpSpPr bwMode="auto">
              <a:xfrm>
                <a:off x="960" y="2801"/>
                <a:ext cx="930" cy="284"/>
                <a:chOff x="1440" y="3452"/>
                <a:chExt cx="1056" cy="310"/>
              </a:xfrm>
              <a:grpFill/>
            </p:grpSpPr>
            <p:sp>
              <p:nvSpPr>
                <p:cNvPr id="47" name="Rectangle 37"/>
                <p:cNvSpPr>
                  <a:spLocks noChangeArrowheads="1"/>
                </p:cNvSpPr>
                <p:nvPr/>
              </p:nvSpPr>
              <p:spPr bwMode="auto">
                <a:xfrm>
                  <a:off x="1440" y="3452"/>
                  <a:ext cx="1056" cy="288"/>
                </a:xfrm>
                <a:prstGeom prst="rect">
                  <a:avLst/>
                </a:prstGeom>
                <a:grp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buClr>
                      <a:srgbClr val="0000FF"/>
                    </a:buClr>
                    <a:defRPr/>
                  </a:pPr>
                  <a:r>
                    <a:rPr lang="en-US" sz="2000" dirty="0">
                      <a:solidFill>
                        <a:srgbClr val="0000FF"/>
                      </a:solidFill>
                      <a:latin typeface="Arial" charset="0"/>
                      <a:ea typeface="Geneva" pitchFamily="54" charset="-128"/>
                      <a:cs typeface="Arial" pitchFamily="34" charset="0"/>
                    </a:rPr>
                    <a:t>IHTSDO</a:t>
                  </a:r>
                </a:p>
              </p:txBody>
            </p:sp>
            <p:pic>
              <p:nvPicPr>
                <p:cNvPr id="208939" name="Picture 54" descr="IHTSDO_logo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8" y="3499"/>
                  <a:ext cx="288" cy="2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aphicFrame>
            <p:nvGraphicFramePr>
              <p:cNvPr id="208910" name="Object 1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92215973"/>
                  </p:ext>
                </p:extLst>
              </p:nvPr>
            </p:nvGraphicFramePr>
            <p:xfrm>
              <a:off x="921" y="2536"/>
              <a:ext cx="977" cy="23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33" name="Bitmap Image" r:id="rId8" imgW="3572374" imgH="819048" progId="PBrush">
                      <p:embed/>
                    </p:oleObj>
                  </mc:Choice>
                  <mc:Fallback>
                    <p:oleObj name="Bitmap Image" r:id="rId8" imgW="3572374" imgH="819048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21" y="2536"/>
                            <a:ext cx="977" cy="23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44450">
                                <a:solidFill>
                                  <a:srgbClr val="FF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08934" name="Group 84"/>
            <p:cNvGrpSpPr>
              <a:grpSpLocks/>
            </p:cNvGrpSpPr>
            <p:nvPr/>
          </p:nvGrpSpPr>
          <p:grpSpPr bwMode="auto">
            <a:xfrm>
              <a:off x="378160" y="5974485"/>
              <a:ext cx="1384715" cy="382623"/>
              <a:chOff x="276" y="3181"/>
              <a:chExt cx="1057" cy="233"/>
            </a:xfrm>
            <a:grpFill/>
          </p:grpSpPr>
          <p:sp>
            <p:nvSpPr>
              <p:cNvPr id="70" name="Rectangle 22"/>
              <p:cNvSpPr>
                <a:spLocks noChangeArrowheads="1"/>
              </p:cNvSpPr>
              <p:nvPr/>
            </p:nvSpPr>
            <p:spPr bwMode="auto">
              <a:xfrm>
                <a:off x="276" y="3181"/>
                <a:ext cx="1057" cy="233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buClr>
                    <a:srgbClr val="0000FF"/>
                  </a:buClr>
                  <a:defRPr/>
                </a:pPr>
                <a:endParaRPr lang="en-US" sz="2000">
                  <a:solidFill>
                    <a:srgbClr val="FFFFFF"/>
                  </a:solidFill>
                  <a:latin typeface="Arial" charset="0"/>
                  <a:ea typeface="Geneva" pitchFamily="54" charset="-128"/>
                  <a:cs typeface="Arial" pitchFamily="34" charset="0"/>
                </a:endParaRPr>
              </a:p>
            </p:txBody>
          </p:sp>
          <p:pic>
            <p:nvPicPr>
              <p:cNvPr id="208936" name="Picture 83" descr="oasis-banner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" y="3196"/>
                <a:ext cx="1014" cy="20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37886" y="3472998"/>
            <a:ext cx="3872727" cy="1052240"/>
            <a:chOff x="192874" y="3473429"/>
            <a:chExt cx="3873167" cy="1052292"/>
          </a:xfrm>
        </p:grpSpPr>
        <p:sp>
          <p:nvSpPr>
            <p:cNvPr id="39" name="Rectangle 38"/>
            <p:cNvSpPr/>
            <p:nvPr/>
          </p:nvSpPr>
          <p:spPr>
            <a:xfrm>
              <a:off x="192874" y="3731439"/>
              <a:ext cx="3159485" cy="536232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noFill/>
            </a:ln>
          </p:spPr>
          <p:txBody>
            <a:bodyPr>
              <a:no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FF"/>
                  </a:solidFill>
                  <a:latin typeface="Arial" charset="0"/>
                  <a:cs typeface="Arial" pitchFamily="34" charset="0"/>
                </a:rPr>
                <a:t>       </a:t>
              </a:r>
              <a:r>
                <a:rPr lang="en-US" sz="2800" b="1" i="1" dirty="0">
                  <a:solidFill>
                    <a:srgbClr val="800080"/>
                  </a:solidFill>
                  <a:latin typeface="Arial" charset="0"/>
                  <a:cs typeface="Arial" pitchFamily="34" charset="0"/>
                </a:rPr>
                <a:t>Profiles</a:t>
              </a:r>
            </a:p>
          </p:txBody>
        </p:sp>
        <p:pic>
          <p:nvPicPr>
            <p:cNvPr id="208925" name="Picture 76" descr="IHE Logo.jp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303" y="3775392"/>
              <a:ext cx="654904" cy="416075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08926" name="Right Arrow 41"/>
            <p:cNvSpPr>
              <a:spLocks noChangeArrowheads="1"/>
            </p:cNvSpPr>
            <p:nvPr/>
          </p:nvSpPr>
          <p:spPr bwMode="auto">
            <a:xfrm>
              <a:off x="3331945" y="3473429"/>
              <a:ext cx="734096" cy="1052292"/>
            </a:xfrm>
            <a:prstGeom prst="rightArrow">
              <a:avLst>
                <a:gd name="adj1" fmla="val 50464"/>
                <a:gd name="adj2" fmla="val 50000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4075114" y="1160463"/>
            <a:ext cx="2627311" cy="5309697"/>
            <a:chOff x="4074822" y="1160215"/>
            <a:chExt cx="2627579" cy="5309735"/>
          </a:xfrm>
        </p:grpSpPr>
        <p:grpSp>
          <p:nvGrpSpPr>
            <p:cNvPr id="44" name="Group 43"/>
            <p:cNvGrpSpPr/>
            <p:nvPr/>
          </p:nvGrpSpPr>
          <p:grpSpPr>
            <a:xfrm>
              <a:off x="4074822" y="1505340"/>
              <a:ext cx="2614400" cy="4964610"/>
              <a:chOff x="4237162" y="1558345"/>
              <a:chExt cx="2614400" cy="4964610"/>
            </a:xfrm>
            <a:solidFill>
              <a:schemeClr val="tx1"/>
            </a:solidFill>
          </p:grpSpPr>
          <p:sp>
            <p:nvSpPr>
              <p:cNvPr id="73" name="Flowchart: Process 72"/>
              <p:cNvSpPr/>
              <p:nvPr/>
            </p:nvSpPr>
            <p:spPr bwMode="auto">
              <a:xfrm>
                <a:off x="4237162" y="1558345"/>
                <a:ext cx="2614400" cy="4964610"/>
              </a:xfrm>
              <a:prstGeom prst="flowChartProcess">
                <a:avLst/>
              </a:prstGeom>
              <a:solidFill>
                <a:schemeClr val="tx2">
                  <a:lumMod val="75000"/>
                </a:schemeClr>
              </a:solidFill>
              <a:ln w="38100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buClrTx/>
                  <a:buSzTx/>
                  <a:buFontTx/>
                  <a:buNone/>
                  <a:defRPr/>
                </a:pPr>
                <a:endParaRPr lang="en-US" sz="2800">
                  <a:solidFill>
                    <a:srgbClr val="FFFFFF"/>
                  </a:solidFill>
                  <a:effectLst/>
                  <a:latin typeface="GE Inspira Pitch" pitchFamily="34" charset="0"/>
                  <a:cs typeface="Arial" pitchFamily="34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4262906" y="1739390"/>
                <a:ext cx="2588656" cy="4001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2000" b="1" dirty="0">
                    <a:solidFill>
                      <a:srgbClr val="0000FF">
                        <a:lumMod val="60000"/>
                        <a:lumOff val="40000"/>
                      </a:srgbClr>
                    </a:solidFill>
                    <a:latin typeface="Arial" charset="0"/>
                    <a:cs typeface="Arial" pitchFamily="34" charset="0"/>
                  </a:rPr>
                  <a:t>Content &amp; Terms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262906" y="5234397"/>
                <a:ext cx="2562896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marL="7938" lvl="1" algn="ctr">
                  <a:buClr>
                    <a:srgbClr val="0000FF"/>
                  </a:buClr>
                  <a:defRPr/>
                </a:pPr>
                <a:r>
                  <a:rPr lang="en-US" sz="1800" b="1" dirty="0">
                    <a:solidFill>
                      <a:srgbClr val="0000FF">
                        <a:lumMod val="60000"/>
                        <a:lumOff val="40000"/>
                      </a:srgbClr>
                    </a:solidFill>
                    <a:latin typeface="Arial" charset="0"/>
                    <a:cs typeface="Arial" pitchFamily="34" charset="0"/>
                  </a:rPr>
                  <a:t>Security and Privacy</a:t>
                </a: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4819293" y="3595721"/>
                <a:ext cx="153429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marL="7938" lvl="1">
                  <a:buClr>
                    <a:srgbClr val="0000FF"/>
                  </a:buClr>
                  <a:defRPr/>
                </a:pPr>
                <a:r>
                  <a:rPr lang="en-US" sz="2000" b="1" dirty="0">
                    <a:solidFill>
                      <a:srgbClr val="0000FF">
                        <a:lumMod val="60000"/>
                        <a:lumOff val="40000"/>
                      </a:srgbClr>
                    </a:solidFill>
                    <a:latin typeface="Arial" charset="0"/>
                    <a:cs typeface="Arial" pitchFamily="34" charset="0"/>
                  </a:rPr>
                  <a:t>Services</a:t>
                </a:r>
              </a:p>
            </p:txBody>
          </p:sp>
          <p:sp>
            <p:nvSpPr>
              <p:cNvPr id="79" name="Rectangle 78"/>
              <p:cNvSpPr/>
              <p:nvPr/>
            </p:nvSpPr>
            <p:spPr bwMode="auto">
              <a:xfrm>
                <a:off x="4389325" y="2067736"/>
                <a:ext cx="2337752" cy="1376707"/>
              </a:xfrm>
              <a:prstGeom prst="rect">
                <a:avLst/>
              </a:prstGeom>
              <a:grpFill/>
              <a:ln w="9525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Patient summary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Lab Report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Imaging Info Exchange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ECG Report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 . . . 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 bwMode="auto">
              <a:xfrm>
                <a:off x="4387018" y="3924013"/>
                <a:ext cx="2337752" cy="1144949"/>
              </a:xfrm>
              <a:prstGeom prst="rect">
                <a:avLst/>
              </a:prstGeom>
              <a:grpFill/>
              <a:ln w="9525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Patient Demographics 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X Document sharing</a:t>
                </a:r>
              </a:p>
              <a:p>
                <a:pPr marL="174625" indent="-174625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Health Provider </a:t>
                </a:r>
                <a:r>
                  <a:rPr lang="en-US" sz="1400" b="1" dirty="0" smtClean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/>
                </a:r>
                <a:br>
                  <a:rPr lang="en-US" sz="1400" b="1" dirty="0" smtClean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</a:br>
                <a:r>
                  <a:rPr lang="en-US" sz="1400" b="1" dirty="0" smtClean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                       Directory</a:t>
                </a:r>
                <a:endParaRPr lang="en-US" sz="1400" b="1" dirty="0">
                  <a:solidFill>
                    <a:srgbClr val="FFCCCC"/>
                  </a:solidFill>
                  <a:latin typeface="Arial" charset="0"/>
                  <a:cs typeface="Arial" pitchFamily="34" charset="0"/>
                </a:endParaRP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 . . .</a:t>
                </a:r>
              </a:p>
            </p:txBody>
          </p:sp>
          <p:sp>
            <p:nvSpPr>
              <p:cNvPr id="81" name="Rectangle 80"/>
              <p:cNvSpPr/>
              <p:nvPr/>
            </p:nvSpPr>
            <p:spPr bwMode="auto">
              <a:xfrm>
                <a:off x="4384711" y="5573784"/>
                <a:ext cx="2337752" cy="773461"/>
              </a:xfrm>
              <a:prstGeom prst="rect">
                <a:avLst/>
              </a:prstGeom>
              <a:grpFill/>
              <a:ln w="9525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Consent  management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Audit Trail </a:t>
                </a:r>
              </a:p>
              <a:p>
                <a:pPr marL="114300" indent="-114300">
                  <a:buClr>
                    <a:srgbClr val="0000FF"/>
                  </a:buClr>
                  <a:buFont typeface="Arial" pitchFamily="34" charset="0"/>
                  <a:buChar char="•"/>
                  <a:defRPr/>
                </a:pPr>
                <a:r>
                  <a:rPr lang="en-US" sz="1400" b="1" dirty="0">
                    <a:solidFill>
                      <a:srgbClr val="FFCCCC"/>
                    </a:solidFill>
                    <a:latin typeface="Arial" charset="0"/>
                    <a:cs typeface="Arial" pitchFamily="34" charset="0"/>
                  </a:rPr>
                  <a:t>. . .</a:t>
                </a:r>
              </a:p>
            </p:txBody>
          </p:sp>
        </p:grpSp>
        <p:sp>
          <p:nvSpPr>
            <p:cNvPr id="72" name="Rectangle 71"/>
            <p:cNvSpPr/>
            <p:nvPr/>
          </p:nvSpPr>
          <p:spPr bwMode="auto">
            <a:xfrm>
              <a:off x="4074822" y="1160215"/>
              <a:ext cx="2627579" cy="501654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0000FF"/>
                </a:buClr>
                <a:defRPr/>
              </a:pPr>
              <a:r>
                <a:rPr lang="en-US" sz="1800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Profiles for Use Case A</a:t>
              </a:r>
              <a:r>
                <a:rPr lang="en-US" sz="1800" b="1" dirty="0">
                  <a:solidFill>
                    <a:srgbClr val="000000"/>
                  </a:solidFill>
                  <a:latin typeface="Arial" charset="0"/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7014" y="2333190"/>
            <a:ext cx="1983346" cy="1219182"/>
            <a:chOff x="482619" y="2433935"/>
            <a:chExt cx="1983346" cy="1219182"/>
          </a:xfrm>
          <a:solidFill>
            <a:schemeClr val="tx1">
              <a:lumMod val="85000"/>
            </a:schemeClr>
          </a:solidFill>
        </p:grpSpPr>
        <p:sp>
          <p:nvSpPr>
            <p:cNvPr id="16" name="Rectangle 15"/>
            <p:cNvSpPr/>
            <p:nvPr/>
          </p:nvSpPr>
          <p:spPr>
            <a:xfrm>
              <a:off x="558819" y="2433935"/>
              <a:ext cx="1847935" cy="830997"/>
            </a:xfrm>
            <a:prstGeom prst="rect">
              <a:avLst/>
            </a:prstGeom>
            <a:grpFill/>
            <a:ln w="38100">
              <a:noFill/>
            </a:ln>
          </p:spPr>
          <p:txBody>
            <a:bodyPr>
              <a:spAutoFit/>
            </a:bodyPr>
            <a:lstStyle/>
            <a:p>
              <a:pPr marL="7938" lvl="1" algn="ctr">
                <a:buClr>
                  <a:srgbClr val="0000FF"/>
                </a:buClr>
                <a:defRPr/>
              </a:pPr>
              <a:r>
                <a:rPr lang="en-US" sz="2400" b="1" dirty="0">
                  <a:solidFill>
                    <a:srgbClr val="000000"/>
                  </a:solidFill>
                  <a:effectLst/>
                  <a:latin typeface="Arial" charset="0"/>
                  <a:cs typeface="Arial" pitchFamily="34" charset="0"/>
                </a:rPr>
                <a:t>Business Use case A</a:t>
              </a:r>
            </a:p>
          </p:txBody>
        </p:sp>
        <p:sp>
          <p:nvSpPr>
            <p:cNvPr id="55" name="Right Arrow 54"/>
            <p:cNvSpPr/>
            <p:nvPr/>
          </p:nvSpPr>
          <p:spPr bwMode="auto">
            <a:xfrm rot="5400000">
              <a:off x="1269287" y="2456439"/>
              <a:ext cx="410010" cy="1983346"/>
            </a:xfrm>
            <a:prstGeom prst="rightArrow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  <a:defRPr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6805619" y="3018972"/>
            <a:ext cx="2248541" cy="2077034"/>
            <a:chOff x="6724718" y="3103252"/>
            <a:chExt cx="2247851" cy="2076667"/>
          </a:xfrm>
        </p:grpSpPr>
        <p:sp>
          <p:nvSpPr>
            <p:cNvPr id="42" name="TextBox 41"/>
            <p:cNvSpPr txBox="1"/>
            <p:nvPr/>
          </p:nvSpPr>
          <p:spPr>
            <a:xfrm>
              <a:off x="7529974" y="3103252"/>
              <a:ext cx="1442595" cy="207666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anchor="ctr">
              <a:noAutofit/>
            </a:bodyPr>
            <a:lstStyle/>
            <a:p>
              <a:pPr algn="ctr">
                <a:buClr>
                  <a:srgbClr val="0000FF"/>
                </a:buClr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Interop-</a:t>
              </a:r>
              <a:r>
                <a:rPr lang="en-US" sz="2000" b="1" dirty="0" err="1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erability</a:t>
              </a:r>
              <a:r>
                <a:rPr lang="en-US" sz="2000" b="1" dirty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 </a:t>
              </a:r>
              <a:r>
                <a:rPr lang="en-US" sz="2000" b="1" dirty="0" smtClean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Testing</a:t>
              </a:r>
              <a:r>
                <a:rPr lang="en-US" sz="2400" b="1" dirty="0" smtClean="0">
                  <a:solidFill>
                    <a:srgbClr val="FFFFFF"/>
                  </a:solidFill>
                  <a:latin typeface="Arial" charset="0"/>
                  <a:cs typeface="Arial" pitchFamily="34" charset="0"/>
                </a:rPr>
                <a:t> </a:t>
              </a:r>
              <a:endParaRPr lang="en-US" sz="2400" b="1" dirty="0">
                <a:solidFill>
                  <a:srgbClr val="FFFFFF"/>
                </a:solidFill>
                <a:latin typeface="Arial" charset="0"/>
                <a:cs typeface="Arial" pitchFamily="34" charset="0"/>
              </a:endParaRPr>
            </a:p>
          </p:txBody>
        </p:sp>
        <p:sp>
          <p:nvSpPr>
            <p:cNvPr id="43" name="Right Arrow 47"/>
            <p:cNvSpPr>
              <a:spLocks noChangeArrowheads="1"/>
            </p:cNvSpPr>
            <p:nvPr/>
          </p:nvSpPr>
          <p:spPr bwMode="auto">
            <a:xfrm>
              <a:off x="6724718" y="3200011"/>
              <a:ext cx="734096" cy="176440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buClrTx/>
                <a:buSzTx/>
                <a:buFontTx/>
                <a:buNone/>
              </a:pPr>
              <a:endParaRPr lang="en-US">
                <a:solidFill>
                  <a:srgbClr val="FFFFFF"/>
                </a:solidFill>
                <a:effectLst/>
                <a:latin typeface="GE Inspira Pitch" pitchFamily="34" charset="0"/>
                <a:cs typeface="Arial" pitchFamily="34" charset="0"/>
              </a:endParaRPr>
            </a:p>
          </p:txBody>
        </p:sp>
      </p:grpSp>
      <p:sp>
        <p:nvSpPr>
          <p:cNvPr id="3" name="Oval 2"/>
          <p:cNvSpPr/>
          <p:nvPr/>
        </p:nvSpPr>
        <p:spPr bwMode="auto">
          <a:xfrm>
            <a:off x="489156" y="3105311"/>
            <a:ext cx="2787444" cy="116188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itchFamily="2" charset="2"/>
              <a:buNone/>
              <a:tabLst/>
            </a:pPr>
            <a:endParaRPr kumimoji="0" 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16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8_IHE Presentation Template-Aug 2004">
  <a:themeElements>
    <a:clrScheme name="IHE Presentation Template-Aug 2004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8_IHE Presentation Template-Aug 2004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IHE Presentation Template-Aug 2004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Aug 2004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Aug 2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Aug 2004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Aug 2004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HE Presentation Template-June 2006">
  <a:themeElements>
    <a:clrScheme name="IHE Presentation Template-June 2006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IHE Presentation Template-June 20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IHE Presentation Template-June 2006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June 2006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June 2006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June 2006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June 2006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IHE Presentation Template-Aug 2004">
  <a:themeElements>
    <a:clrScheme name="IHE Presentation Template-Aug 2004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8_IHE Presentation Template-Aug 2004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bg1"/>
          </a:buClr>
          <a:buSzPct val="100000"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IHE Presentation Template-Aug 2004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Aug 2004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Aug 2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HE Presentation Template-Aug 2004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HE Presentation Template-Aug 2004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rgbClr val="82AAD7"/>
          </a:solidFill>
          <a:round/>
          <a:headEnd/>
          <a:tailEnd/>
        </a:ln>
      </a:spPr>
      <a:bodyPr wrap="square" anchor="b">
        <a:spAutoFit/>
      </a:bodyPr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</a:sp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rgbClr val="82AAD7"/>
          </a:solidFill>
          <a:round/>
          <a:headEnd/>
          <a:tailEnd/>
        </a:ln>
      </a:spPr>
      <a:bodyPr wrap="square" anchor="b">
        <a:spAutoFit/>
      </a:bodyPr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</a:sp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Default Design">
  <a:themeElements>
    <a:clrScheme name="">
      <a:dk1>
        <a:srgbClr val="30529D"/>
      </a:dk1>
      <a:lt1>
        <a:srgbClr val="FFFFFF"/>
      </a:lt1>
      <a:dk2>
        <a:srgbClr val="6B7C85"/>
      </a:dk2>
      <a:lt2>
        <a:srgbClr val="9DABB3"/>
      </a:lt2>
      <a:accent1>
        <a:srgbClr val="2B9DD4"/>
      </a:accent1>
      <a:accent2>
        <a:srgbClr val="35A966"/>
      </a:accent2>
      <a:accent3>
        <a:srgbClr val="FFFFFF"/>
      </a:accent3>
      <a:accent4>
        <a:srgbClr val="274585"/>
      </a:accent4>
      <a:accent5>
        <a:srgbClr val="ACCCE6"/>
      </a:accent5>
      <a:accent6>
        <a:srgbClr val="2F995C"/>
      </a:accent6>
      <a:hlink>
        <a:srgbClr val="F08807"/>
      </a:hlink>
      <a:folHlink>
        <a:srgbClr val="FABA0D"/>
      </a:folHlink>
    </a:clrScheme>
    <a:fontScheme name="1_Default Design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algn="ctr">
          <a:solidFill>
            <a:srgbClr val="82AAD7"/>
          </a:solidFill>
          <a:round/>
          <a:headEnd/>
          <a:tailEnd/>
        </a:ln>
      </a:spPr>
      <a:bodyPr wrap="square" anchor="b">
        <a:spAutoFit/>
      </a:bodyPr>
      <a:lstStyle>
        <a:defPPr marL="0" marR="0" indent="0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0" cap="none" spc="0" normalizeH="0" baseline="0" noProof="0" smtClean="0">
            <a:ln>
              <a:noFill/>
            </a:ln>
            <a:solidFill>
              <a:sysClr val="windowText" lastClr="000000"/>
            </a:solidFill>
            <a:effectLst/>
            <a:uLnTx/>
            <a:uFillTx/>
          </a:defRPr>
        </a:defPPr>
      </a:lstStyle>
    </a:spDef>
  </a:objectDefaults>
  <a:extraClrSchemeLst>
    <a:extraClrScheme>
      <a:clrScheme name="1_Default Design 1">
        <a:dk1>
          <a:srgbClr val="30529D"/>
        </a:dk1>
        <a:lt1>
          <a:srgbClr val="FFFFFF"/>
        </a:lt1>
        <a:dk2>
          <a:srgbClr val="6B7C85"/>
        </a:dk2>
        <a:lt2>
          <a:srgbClr val="CBD3D7"/>
        </a:lt2>
        <a:accent1>
          <a:srgbClr val="2B9DD4"/>
        </a:accent1>
        <a:accent2>
          <a:srgbClr val="35A966"/>
        </a:accent2>
        <a:accent3>
          <a:srgbClr val="FFFFFF"/>
        </a:accent3>
        <a:accent4>
          <a:srgbClr val="274585"/>
        </a:accent4>
        <a:accent5>
          <a:srgbClr val="ACCCE6"/>
        </a:accent5>
        <a:accent6>
          <a:srgbClr val="2F995C"/>
        </a:accent6>
        <a:hlink>
          <a:srgbClr val="F08807"/>
        </a:hlink>
        <a:folHlink>
          <a:srgbClr val="FABA0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2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3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4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5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ppt/theme/themeOverride6.xml><?xml version="1.0" encoding="utf-8"?>
<a:themeOverride xmlns:a="http://schemas.openxmlformats.org/drawingml/2006/main">
  <a:clrScheme name="1_Default Design 1">
    <a:dk1>
      <a:srgbClr val="30529D"/>
    </a:dk1>
    <a:lt1>
      <a:srgbClr val="FFFFFF"/>
    </a:lt1>
    <a:dk2>
      <a:srgbClr val="6B7C85"/>
    </a:dk2>
    <a:lt2>
      <a:srgbClr val="CBD3D7"/>
    </a:lt2>
    <a:accent1>
      <a:srgbClr val="2B9DD4"/>
    </a:accent1>
    <a:accent2>
      <a:srgbClr val="35A966"/>
    </a:accent2>
    <a:accent3>
      <a:srgbClr val="FFFFFF"/>
    </a:accent3>
    <a:accent4>
      <a:srgbClr val="274585"/>
    </a:accent4>
    <a:accent5>
      <a:srgbClr val="ACCCE6"/>
    </a:accent5>
    <a:accent6>
      <a:srgbClr val="2F995C"/>
    </a:accent6>
    <a:hlink>
      <a:srgbClr val="F08807"/>
    </a:hlink>
    <a:folHlink>
      <a:srgbClr val="FABA0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Settings\parisch\Application Data\Microsoft\Templates\IHE Presentation Template-Aug 2004.pot</Template>
  <TotalTime>20705</TotalTime>
  <Words>1270</Words>
  <Application>Microsoft Office PowerPoint</Application>
  <PresentationFormat>On-screen Show (4:3)</PresentationFormat>
  <Paragraphs>287</Paragraphs>
  <Slides>21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MS PGothic</vt:lpstr>
      <vt:lpstr>MS PGothic</vt:lpstr>
      <vt:lpstr>Arial</vt:lpstr>
      <vt:lpstr>GE Inspira Pitch</vt:lpstr>
      <vt:lpstr>Geneva</vt:lpstr>
      <vt:lpstr>Times New Roman</vt:lpstr>
      <vt:lpstr>Trebuchet MS</vt:lpstr>
      <vt:lpstr>Wingdings</vt:lpstr>
      <vt:lpstr>8_IHE Presentation Template-Aug 2004</vt:lpstr>
      <vt:lpstr>IHE Presentation Template-June 2006</vt:lpstr>
      <vt:lpstr>9_IHE Presentation Template-Aug 2004</vt:lpstr>
      <vt:lpstr>1_Default Design</vt:lpstr>
      <vt:lpstr>3_Default Design</vt:lpstr>
      <vt:lpstr>2_Default Design</vt:lpstr>
      <vt:lpstr>4_Default Design</vt:lpstr>
      <vt:lpstr>5_Default Design</vt:lpstr>
      <vt:lpstr>6_Default Design</vt:lpstr>
      <vt:lpstr>Bitmap Image</vt:lpstr>
      <vt:lpstr>Leveraging IHE profiles  and the upcoming  IHE conformity assessment in ehealth projects</vt:lpstr>
      <vt:lpstr>strategic overview and practical principles</vt:lpstr>
      <vt:lpstr>For an effective Interoperability Governance</vt:lpstr>
      <vt:lpstr>The journey has two major parts</vt:lpstr>
      <vt:lpstr>The journey has two major parts</vt:lpstr>
      <vt:lpstr>Use of IHE Profiles in eHealth Projects Selecting Profiles for Interoperability Specification</vt:lpstr>
      <vt:lpstr>The IHE Global Standards Adoption Process</vt:lpstr>
      <vt:lpstr>Use Case: Sharing Patient Summaries</vt:lpstr>
      <vt:lpstr>Use of IHE Profiles in eHealth Projects Selecting Profiles for Interoperability Specification</vt:lpstr>
      <vt:lpstr>Use of IHE Profiles in eHealth Projects Selecting Profiles for Interoperability Specification</vt:lpstr>
      <vt:lpstr>Use of IHE Profiles in eHealth Projects Two Examples of Technical Use Case/Profiles</vt:lpstr>
      <vt:lpstr>The journey has two major parts</vt:lpstr>
      <vt:lpstr>What is meant by Conformity Assessment?</vt:lpstr>
      <vt:lpstr>Concepts of IHE Conformity Assessment</vt:lpstr>
      <vt:lpstr>Elements of an IHE Conformity Assessment Scheme</vt:lpstr>
      <vt:lpstr>IHE Accredited Testing and Connectathon</vt:lpstr>
      <vt:lpstr>IHE Conformity Assessment for who ?</vt:lpstr>
      <vt:lpstr>IHE’s contribution to ehealth projects</vt:lpstr>
      <vt:lpstr>IHE’s contribution to ehealth projects (Another View)</vt:lpstr>
      <vt:lpstr>PowerPoint Presentation</vt:lpstr>
      <vt:lpstr>PowerPoint Presentation</vt:lpstr>
    </vt:vector>
  </TitlesOfParts>
  <Company>GE Healthcare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Interoperability Workshop</dc:title>
  <dc:creator>Charles Parisot</dc:creator>
  <cp:lastModifiedBy>Antti Leinonen</cp:lastModifiedBy>
  <cp:revision>729</cp:revision>
  <dcterms:created xsi:type="dcterms:W3CDTF">2003-01-10T23:44:00Z</dcterms:created>
  <dcterms:modified xsi:type="dcterms:W3CDTF">2014-10-23T05:00:04Z</dcterms:modified>
</cp:coreProperties>
</file>